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charts/chart1.xml" ContentType="application/vnd.openxmlformats-officedocument.drawingml.chart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4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Önceki Çeyrek</c:v>
                </c:pt>
              </c:strCache>
            </c:strRef>
          </c:tx>
          <c:spPr>
            <a:solidFill>
              <a:srgbClr val="3E6D9C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1" i="0" strike="noStrike" sz="1000" u="none">
                    <a:solidFill>
                      <a:srgbClr val="1C2B3A"/>
                    </a:solidFill>
                    <a:latin typeface="Calibri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</c:f>
              <c:multiLvlStrCache>
                <c:ptCount val="1"/>
                <c:lvl>
                  <c:pt idx="0">
                    <c:v>Gelir</c:v>
                  </c:pt>
                </c:lvl>
              </c:multiLvlStrCache>
            </c:multiLvlStrRef>
          </c:cat>
          <c:val>
            <c:numRef>
              <c:f>Sheet1!$B$2:$B$2</c:f>
              <c:numCache>
                <c:formatCode>General</c:formatCode>
                <c:ptCount val="1"/>
                <c:pt idx="0">
                  <c:v>335.3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Bu Çeyrek</c:v>
                </c:pt>
              </c:strCache>
            </c:strRef>
          </c:tx>
          <c:spPr>
            <a:solidFill>
              <a:srgbClr val="1BA39C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1" i="0" strike="noStrike" sz="1000" u="none">
                    <a:solidFill>
                      <a:srgbClr val="1C2B3A"/>
                    </a:solidFill>
                    <a:latin typeface="Calibri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</c:f>
              <c:multiLvlStrCache>
                <c:ptCount val="1"/>
                <c:lvl>
                  <c:pt idx="0">
                    <c:v>Gelir</c:v>
                  </c:pt>
                </c:lvl>
              </c:multiLvlStrCache>
            </c:multiLvlStrRef>
          </c:cat>
          <c:val>
            <c:numRef>
              <c:f>Sheet1!$C$2:$C$2</c:f>
              <c:numCache>
                <c:formatCode>General</c:formatCode>
                <c:ptCount val="1"/>
                <c:pt idx="0">
                  <c:v>362.1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Hedef</c:v>
                </c:pt>
              </c:strCache>
            </c:strRef>
          </c:tx>
          <c:spPr>
            <a:solidFill>
              <a:srgbClr val="E08A2B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1" i="0" strike="noStrike" sz="1000" u="none">
                    <a:solidFill>
                      <a:srgbClr val="1C2B3A"/>
                    </a:solidFill>
                    <a:latin typeface="Calibri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</c:f>
              <c:multiLvlStrCache>
                <c:ptCount val="1"/>
                <c:lvl>
                  <c:pt idx="0">
                    <c:v>Gelir</c:v>
                  </c:pt>
                </c:lvl>
              </c:multiLvlStrCache>
            </c:multiLvlStrRef>
          </c:cat>
          <c:val>
            <c:numRef>
              <c:f>Sheet1!$D$2:$D$2</c:f>
              <c:numCache>
                <c:formatCode>General</c:formatCode>
                <c:ptCount val="1"/>
                <c:pt idx="0">
                  <c:v>372.5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1" i="0" strike="noStrike" sz="1000" u="none">
                  <a:solidFill>
                    <a:srgbClr val="1C2B3A"/>
                  </a:solidFill>
                  <a:latin typeface="Calibri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4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6B7A8C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420"/>
          <c:min val="0"/>
        </c:scaling>
        <c:delete val="1"/>
        <c:axPos val="l"/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1C2B3A"/>
              </a:solidFill>
              <a:latin typeface="Calibri"/>
              <a:cs typeface="Calibri"/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Gelir</c:v>
                </c:pt>
              </c:strCache>
            </c:strRef>
          </c:tx>
          <c:spPr>
            <a:solidFill>
              <a:srgbClr val="1F3A5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1" i="0" strike="noStrike" sz="1000" u="none">
                    <a:solidFill>
                      <a:srgbClr val="1C2B3A"/>
                    </a:solidFill>
                    <a:latin typeface="Calibri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Beyaz Eşya</c:v>
                  </c:pt>
                  <c:pt idx="1">
                    <c:v>İklimlendirme</c:v>
                  </c:pt>
                  <c:pt idx="2">
                    <c:v>End. Mutfak</c:v>
                  </c:pt>
                  <c:pt idx="3">
                    <c:v>Yedek Parça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152.8</c:v>
                </c:pt>
                <c:pt idx="1">
                  <c:v>108.5</c:v>
                </c:pt>
                <c:pt idx="2">
                  <c:v>68.4</c:v>
                </c:pt>
                <c:pt idx="3">
                  <c:v>32.5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1" i="0" strike="noStrike" sz="1000" u="none">
                  <a:solidFill>
                    <a:srgbClr val="1C2B3A"/>
                  </a:solidFill>
                  <a:latin typeface="Calibri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45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1C2B3A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80"/>
        </c:scaling>
        <c:delete val="1"/>
        <c:axPos val="b"/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Gelir</c:v>
                </c:pt>
              </c:strCache>
            </c:strRef>
          </c:tx>
          <c:spPr>
            <a:solidFill>
              <a:srgbClr val="3E6D9C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1" i="0" strike="noStrike" sz="1000" u="none">
                    <a:solidFill>
                      <a:srgbClr val="1C2B3A"/>
                    </a:solidFill>
                    <a:latin typeface="Calibri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İhracat</c:v>
                  </c:pt>
                  <c:pt idx="1">
                    <c:v>Marmara</c:v>
                  </c:pt>
                  <c:pt idx="2">
                    <c:v>Ege</c:v>
                  </c:pt>
                  <c:pt idx="3">
                    <c:v>İç Anadolu</c:v>
                  </c:pt>
                  <c:pt idx="4">
                    <c:v>Akdeniz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145.8</c:v>
                </c:pt>
                <c:pt idx="1">
                  <c:v>116</c:v>
                </c:pt>
                <c:pt idx="2">
                  <c:v>48.7</c:v>
                </c:pt>
                <c:pt idx="3">
                  <c:v>36</c:v>
                </c:pt>
                <c:pt idx="4">
                  <c:v>15.6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1" i="0" strike="noStrike" sz="1000" u="none">
                  <a:solidFill>
                    <a:srgbClr val="1C2B3A"/>
                  </a:solidFill>
                  <a:latin typeface="Calibri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45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1C2B3A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75"/>
        </c:scaling>
        <c:delete val="1"/>
        <c:axPos val="b"/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Bu Çeyrek</c:v>
                </c:pt>
              </c:strCache>
            </c:strRef>
          </c:tx>
          <c:spPr>
            <a:solidFill>
              <a:srgbClr val="1BA39C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850" u="none">
                    <a:solidFill>
                      <a:srgbClr val="1C2B3A"/>
                    </a:solidFill>
                    <a:latin typeface="Calibri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Zam. Teslim</c:v>
                  </c:pt>
                  <c:pt idx="1">
                    <c:v>OEE</c:v>
                  </c:pt>
                  <c:pt idx="2">
                    <c:v>İlk Geçiş Kalite</c:v>
                  </c:pt>
                  <c:pt idx="3">
                    <c:v>Kapasite Kul.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94.2</c:v>
                </c:pt>
                <c:pt idx="1">
                  <c:v>78.5</c:v>
                </c:pt>
                <c:pt idx="2">
                  <c:v>96.8</c:v>
                </c:pt>
                <c:pt idx="3">
                  <c:v>86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Hedef</c:v>
                </c:pt>
              </c:strCache>
            </c:strRef>
          </c:tx>
          <c:spPr>
            <a:solidFill>
              <a:srgbClr val="E08A2B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850" u="none">
                    <a:solidFill>
                      <a:srgbClr val="1C2B3A"/>
                    </a:solidFill>
                    <a:latin typeface="Calibri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Zam. Teslim</c:v>
                  </c:pt>
                  <c:pt idx="1">
                    <c:v>OEE</c:v>
                  </c:pt>
                  <c:pt idx="2">
                    <c:v>İlk Geçiş Kalite</c:v>
                  </c:pt>
                  <c:pt idx="3">
                    <c:v>Kapasite Kul.</c:v>
                  </c:pt>
                </c:lvl>
              </c:multiLvlStrCache>
            </c:multiLvl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95</c:v>
                </c:pt>
                <c:pt idx="1">
                  <c:v>80</c:v>
                </c:pt>
                <c:pt idx="2">
                  <c:v>97.5</c:v>
                </c:pt>
                <c:pt idx="3">
                  <c:v>88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850" u="none">
                  <a:solidFill>
                    <a:srgbClr val="1C2B3A"/>
                  </a:solidFill>
                  <a:latin typeface="Calibri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4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1C2B3A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10"/>
          <c:min val="60"/>
        </c:scaling>
        <c:delete val="1"/>
        <c:axPos val="b"/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1C2B3A"/>
              </a:solidFill>
              <a:latin typeface="Calibri"/>
              <a:cs typeface="Calibri"/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Açılış: Toplantının amacı, Contoso Üretim A.Ş.'nin 2026 2. çeyrek finansal ve operasyonel performansını Yönetim Kuruluna sunmak. Çeyrek genelinde gelir 362,1 mn TL ile bir önceki çeyreğe göre %8,0 arttı; hedefin %97,2'si gerçekleşti. Tüm operasyonel metrikler çeyreksel bazda iyileşti. Sunum akışı: yönetici özeti, KPI panosu, segment/bölge kırılımı, gelir köprüsü, operasyonel performans, riskler ve aksiyonlar, gelecek çeyrek öncelikleri ve kapanış.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Dört ana mesaj: (1) Gelir güçlü büyüdü ancak hedefin hafif altında kaldı — açık 10,4 mn TL. (2) Marj yapısı sağlıklı; yüksek marjlı Yedek Parça ve İklimlendirme portföyü destekliyor. (3) İhracat ve İklimlendirme büyümeyi sürüklüyor. (4) Operasyonda geniş tabanlı iyileşme var; ancak hiçbir metrik henüz hedefe tam ulaşmadı, liman gecikmeleri ve maliyet baskısı ana izleme kalemleri. Mesaj: momentum güçlü, odak hedef açığını kapatmak ve maliyet/teslim risklerini yönetmek.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KPI panosu üç ana göstergeyi özetliyor. Gelir 362,1 mn TL ile önceki çeyreğe göre %8,0 büyüdü; hedef 372,5 mn TL'nin %97,2'sine ulaşıldı, 10,4 mn TL açık kaldı. Brüt marj %26,1 (94,5 mn TL) sağlıklı. Hacim 195.800 adet. Grafik gelir momentumunu ve hedefe olan mesafeyi görselleştiriyor; tablo aynı verinin sayısal dökümünü veriyor. Vurgu: büyüme güçlü, hedef açığı segment/bölge kırılımında ele alınacak.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Segment: Beyaz Eşya 152,8 mn TL ile en büyük (pay %42,2), İklimlendirme 108,5 mn TL (%30,0, en hızlı büyüyen +%9,9), Endüstriyel Mutfak 68,4 mn TL, Yedek Parça 32,5 mn TL ancak %38,6 ile en yüksek marjlı. Bölge: İhracat 145,8 mn TL ile en büyük kanal ve büyümenin motoru (+%9,7); Marmara 116,0 mn TL; İç Anadolu ve Akdeniz göreli küçük ve hedef gerçekleşmesi en düşük bölgeler (sırasıyla %95,6 ve %94,5) — Q3'te satış odağı gerektiriyor.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Gelir köprüsü, önceki çeyreğe göre 26,8 mn TL'lik büyümenin nereden geldiğini gösteriyor. Beyaz Eşya +10,4 mn TL ile en büyük katkıyı sağladı, ardından İklimlendirme +9,8, Endüstriyel Mutfak +4,5 ve Yedek Parça +2,2 mn TL. Büyüme geniş tabanlı: dört segmentin tamamı katkı verdi ve tümü çeyreksel büyüdü. Şeffaflık notu: sağlanan dosyalarda önceki çeyreğin adet verisi bulunmadığından klasik fiyat/hacim/karma ayrıştırması yapılmadı; köprü segment (karma) katkısı olarak sunuldu. Nitel olarak büyüme, kapasite kullanımındaki artış (%83,5→%86,0) ve güçlü ihracat talebiyle hacim ağırlıklı, ihracatta fiyat/kur desteğiyle beslendi.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Operasyonel tablo geniş tabanlı iyileşmeyi gösteriyor: 10 metriğin tamamı önceki çeyreğe göre iyileşti. Öne çıkanlar: OEE %76,0→%78,5 (planlı bakım tamamlandı), zamanında teslim %92,1→%94,2 (ancak liman gecikmeleri hedefin altında tutuyor), kapasite kullanımı %83,5→%86,0 (Ege ek vardiya), iş kazası sıklığı 0,81→0,62 (güvenlik eğitimleri). Maliyet endeksi 105,2→103,5'e geriledi fakat hedef 100'ün üzerinde — enerji ve hammadde baskısı sürüyor. Grafik dört ana % göstergesinin hedefe olan mesafesini gösteriyor; hepsi hedefe yakın ama henüz ulaşmadı.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Beş öncelikli risk ve karşı aksiyonlar. İki yüksek öncelik: (1) ihracat liman gecikmeleri — teslim güvenilirliğini ve müşteri memnuniyetini etkiliyor; lojistik esnekliği ve tampon stokla ele alınacak. (2) Maliyet baskısı — marjı tehdit ediyor; enerji verimliliği (yeni kompresörler devrede), tedarik sözleşmeleri ve fiyatlama ile yönetilecek. Orta öncelik: Endüstriyel Mutfak tedarik süreleri ve hedef açığı (İç Anadolu/Akdeniz). Düşük: iş gücü devri iyileşiyor. Tüm aksiyonların büyük kısmı Q3'te tamamlanacak; sahiplik ilgili fonksiyon liderlerinde.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Q3 için beş öncelik, çeyreğin risk ve fırsatlarından doğrudan türetildi. (1) Teslim güvenilirliği — büyümeyi korumak için ihracat lojistiğini sağlamlaştır. (2) Marj savunması — maliyet baskısına karşı verimlilik ve fiyatlama. (3) Kapasite/OEE — üretim etkinliğini hedefe taşı. (4) Hedef açığını kapat — düşük gerçekleşen bölgelerde satış odağı. (5) Stok/tedarik — Endüstriyel Mutfak darboğazını çöz. Bu öncelikler yıl sonu hedeflerine ulaşmayı ve momentumu sürdürmeyi amaçlıyor.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Kapanış özeti üç mesaj: (1) Çeyrek finansal olarak güçlüydü, büyüme geniş tabanlı. (2) Operasyon genelinde iyileşme sağlandı. (3) Q3 odağı net: hedef açığını kapatmak, teslim güvenilirliği ve maliyet disiplini. Sonraki adım olarak Q3 aksiyon planı Yönetim Kurulu onayına sunulacak. Sorulara açık olduğunuzu belirtip teşekkür edin.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chart" Target="/ppt/charts/chart1.xml"/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chart" Target="/ppt/charts/chart3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4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2233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680960" y="457200"/>
            <a:ext cx="256032" cy="256032"/>
          </a:xfrm>
          <a:prstGeom prst="rect">
            <a:avLst/>
          </a:prstGeom>
          <a:ln w="12700">
            <a:solidFill>
              <a:srgbClr val="3E6D9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065008" y="457200"/>
            <a:ext cx="256032" cy="256032"/>
          </a:xfrm>
          <a:prstGeom prst="rect">
            <a:avLst/>
          </a:prstGeom>
          <a:ln w="12700">
            <a:solidFill>
              <a:srgbClr val="3E6D9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449056" y="457200"/>
            <a:ext cx="256032" cy="256032"/>
          </a:xfrm>
          <a:prstGeom prst="rect">
            <a:avLst/>
          </a:prstGeom>
          <a:ln w="12700">
            <a:solidFill>
              <a:srgbClr val="3E6D9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22960" y="1481328"/>
            <a:ext cx="457200" cy="82296"/>
          </a:xfrm>
          <a:prstGeom prst="rect">
            <a:avLst/>
          </a:prstGeom>
          <a:solidFill>
            <a:srgbClr val="1BA39C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627632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9FB4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YÖNETİM KURULU SUNUMU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786384" y="1938528"/>
            <a:ext cx="76809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2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2026 2. Çeyrek</a:t>
            </a:r>
            <a:endParaRPr lang="en-US" sz="3600" dirty="0"/>
          </a:p>
          <a:p>
            <a:pPr indent="0" marL="0">
              <a:lnSpc>
                <a:spcPct val="102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Performans Değerlendirmesi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822960" y="3584448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BA3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Contoso Üretim A.Ş.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822960" y="4160520"/>
            <a:ext cx="7498080" cy="0"/>
          </a:xfrm>
          <a:prstGeom prst="line">
            <a:avLst/>
          </a:prstGeom>
          <a:noFill/>
          <a:ln w="12700">
            <a:solidFill>
              <a:srgbClr val="2E456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22960" y="4279392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C7D3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Temmuz 2026</a:t>
            </a:r>
            <a:pPr indent="0" marL="0">
              <a:buNone/>
            </a:pPr>
            <a:r>
              <a:rPr lang="en-US" sz="1200" dirty="0">
                <a:solidFill>
                  <a:srgbClr val="8194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 ·     Beyaz Eşya · İklimlendirme · Endüstriyel Mutfak · Yedek Parça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822960" y="4645152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E80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Gizli — Yalnızca Yönetim Kurulu üyeleri içindir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75488"/>
            <a:ext cx="128016" cy="128016"/>
          </a:xfrm>
          <a:prstGeom prst="rect">
            <a:avLst/>
          </a:prstGeom>
          <a:solidFill>
            <a:srgbClr val="1BA39C"/>
          </a:solidFill>
          <a:ln/>
        </p:spPr>
      </p:sp>
      <p:sp>
        <p:nvSpPr>
          <p:cNvPr id="3" name="Text 1"/>
          <p:cNvSpPr/>
          <p:nvPr/>
        </p:nvSpPr>
        <p:spPr>
          <a:xfrm>
            <a:off x="676656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F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Yönetici Özeti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457200" y="987552"/>
            <a:ext cx="822960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207008"/>
            <a:ext cx="3977640" cy="15727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207008"/>
            <a:ext cx="82296" cy="1572768"/>
          </a:xfrm>
          <a:prstGeom prst="rect">
            <a:avLst/>
          </a:prstGeom>
          <a:solidFill>
            <a:srgbClr val="1BA39C"/>
          </a:solidFill>
          <a:ln/>
        </p:spPr>
      </p:sp>
      <p:sp>
        <p:nvSpPr>
          <p:cNvPr id="7" name="Shape 5"/>
          <p:cNvSpPr/>
          <p:nvPr/>
        </p:nvSpPr>
        <p:spPr>
          <a:xfrm>
            <a:off x="713232" y="1463040"/>
            <a:ext cx="566928" cy="566928"/>
          </a:xfrm>
          <a:prstGeom prst="ellipse">
            <a:avLst/>
          </a:prstGeom>
          <a:solidFill>
            <a:srgbClr val="EAF0F6"/>
          </a:solidFill>
          <a:ln/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59536" y="1609344"/>
            <a:ext cx="274320" cy="27432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426464" y="1426464"/>
            <a:ext cx="284378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F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Gelir hedefe yaklaştı</a:t>
            </a:r>
            <a:endParaRPr lang="en-US" sz="1500" dirty="0"/>
          </a:p>
        </p:txBody>
      </p:sp>
      <p:sp>
        <p:nvSpPr>
          <p:cNvPr id="10" name="Text 7"/>
          <p:cNvSpPr/>
          <p:nvPr/>
        </p:nvSpPr>
        <p:spPr>
          <a:xfrm>
            <a:off x="1426464" y="1828800"/>
            <a:ext cx="280720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1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Gelir 362,1 mn TL; önceki çeyreğe göre +%8,0 (+26,8 mn TL). Hedefin %97,2'si gerçekleşti (-10,4 mn TL açık).</a:t>
            </a:r>
            <a:endParaRPr lang="en-US" sz="1150" dirty="0"/>
          </a:p>
        </p:txBody>
      </p:sp>
      <p:sp>
        <p:nvSpPr>
          <p:cNvPr id="11" name="Shape 8"/>
          <p:cNvSpPr/>
          <p:nvPr/>
        </p:nvSpPr>
        <p:spPr>
          <a:xfrm>
            <a:off x="4892040" y="1207008"/>
            <a:ext cx="3977640" cy="15727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4892040" y="1207008"/>
            <a:ext cx="82296" cy="1572768"/>
          </a:xfrm>
          <a:prstGeom prst="rect">
            <a:avLst/>
          </a:prstGeom>
          <a:solidFill>
            <a:srgbClr val="1BA39C"/>
          </a:solidFill>
          <a:ln/>
        </p:spPr>
      </p:sp>
      <p:sp>
        <p:nvSpPr>
          <p:cNvPr id="13" name="Shape 10"/>
          <p:cNvSpPr/>
          <p:nvPr/>
        </p:nvSpPr>
        <p:spPr>
          <a:xfrm>
            <a:off x="5148072" y="1463040"/>
            <a:ext cx="566928" cy="566928"/>
          </a:xfrm>
          <a:prstGeom prst="ellipse">
            <a:avLst/>
          </a:prstGeom>
          <a:solidFill>
            <a:srgbClr val="EAF0F6"/>
          </a:solidFill>
          <a:ln/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4376" y="1609344"/>
            <a:ext cx="274320" cy="27432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5861304" y="1426464"/>
            <a:ext cx="284378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F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Marj sağlıklı seyretti</a:t>
            </a:r>
            <a:endParaRPr lang="en-US" sz="1500" dirty="0"/>
          </a:p>
        </p:txBody>
      </p:sp>
      <p:sp>
        <p:nvSpPr>
          <p:cNvPr id="16" name="Text 12"/>
          <p:cNvSpPr/>
          <p:nvPr/>
        </p:nvSpPr>
        <p:spPr>
          <a:xfrm>
            <a:off x="5861304" y="1828800"/>
            <a:ext cx="280720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1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Brüt marj %26,1 (94,5 mn TL). Yedek Parça %38,6 ve İklimlendirme %26,2 ile portföy marjını yukarı taşıdı.</a:t>
            </a:r>
            <a:endParaRPr lang="en-US" sz="1150" dirty="0"/>
          </a:p>
        </p:txBody>
      </p:sp>
      <p:sp>
        <p:nvSpPr>
          <p:cNvPr id="17" name="Shape 13"/>
          <p:cNvSpPr/>
          <p:nvPr/>
        </p:nvSpPr>
        <p:spPr>
          <a:xfrm>
            <a:off x="457200" y="3090672"/>
            <a:ext cx="3977640" cy="15727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4"/>
          <p:cNvSpPr/>
          <p:nvPr/>
        </p:nvSpPr>
        <p:spPr>
          <a:xfrm>
            <a:off x="457200" y="3090672"/>
            <a:ext cx="82296" cy="1572768"/>
          </a:xfrm>
          <a:prstGeom prst="rect">
            <a:avLst/>
          </a:prstGeom>
          <a:solidFill>
            <a:srgbClr val="1BA39C"/>
          </a:solidFill>
          <a:ln/>
        </p:spPr>
      </p:sp>
      <p:sp>
        <p:nvSpPr>
          <p:cNvPr id="19" name="Shape 15"/>
          <p:cNvSpPr/>
          <p:nvPr/>
        </p:nvSpPr>
        <p:spPr>
          <a:xfrm>
            <a:off x="713232" y="3346704"/>
            <a:ext cx="566928" cy="566928"/>
          </a:xfrm>
          <a:prstGeom prst="ellipse">
            <a:avLst/>
          </a:prstGeom>
          <a:solidFill>
            <a:srgbClr val="EAF0F6"/>
          </a:solidFill>
          <a:ln/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536" y="3493008"/>
            <a:ext cx="274320" cy="274320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1426464" y="3310128"/>
            <a:ext cx="284378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F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Büyümenin motoru ihracat</a:t>
            </a:r>
            <a:endParaRPr lang="en-US" sz="1500" dirty="0"/>
          </a:p>
        </p:txBody>
      </p:sp>
      <p:sp>
        <p:nvSpPr>
          <p:cNvPr id="22" name="Text 17"/>
          <p:cNvSpPr/>
          <p:nvPr/>
        </p:nvSpPr>
        <p:spPr>
          <a:xfrm>
            <a:off x="1426464" y="3712464"/>
            <a:ext cx="280720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1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İhracat 145,8 mn TL (gelirin %40,3'ü, +%9,7). İklimlendirme +%9,9 ile en hızlı büyüyen segment oldu.</a:t>
            </a:r>
            <a:endParaRPr lang="en-US" sz="1150" dirty="0"/>
          </a:p>
        </p:txBody>
      </p:sp>
      <p:sp>
        <p:nvSpPr>
          <p:cNvPr id="23" name="Shape 18"/>
          <p:cNvSpPr/>
          <p:nvPr/>
        </p:nvSpPr>
        <p:spPr>
          <a:xfrm>
            <a:off x="4892040" y="3090672"/>
            <a:ext cx="3977640" cy="15727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24" name="Shape 19"/>
          <p:cNvSpPr/>
          <p:nvPr/>
        </p:nvSpPr>
        <p:spPr>
          <a:xfrm>
            <a:off x="4892040" y="3090672"/>
            <a:ext cx="82296" cy="1572768"/>
          </a:xfrm>
          <a:prstGeom prst="rect">
            <a:avLst/>
          </a:prstGeom>
          <a:solidFill>
            <a:srgbClr val="1BA39C"/>
          </a:solidFill>
          <a:ln/>
        </p:spPr>
      </p:sp>
      <p:sp>
        <p:nvSpPr>
          <p:cNvPr id="25" name="Shape 20"/>
          <p:cNvSpPr/>
          <p:nvPr/>
        </p:nvSpPr>
        <p:spPr>
          <a:xfrm>
            <a:off x="5148072" y="3346704"/>
            <a:ext cx="566928" cy="566928"/>
          </a:xfrm>
          <a:prstGeom prst="ellipse">
            <a:avLst/>
          </a:prstGeom>
          <a:solidFill>
            <a:srgbClr val="EAF0F6"/>
          </a:solidFill>
          <a:ln/>
        </p:spPr>
      </p:sp>
      <p:pic>
        <p:nvPicPr>
          <p:cNvPr id="2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94376" y="3493008"/>
            <a:ext cx="274320" cy="274320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5861304" y="3310128"/>
            <a:ext cx="284378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F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Operasyon genelinde iyileşme</a:t>
            </a:r>
            <a:endParaRPr lang="en-US" sz="1500" dirty="0"/>
          </a:p>
        </p:txBody>
      </p:sp>
      <p:sp>
        <p:nvSpPr>
          <p:cNvPr id="28" name="Text 22"/>
          <p:cNvSpPr/>
          <p:nvPr/>
        </p:nvSpPr>
        <p:spPr>
          <a:xfrm>
            <a:off x="5861304" y="3712464"/>
            <a:ext cx="280720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1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operasyonel metriğin tümü çeyreksel iyileşti: OEE %78,5 (+2,5 pp), kapasite %86,0, iş kazası sıklığı geriledi. Liman gecikmeleri ve maliyet baskısı izleniyor.</a:t>
            </a:r>
            <a:endParaRPr lang="en-US" sz="1150" dirty="0"/>
          </a:p>
        </p:txBody>
      </p:sp>
      <p:sp>
        <p:nvSpPr>
          <p:cNvPr id="29" name="Text 23"/>
          <p:cNvSpPr/>
          <p:nvPr/>
        </p:nvSpPr>
        <p:spPr>
          <a:xfrm>
            <a:off x="457200" y="4828032"/>
            <a:ext cx="6400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Contoso Üretim A.Ş.  ·  2026 2. Çeyrek Yönetim Kurulu Sunumu</a:t>
            </a:r>
            <a:endParaRPr lang="en-US" sz="800" dirty="0"/>
          </a:p>
        </p:txBody>
      </p:sp>
      <p:sp>
        <p:nvSpPr>
          <p:cNvPr id="30" name="Text 24"/>
          <p:cNvSpPr/>
          <p:nvPr/>
        </p:nvSpPr>
        <p:spPr>
          <a:xfrm>
            <a:off x="7772400" y="4828032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9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75488"/>
            <a:ext cx="128016" cy="128016"/>
          </a:xfrm>
          <a:prstGeom prst="rect">
            <a:avLst/>
          </a:prstGeom>
          <a:solidFill>
            <a:srgbClr val="1BA39C"/>
          </a:solidFill>
          <a:ln/>
        </p:spPr>
      </p:sp>
      <p:sp>
        <p:nvSpPr>
          <p:cNvPr id="3" name="Text 1"/>
          <p:cNvSpPr/>
          <p:nvPr/>
        </p:nvSpPr>
        <p:spPr>
          <a:xfrm>
            <a:off x="676656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F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Çeyrek KPI Panosu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457200" y="987552"/>
            <a:ext cx="822960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170432"/>
            <a:ext cx="2697480" cy="1170432"/>
          </a:xfrm>
          <a:prstGeom prst="rect">
            <a:avLst/>
          </a:prstGeom>
          <a:solidFill>
            <a:srgbClr val="EAF0F6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1170432"/>
            <a:ext cx="2697480" cy="73152"/>
          </a:xfrm>
          <a:prstGeom prst="rect">
            <a:avLst/>
          </a:prstGeom>
          <a:solidFill>
            <a:srgbClr val="1F3A5F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8368" y="1389888"/>
            <a:ext cx="310896" cy="310896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060704" y="1371600"/>
            <a:ext cx="1965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6B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GELİR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640080" y="1682496"/>
            <a:ext cx="23317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F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362,1 mn TL</a:t>
            </a:r>
            <a:endParaRPr lang="en-US" sz="2600" dirty="0"/>
          </a:p>
        </p:txBody>
      </p:sp>
      <p:sp>
        <p:nvSpPr>
          <p:cNvPr id="10" name="Text 7"/>
          <p:cNvSpPr/>
          <p:nvPr/>
        </p:nvSpPr>
        <p:spPr>
          <a:xfrm>
            <a:off x="640080" y="2084832"/>
            <a:ext cx="236829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+%8,0 çeyreksel · Hedef gerç. %97,2</a:t>
            </a:r>
            <a:endParaRPr lang="en-US" sz="950" dirty="0"/>
          </a:p>
        </p:txBody>
      </p:sp>
      <p:sp>
        <p:nvSpPr>
          <p:cNvPr id="11" name="Shape 8"/>
          <p:cNvSpPr/>
          <p:nvPr/>
        </p:nvSpPr>
        <p:spPr>
          <a:xfrm>
            <a:off x="3447288" y="1170432"/>
            <a:ext cx="2697480" cy="1170432"/>
          </a:xfrm>
          <a:prstGeom prst="rect">
            <a:avLst/>
          </a:prstGeom>
          <a:solidFill>
            <a:srgbClr val="EAF0F6"/>
          </a:solidFill>
          <a:ln/>
        </p:spPr>
      </p:sp>
      <p:sp>
        <p:nvSpPr>
          <p:cNvPr id="12" name="Shape 9"/>
          <p:cNvSpPr/>
          <p:nvPr/>
        </p:nvSpPr>
        <p:spPr>
          <a:xfrm>
            <a:off x="3447288" y="1170432"/>
            <a:ext cx="2697480" cy="73152"/>
          </a:xfrm>
          <a:prstGeom prst="rect">
            <a:avLst/>
          </a:prstGeom>
          <a:solidFill>
            <a:srgbClr val="1BA39C"/>
          </a:solidFill>
          <a:ln/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8456" y="1389888"/>
            <a:ext cx="310896" cy="310896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4050792" y="1371600"/>
            <a:ext cx="1965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6B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BRÜT MARJ</a:t>
            </a:r>
            <a:endParaRPr lang="en-US" sz="1000" dirty="0"/>
          </a:p>
        </p:txBody>
      </p:sp>
      <p:sp>
        <p:nvSpPr>
          <p:cNvPr id="15" name="Text 11"/>
          <p:cNvSpPr/>
          <p:nvPr/>
        </p:nvSpPr>
        <p:spPr>
          <a:xfrm>
            <a:off x="3630168" y="1682496"/>
            <a:ext cx="23317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A39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%26,1</a:t>
            </a:r>
            <a:endParaRPr lang="en-US" sz="2600" dirty="0"/>
          </a:p>
        </p:txBody>
      </p:sp>
      <p:sp>
        <p:nvSpPr>
          <p:cNvPr id="16" name="Text 12"/>
          <p:cNvSpPr/>
          <p:nvPr/>
        </p:nvSpPr>
        <p:spPr>
          <a:xfrm>
            <a:off x="3630168" y="2084832"/>
            <a:ext cx="236829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94,5 mn TL brüt marj</a:t>
            </a:r>
            <a:endParaRPr lang="en-US" sz="950" dirty="0"/>
          </a:p>
        </p:txBody>
      </p:sp>
      <p:sp>
        <p:nvSpPr>
          <p:cNvPr id="17" name="Shape 13"/>
          <p:cNvSpPr/>
          <p:nvPr/>
        </p:nvSpPr>
        <p:spPr>
          <a:xfrm>
            <a:off x="6437376" y="1170432"/>
            <a:ext cx="2697480" cy="1170432"/>
          </a:xfrm>
          <a:prstGeom prst="rect">
            <a:avLst/>
          </a:prstGeom>
          <a:solidFill>
            <a:srgbClr val="EAF0F6"/>
          </a:solidFill>
          <a:ln/>
        </p:spPr>
      </p:sp>
      <p:sp>
        <p:nvSpPr>
          <p:cNvPr id="18" name="Shape 14"/>
          <p:cNvSpPr/>
          <p:nvPr/>
        </p:nvSpPr>
        <p:spPr>
          <a:xfrm>
            <a:off x="6437376" y="1170432"/>
            <a:ext cx="2697480" cy="73152"/>
          </a:xfrm>
          <a:prstGeom prst="rect">
            <a:avLst/>
          </a:prstGeom>
          <a:solidFill>
            <a:srgbClr val="3E6D9C"/>
          </a:solidFill>
          <a:ln/>
        </p:spPr>
      </p:sp>
      <p:pic>
        <p:nvPicPr>
          <p:cNvPr id="1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8544" y="1389888"/>
            <a:ext cx="310896" cy="310896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7040880" y="1371600"/>
            <a:ext cx="1965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6B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HACİM (ADET)</a:t>
            </a:r>
            <a:endParaRPr lang="en-US" sz="1000" dirty="0"/>
          </a:p>
        </p:txBody>
      </p:sp>
      <p:sp>
        <p:nvSpPr>
          <p:cNvPr id="21" name="Text 16"/>
          <p:cNvSpPr/>
          <p:nvPr/>
        </p:nvSpPr>
        <p:spPr>
          <a:xfrm>
            <a:off x="6620256" y="1682496"/>
            <a:ext cx="23317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E6D9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195.800</a:t>
            </a:r>
            <a:endParaRPr lang="en-US" sz="2600" dirty="0"/>
          </a:p>
        </p:txBody>
      </p:sp>
      <p:sp>
        <p:nvSpPr>
          <p:cNvPr id="22" name="Text 17"/>
          <p:cNvSpPr/>
          <p:nvPr/>
        </p:nvSpPr>
        <p:spPr>
          <a:xfrm>
            <a:off x="6620256" y="2084832"/>
            <a:ext cx="236829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segment · 5 bölge</a:t>
            </a:r>
            <a:endParaRPr lang="en-US" sz="950" dirty="0"/>
          </a:p>
        </p:txBody>
      </p:sp>
      <p:sp>
        <p:nvSpPr>
          <p:cNvPr id="23" name="Text 18"/>
          <p:cNvSpPr/>
          <p:nvPr/>
        </p:nvSpPr>
        <p:spPr>
          <a:xfrm>
            <a:off x="457200" y="2542032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Gelir: Önceki Çeyrek · Bu Çeyrek · Hedef (mn TL)</a:t>
            </a:r>
            <a:endParaRPr lang="en-US" sz="1100" dirty="0"/>
          </a:p>
        </p:txBody>
      </p:sp>
      <p:graphicFrame>
        <p:nvGraphicFramePr>
          <p:cNvPr id="24" name="Chart 0" descr=""/>
          <p:cNvGraphicFramePr/>
          <p:nvPr/>
        </p:nvGraphicFramePr>
        <p:xfrm>
          <a:off x="365760" y="2816352"/>
          <a:ext cx="4572000" cy="18745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4"/>
          </a:graphicData>
        </a:graphic>
      </p:graphicFrame>
      <p:sp>
        <p:nvSpPr>
          <p:cNvPr id="25" name="Text 19"/>
          <p:cNvSpPr/>
          <p:nvPr/>
        </p:nvSpPr>
        <p:spPr>
          <a:xfrm>
            <a:off x="5257800" y="2542032"/>
            <a:ext cx="3429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Gelir Göstergeleri</a:t>
            </a:r>
            <a:endParaRPr lang="en-US" sz="11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257800" y="2816352"/>
          <a:ext cx="3429000" cy="914400"/>
        </p:xfrm>
        <a:graphic>
          <a:graphicData uri="http://schemas.openxmlformats.org/drawingml/2006/table">
            <a:tbl>
              <a:tblPr/>
              <a:tblGrid>
                <a:gridCol w="1691640"/>
                <a:gridCol w="1737360"/>
              </a:tblGrid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Gösterge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Değer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 Çeyrek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1F3A5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362,1 mn TL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Önceki Çeyrek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E8E5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335,3 mn TL  (+%8,0)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Hedef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372,5 mn TL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Gerçekleşme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E08A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%97,2  (-10,4 mn TL)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Brüt Marj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94,5 mn TL  (%26,1)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7" name="Text 20"/>
          <p:cNvSpPr/>
          <p:nvPr/>
        </p:nvSpPr>
        <p:spPr>
          <a:xfrm>
            <a:off x="457200" y="4828032"/>
            <a:ext cx="6400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Contoso Üretim A.Ş.  ·  2026 2. Çeyrek Yönetim Kurulu Sunumu</a:t>
            </a:r>
            <a:endParaRPr lang="en-US" sz="800" dirty="0"/>
          </a:p>
        </p:txBody>
      </p:sp>
      <p:sp>
        <p:nvSpPr>
          <p:cNvPr id="28" name="Text 21"/>
          <p:cNvSpPr/>
          <p:nvPr/>
        </p:nvSpPr>
        <p:spPr>
          <a:xfrm>
            <a:off x="7772400" y="4828032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9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75488"/>
            <a:ext cx="128016" cy="128016"/>
          </a:xfrm>
          <a:prstGeom prst="rect">
            <a:avLst/>
          </a:prstGeom>
          <a:solidFill>
            <a:srgbClr val="1BA39C"/>
          </a:solidFill>
          <a:ln/>
        </p:spPr>
      </p:sp>
      <p:sp>
        <p:nvSpPr>
          <p:cNvPr id="3" name="Text 1"/>
          <p:cNvSpPr/>
          <p:nvPr/>
        </p:nvSpPr>
        <p:spPr>
          <a:xfrm>
            <a:off x="676656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F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Segment ve Bölge Kırılımı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457200" y="987552"/>
            <a:ext cx="822960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133856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Segment bazında gelir (mn TL)</a:t>
            </a:r>
            <a:endParaRPr lang="en-US" sz="1150" dirty="0"/>
          </a:p>
        </p:txBody>
      </p:sp>
      <p:graphicFrame>
        <p:nvGraphicFramePr>
          <p:cNvPr id="6" name="Chart 0" descr=""/>
          <p:cNvGraphicFramePr/>
          <p:nvPr/>
        </p:nvGraphicFramePr>
        <p:xfrm>
          <a:off x="365760" y="1371600"/>
          <a:ext cx="4160520" cy="21488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7" name="Text 4"/>
          <p:cNvSpPr/>
          <p:nvPr/>
        </p:nvSpPr>
        <p:spPr>
          <a:xfrm>
            <a:off x="4709160" y="1133856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Bölge bazında gelir (mn TL)</a:t>
            </a:r>
            <a:endParaRPr lang="en-US" sz="1150" dirty="0"/>
          </a:p>
        </p:txBody>
      </p:sp>
      <p:graphicFrame>
        <p:nvGraphicFramePr>
          <p:cNvPr id="8" name="Chart 1" descr=""/>
          <p:cNvGraphicFramePr/>
          <p:nvPr/>
        </p:nvGraphicFramePr>
        <p:xfrm>
          <a:off x="4617720" y="1371600"/>
          <a:ext cx="4160520" cy="21488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9" name="Shape 5"/>
          <p:cNvSpPr/>
          <p:nvPr/>
        </p:nvSpPr>
        <p:spPr>
          <a:xfrm>
            <a:off x="457200" y="3703320"/>
            <a:ext cx="2743200" cy="960120"/>
          </a:xfrm>
          <a:prstGeom prst="rect">
            <a:avLst/>
          </a:prstGeom>
          <a:solidFill>
            <a:srgbClr val="EAF0F6"/>
          </a:solidFill>
          <a:ln/>
        </p:spPr>
      </p:sp>
      <p:sp>
        <p:nvSpPr>
          <p:cNvPr id="10" name="Shape 6"/>
          <p:cNvSpPr/>
          <p:nvPr/>
        </p:nvSpPr>
        <p:spPr>
          <a:xfrm>
            <a:off x="457200" y="3703320"/>
            <a:ext cx="73152" cy="960120"/>
          </a:xfrm>
          <a:prstGeom prst="rect">
            <a:avLst/>
          </a:prstGeom>
          <a:solidFill>
            <a:srgbClr val="1BA39C"/>
          </a:solidFill>
          <a:ln/>
        </p:spPr>
      </p:sp>
      <p:sp>
        <p:nvSpPr>
          <p:cNvPr id="11" name="Text 7"/>
          <p:cNvSpPr/>
          <p:nvPr/>
        </p:nvSpPr>
        <p:spPr>
          <a:xfrm>
            <a:off x="658368" y="3831336"/>
            <a:ext cx="241401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Beyaz Eşya lider</a:t>
            </a:r>
            <a:endParaRPr lang="en-US" sz="1300" dirty="0"/>
          </a:p>
        </p:txBody>
      </p:sp>
      <p:sp>
        <p:nvSpPr>
          <p:cNvPr id="12" name="Text 8"/>
          <p:cNvSpPr/>
          <p:nvPr/>
        </p:nvSpPr>
        <p:spPr>
          <a:xfrm>
            <a:off x="658368" y="4160520"/>
            <a:ext cx="239572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Gelirin %42,2'si; +%7,3 çeyreksel büyüme.</a:t>
            </a:r>
            <a:endParaRPr lang="en-US" sz="1050" dirty="0"/>
          </a:p>
        </p:txBody>
      </p:sp>
      <p:sp>
        <p:nvSpPr>
          <p:cNvPr id="13" name="Shape 9"/>
          <p:cNvSpPr/>
          <p:nvPr/>
        </p:nvSpPr>
        <p:spPr>
          <a:xfrm>
            <a:off x="3429000" y="3703320"/>
            <a:ext cx="2743200" cy="960120"/>
          </a:xfrm>
          <a:prstGeom prst="rect">
            <a:avLst/>
          </a:prstGeom>
          <a:solidFill>
            <a:srgbClr val="EAF0F6"/>
          </a:solidFill>
          <a:ln/>
        </p:spPr>
      </p:sp>
      <p:sp>
        <p:nvSpPr>
          <p:cNvPr id="14" name="Shape 10"/>
          <p:cNvSpPr/>
          <p:nvPr/>
        </p:nvSpPr>
        <p:spPr>
          <a:xfrm>
            <a:off x="3429000" y="3703320"/>
            <a:ext cx="73152" cy="960120"/>
          </a:xfrm>
          <a:prstGeom prst="rect">
            <a:avLst/>
          </a:prstGeom>
          <a:solidFill>
            <a:srgbClr val="1BA39C"/>
          </a:solidFill>
          <a:ln/>
        </p:spPr>
      </p:sp>
      <p:sp>
        <p:nvSpPr>
          <p:cNvPr id="15" name="Text 11"/>
          <p:cNvSpPr/>
          <p:nvPr/>
        </p:nvSpPr>
        <p:spPr>
          <a:xfrm>
            <a:off x="3630168" y="3831336"/>
            <a:ext cx="241401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İhracat en büyük kanal</a:t>
            </a:r>
            <a:endParaRPr lang="en-US" sz="1300" dirty="0"/>
          </a:p>
        </p:txBody>
      </p:sp>
      <p:sp>
        <p:nvSpPr>
          <p:cNvPr id="16" name="Text 12"/>
          <p:cNvSpPr/>
          <p:nvPr/>
        </p:nvSpPr>
        <p:spPr>
          <a:xfrm>
            <a:off x="3630168" y="4160520"/>
            <a:ext cx="239572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145,8 mn TL, gelirin %40,3'ü, +%9,7 büyüme.</a:t>
            </a:r>
            <a:endParaRPr lang="en-US" sz="1050" dirty="0"/>
          </a:p>
        </p:txBody>
      </p:sp>
      <p:sp>
        <p:nvSpPr>
          <p:cNvPr id="17" name="Shape 13"/>
          <p:cNvSpPr/>
          <p:nvPr/>
        </p:nvSpPr>
        <p:spPr>
          <a:xfrm>
            <a:off x="6400800" y="3703320"/>
            <a:ext cx="2743200" cy="960120"/>
          </a:xfrm>
          <a:prstGeom prst="rect">
            <a:avLst/>
          </a:prstGeom>
          <a:solidFill>
            <a:srgbClr val="EAF0F6"/>
          </a:solidFill>
          <a:ln/>
        </p:spPr>
      </p:sp>
      <p:sp>
        <p:nvSpPr>
          <p:cNvPr id="18" name="Shape 14"/>
          <p:cNvSpPr/>
          <p:nvPr/>
        </p:nvSpPr>
        <p:spPr>
          <a:xfrm>
            <a:off x="6400800" y="3703320"/>
            <a:ext cx="73152" cy="960120"/>
          </a:xfrm>
          <a:prstGeom prst="rect">
            <a:avLst/>
          </a:prstGeom>
          <a:solidFill>
            <a:srgbClr val="1BA39C"/>
          </a:solidFill>
          <a:ln/>
        </p:spPr>
      </p:sp>
      <p:sp>
        <p:nvSpPr>
          <p:cNvPr id="19" name="Text 15"/>
          <p:cNvSpPr/>
          <p:nvPr/>
        </p:nvSpPr>
        <p:spPr>
          <a:xfrm>
            <a:off x="6601968" y="3831336"/>
            <a:ext cx="241401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Yedek Parça en yüksek marj</a:t>
            </a:r>
            <a:endParaRPr lang="en-US" sz="1300" dirty="0"/>
          </a:p>
        </p:txBody>
      </p:sp>
      <p:sp>
        <p:nvSpPr>
          <p:cNvPr id="20" name="Text 16"/>
          <p:cNvSpPr/>
          <p:nvPr/>
        </p:nvSpPr>
        <p:spPr>
          <a:xfrm>
            <a:off x="6601968" y="4160520"/>
            <a:ext cx="239572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%38,6 brüt marj; hacmin %71'i bu segmentte.</a:t>
            </a:r>
            <a:endParaRPr lang="en-US" sz="1050" dirty="0"/>
          </a:p>
        </p:txBody>
      </p:sp>
      <p:sp>
        <p:nvSpPr>
          <p:cNvPr id="21" name="Text 17"/>
          <p:cNvSpPr/>
          <p:nvPr/>
        </p:nvSpPr>
        <p:spPr>
          <a:xfrm>
            <a:off x="457200" y="4828032"/>
            <a:ext cx="6400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Contoso Üretim A.Ş.  ·  2026 2. Çeyrek Yönetim Kurulu Sunumu</a:t>
            </a:r>
            <a:endParaRPr lang="en-US" sz="800" dirty="0"/>
          </a:p>
        </p:txBody>
      </p:sp>
      <p:sp>
        <p:nvSpPr>
          <p:cNvPr id="22" name="Text 18"/>
          <p:cNvSpPr/>
          <p:nvPr/>
        </p:nvSpPr>
        <p:spPr>
          <a:xfrm>
            <a:off x="7772400" y="4828032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9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75488"/>
            <a:ext cx="128016" cy="128016"/>
          </a:xfrm>
          <a:prstGeom prst="rect">
            <a:avLst/>
          </a:prstGeom>
          <a:solidFill>
            <a:srgbClr val="1BA39C"/>
          </a:solidFill>
          <a:ln/>
        </p:spPr>
      </p:sp>
      <p:sp>
        <p:nvSpPr>
          <p:cNvPr id="3" name="Text 1"/>
          <p:cNvSpPr/>
          <p:nvPr/>
        </p:nvSpPr>
        <p:spPr>
          <a:xfrm>
            <a:off x="676656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F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Gelir Köprüsü: Çeyreksel Büyümenin Kaynağı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457200" y="987552"/>
            <a:ext cx="822960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04241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Önceki çeyrekten bu çeyreğe gelir değişimi: +26,8 mn TL (+%8,0) — segment (karma) katkılarına göre</a:t>
            </a:r>
            <a:endParaRPr lang="en-US" sz="1150" dirty="0"/>
          </a:p>
        </p:txBody>
      </p:sp>
      <p:sp>
        <p:nvSpPr>
          <p:cNvPr id="6" name="Shape 4"/>
          <p:cNvSpPr/>
          <p:nvPr/>
        </p:nvSpPr>
        <p:spPr>
          <a:xfrm>
            <a:off x="777240" y="4160520"/>
            <a:ext cx="7772400" cy="0"/>
          </a:xfrm>
          <a:prstGeom prst="line">
            <a:avLst/>
          </a:prstGeom>
          <a:noFill/>
          <a:ln w="12700">
            <a:solidFill>
              <a:srgbClr val="6B7A8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845564" y="3270694"/>
            <a:ext cx="454152" cy="0"/>
          </a:xfrm>
          <a:prstGeom prst="line">
            <a:avLst/>
          </a:prstGeom>
          <a:noFill/>
          <a:ln w="12700">
            <a:solidFill>
              <a:srgbClr val="B7C2CF"/>
            </a:solidFill>
            <a:prstDash val="dash"/>
          </a:ln>
        </p:spPr>
      </p:sp>
      <p:sp>
        <p:nvSpPr>
          <p:cNvPr id="8" name="Shape 6"/>
          <p:cNvSpPr/>
          <p:nvPr/>
        </p:nvSpPr>
        <p:spPr>
          <a:xfrm>
            <a:off x="3140964" y="2735771"/>
            <a:ext cx="454152" cy="0"/>
          </a:xfrm>
          <a:prstGeom prst="line">
            <a:avLst/>
          </a:prstGeom>
          <a:noFill/>
          <a:ln w="12700">
            <a:solidFill>
              <a:srgbClr val="B7C2CF"/>
            </a:solidFill>
            <a:prstDash val="dash"/>
          </a:ln>
        </p:spPr>
      </p:sp>
      <p:sp>
        <p:nvSpPr>
          <p:cNvPr id="9" name="Shape 7"/>
          <p:cNvSpPr/>
          <p:nvPr/>
        </p:nvSpPr>
        <p:spPr>
          <a:xfrm>
            <a:off x="4436364" y="2234279"/>
            <a:ext cx="454152" cy="0"/>
          </a:xfrm>
          <a:prstGeom prst="line">
            <a:avLst/>
          </a:prstGeom>
          <a:noFill/>
          <a:ln w="12700">
            <a:solidFill>
              <a:srgbClr val="B7C2CF"/>
            </a:solidFill>
            <a:prstDash val="dash"/>
          </a:ln>
        </p:spPr>
      </p:sp>
      <p:sp>
        <p:nvSpPr>
          <p:cNvPr id="10" name="Shape 8"/>
          <p:cNvSpPr/>
          <p:nvPr/>
        </p:nvSpPr>
        <p:spPr>
          <a:xfrm>
            <a:off x="5731764" y="2002822"/>
            <a:ext cx="454152" cy="0"/>
          </a:xfrm>
          <a:prstGeom prst="line">
            <a:avLst/>
          </a:prstGeom>
          <a:noFill/>
          <a:ln w="12700">
            <a:solidFill>
              <a:srgbClr val="B7C2CF"/>
            </a:solidFill>
            <a:prstDash val="dash"/>
          </a:ln>
        </p:spPr>
      </p:sp>
      <p:sp>
        <p:nvSpPr>
          <p:cNvPr id="11" name="Shape 9"/>
          <p:cNvSpPr/>
          <p:nvPr/>
        </p:nvSpPr>
        <p:spPr>
          <a:xfrm>
            <a:off x="7027164" y="1892236"/>
            <a:ext cx="454152" cy="0"/>
          </a:xfrm>
          <a:prstGeom prst="line">
            <a:avLst/>
          </a:prstGeom>
          <a:noFill/>
          <a:ln w="12700">
            <a:solidFill>
              <a:srgbClr val="B7C2CF"/>
            </a:solidFill>
            <a:prstDash val="dash"/>
          </a:ln>
        </p:spPr>
      </p:sp>
      <p:sp>
        <p:nvSpPr>
          <p:cNvPr id="12" name="Shape 10"/>
          <p:cNvSpPr/>
          <p:nvPr/>
        </p:nvSpPr>
        <p:spPr>
          <a:xfrm>
            <a:off x="1004316" y="3270694"/>
            <a:ext cx="841248" cy="889826"/>
          </a:xfrm>
          <a:prstGeom prst="rect">
            <a:avLst/>
          </a:prstGeom>
          <a:solidFill>
            <a:srgbClr val="1F3A5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775716" y="2978086"/>
            <a:ext cx="12984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335,3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748284" y="4215384"/>
            <a:ext cx="13533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Önceki Çeyrek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2299716" y="2735771"/>
            <a:ext cx="841248" cy="534924"/>
          </a:xfrm>
          <a:prstGeom prst="rect">
            <a:avLst/>
          </a:prstGeom>
          <a:solidFill>
            <a:srgbClr val="1BA39C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2071116" y="2443163"/>
            <a:ext cx="12984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E8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+10,4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2043684" y="4215384"/>
            <a:ext cx="13533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Beyaz Eşya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3595116" y="2234279"/>
            <a:ext cx="841248" cy="501491"/>
          </a:xfrm>
          <a:prstGeom prst="rect">
            <a:avLst/>
          </a:prstGeom>
          <a:solidFill>
            <a:srgbClr val="1BA39C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3366516" y="1941671"/>
            <a:ext cx="12984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E8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+9,8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3339084" y="4215384"/>
            <a:ext cx="13533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İklimlendirme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4890516" y="2002822"/>
            <a:ext cx="841248" cy="231458"/>
          </a:xfrm>
          <a:prstGeom prst="rect">
            <a:avLst/>
          </a:prstGeom>
          <a:solidFill>
            <a:srgbClr val="1BA39C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4661916" y="1710214"/>
            <a:ext cx="12984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E8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+4,5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634484" y="4215384"/>
            <a:ext cx="13533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End. Mutfak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6185916" y="1892236"/>
            <a:ext cx="841248" cy="110585"/>
          </a:xfrm>
          <a:prstGeom prst="rect">
            <a:avLst/>
          </a:prstGeom>
          <a:solidFill>
            <a:srgbClr val="1BA39C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5957316" y="1599628"/>
            <a:ext cx="12984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E8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+2,2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5929884" y="4215384"/>
            <a:ext cx="13533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Yedek Parça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7481316" y="1892236"/>
            <a:ext cx="841248" cy="2268284"/>
          </a:xfrm>
          <a:prstGeom prst="rect">
            <a:avLst/>
          </a:prstGeom>
          <a:solidFill>
            <a:srgbClr val="1F3A5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7252716" y="1599628"/>
            <a:ext cx="12984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362,1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7225284" y="4215384"/>
            <a:ext cx="13533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 Çeyrek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457200" y="4590288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6B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Not: Kırık eksen 318 mn TL'den başlar; katkılar segment (karma) bazında ayrıştırılmıştır. Kaynak veri önceki dönem adet bilgisi içermediğinden fiyat–hacim ayrımı yapılmamıştır.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457200" y="4828032"/>
            <a:ext cx="6400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Contoso Üretim A.Ş.  ·  2026 2. Çeyrek Yönetim Kurulu Sunumu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7772400" y="4828032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9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75488"/>
            <a:ext cx="128016" cy="128016"/>
          </a:xfrm>
          <a:prstGeom prst="rect">
            <a:avLst/>
          </a:prstGeom>
          <a:solidFill>
            <a:srgbClr val="1BA39C"/>
          </a:solidFill>
          <a:ln/>
        </p:spPr>
      </p:sp>
      <p:sp>
        <p:nvSpPr>
          <p:cNvPr id="3" name="Text 1"/>
          <p:cNvSpPr/>
          <p:nvPr/>
        </p:nvSpPr>
        <p:spPr>
          <a:xfrm>
            <a:off x="676656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F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Operasyonel Performans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457200" y="987552"/>
            <a:ext cx="822960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170432"/>
          <a:ext cx="5074920" cy="914400"/>
        </p:xfrm>
        <a:graphic>
          <a:graphicData uri="http://schemas.openxmlformats.org/drawingml/2006/table">
            <a:tbl>
              <a:tblPr/>
              <a:tblGrid>
                <a:gridCol w="1737360"/>
                <a:gridCol w="566928"/>
                <a:gridCol w="658368"/>
                <a:gridCol w="777240"/>
                <a:gridCol w="658368"/>
                <a:gridCol w="676656"/>
              </a:tblGrid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Metrik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Birim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Önceki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 Çeyrek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Hedef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Eğilim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Zamanında Teslim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6B7A8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dirty="0">
                          <a:solidFill>
                            <a:srgbClr val="6B7A8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92,1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b="1" dirty="0">
                          <a:solidFill>
                            <a:srgbClr val="1F3A5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94,2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95,0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1E8E5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▲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Genel Ekipman Etk. (OEE)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6B7A8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dirty="0">
                          <a:solidFill>
                            <a:srgbClr val="6B7A8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76,0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b="1" dirty="0">
                          <a:solidFill>
                            <a:srgbClr val="1F3A5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78,5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80,0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1E8E5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▲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İlk Geçişte Kalite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6B7A8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dirty="0">
                          <a:solidFill>
                            <a:srgbClr val="6B7A8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95,9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b="1" dirty="0">
                          <a:solidFill>
                            <a:srgbClr val="1F3A5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96,8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97,5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1E8E5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▲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Müşteri İade Oranı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6B7A8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dirty="0">
                          <a:solidFill>
                            <a:srgbClr val="6B7A8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2,3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b="1" dirty="0">
                          <a:solidFill>
                            <a:srgbClr val="1F3A5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1,8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1,5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1E8E5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▲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Stok Devir Hızı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6B7A8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kez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dirty="0">
                          <a:solidFill>
                            <a:srgbClr val="6B7A8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4,9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b="1" dirty="0">
                          <a:solidFill>
                            <a:srgbClr val="1F3A5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5,4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6,0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1E8E5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▲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Üretim Maliyeti Endeksi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6B7A8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endeks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dirty="0">
                          <a:solidFill>
                            <a:srgbClr val="6B7A8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105,2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b="1" dirty="0">
                          <a:solidFill>
                            <a:srgbClr val="1F3A5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103,5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1E8E5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▲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Çalışan Devir Oranı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6B7A8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dirty="0">
                          <a:solidFill>
                            <a:srgbClr val="6B7A8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8,6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b="1" dirty="0">
                          <a:solidFill>
                            <a:srgbClr val="1F3A5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7,9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7,0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1E8E5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▲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İş Kazası Sıklık Oranı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6B7A8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oran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dirty="0">
                          <a:solidFill>
                            <a:srgbClr val="6B7A8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0,81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b="1" dirty="0">
                          <a:solidFill>
                            <a:srgbClr val="1F3A5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0,62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0,50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1E8E5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▲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Enerji Tük. (birim başına)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6B7A8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kWh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dirty="0">
                          <a:solidFill>
                            <a:srgbClr val="6B7A8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13,1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b="1" dirty="0">
                          <a:solidFill>
                            <a:srgbClr val="1F3A5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12,4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11,5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1E8E5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▲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Kapasite Kullanımı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6B7A8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dirty="0">
                          <a:solidFill>
                            <a:srgbClr val="6B7A8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83,5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b="1" dirty="0">
                          <a:solidFill>
                            <a:srgbClr val="1F3A5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86,0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5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88,0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1E8E5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▲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4590288"/>
            <a:ext cx="5074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1E8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Tüm metrikler önceki çeyreğe göre iyileşti (▲).</a:t>
            </a:r>
            <a:endParaRPr lang="en-US" sz="850" dirty="0"/>
          </a:p>
        </p:txBody>
      </p:sp>
      <p:sp>
        <p:nvSpPr>
          <p:cNvPr id="7" name="Text 4"/>
          <p:cNvSpPr/>
          <p:nvPr/>
        </p:nvSpPr>
        <p:spPr>
          <a:xfrm>
            <a:off x="5715000" y="1133856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Seçili göstergeler: Bu Çeyrek vs Hedef (%)</a:t>
            </a:r>
            <a:endParaRPr lang="en-US" sz="1050" dirty="0"/>
          </a:p>
        </p:txBody>
      </p:sp>
      <p:graphicFrame>
        <p:nvGraphicFramePr>
          <p:cNvPr id="8" name="Chart 0" descr=""/>
          <p:cNvGraphicFramePr/>
          <p:nvPr/>
        </p:nvGraphicFramePr>
        <p:xfrm>
          <a:off x="5532120" y="1389888"/>
          <a:ext cx="3291840" cy="30632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Text 5"/>
          <p:cNvSpPr/>
          <p:nvPr/>
        </p:nvSpPr>
        <p:spPr>
          <a:xfrm>
            <a:off x="457200" y="4828032"/>
            <a:ext cx="6400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Contoso Üretim A.Ş.  ·  2026 2. Çeyrek Yönetim Kurulu Sunumu</a:t>
            </a:r>
            <a:endParaRPr lang="en-US" sz="800" dirty="0"/>
          </a:p>
        </p:txBody>
      </p:sp>
      <p:sp>
        <p:nvSpPr>
          <p:cNvPr id="10" name="Text 6"/>
          <p:cNvSpPr/>
          <p:nvPr/>
        </p:nvSpPr>
        <p:spPr>
          <a:xfrm>
            <a:off x="7772400" y="4828032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9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75488"/>
            <a:ext cx="128016" cy="128016"/>
          </a:xfrm>
          <a:prstGeom prst="rect">
            <a:avLst/>
          </a:prstGeom>
          <a:solidFill>
            <a:srgbClr val="1BA39C"/>
          </a:solidFill>
          <a:ln/>
        </p:spPr>
      </p:sp>
      <p:sp>
        <p:nvSpPr>
          <p:cNvPr id="3" name="Text 1"/>
          <p:cNvSpPr/>
          <p:nvPr/>
        </p:nvSpPr>
        <p:spPr>
          <a:xfrm>
            <a:off x="676656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F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Riskler ve Aksiyonlar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457200" y="987552"/>
            <a:ext cx="822960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170432"/>
          <a:ext cx="822960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868680"/>
                <a:gridCol w="3063240"/>
                <a:gridCol w="1097280"/>
              </a:tblGrid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Risk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Önem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Termin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İhracat liman gecikmeleri teslim güvenilirliğini baskılıyor (zam. teslim %94,2 &lt; %95)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Yüksek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392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Alternatif liman/lojistik rotaları, tampon stok ve sevkiyat planlama iyileştirmesi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Q3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Maliyet baskısı: üretim maliyeti endeksi 103,5 (hedef 100); enerji ve hammadde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Yüksek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392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Enerji verimliliğini yaygınlaştır, tedarik sözleşmeleri, seçici fiyatlama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Q3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Endüstriyel Mutfak uzun tedarik süreleri (stok devir 5,4 &lt; 6,0)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Orta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8A2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Tedarikçi çeşitlendirme ve S&amp;OP disiplini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Q3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0350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Gelir hedef altında (-10,4 mn TL); İç Anadolu ve Akdeniz gerçekleşmesi düşük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Orta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8A2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Bölgesel satış planı; kanal ve kampanya odağı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Q3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1206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İş gücü devri hedef üstü (%7,9 &gt; %7,0) — iyileşiyor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Düşük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6D9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Elde tutma ve işe alım programını sürdür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Sürekli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4828032"/>
            <a:ext cx="6400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Contoso Üretim A.Ş.  ·  2026 2. Çeyrek Yönetim Kurulu Sunumu</a:t>
            </a:r>
            <a:endParaRPr lang="en-US" sz="800" dirty="0"/>
          </a:p>
        </p:txBody>
      </p:sp>
      <p:sp>
        <p:nvSpPr>
          <p:cNvPr id="7" name="Text 4"/>
          <p:cNvSpPr/>
          <p:nvPr/>
        </p:nvSpPr>
        <p:spPr>
          <a:xfrm>
            <a:off x="7772400" y="4828032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9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75488"/>
            <a:ext cx="128016" cy="128016"/>
          </a:xfrm>
          <a:prstGeom prst="rect">
            <a:avLst/>
          </a:prstGeom>
          <a:solidFill>
            <a:srgbClr val="1BA39C"/>
          </a:solidFill>
          <a:ln/>
        </p:spPr>
      </p:sp>
      <p:sp>
        <p:nvSpPr>
          <p:cNvPr id="3" name="Text 1"/>
          <p:cNvSpPr/>
          <p:nvPr/>
        </p:nvSpPr>
        <p:spPr>
          <a:xfrm>
            <a:off x="676656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F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2026 3. Çeyrek Öncelikleri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457200" y="987552"/>
            <a:ext cx="822960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207008"/>
            <a:ext cx="8229600" cy="658368"/>
          </a:xfrm>
          <a:prstGeom prst="rect">
            <a:avLst/>
          </a:prstGeom>
          <a:solidFill>
            <a:srgbClr val="EAF0F6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58368" y="1353312"/>
            <a:ext cx="365760" cy="365760"/>
          </a:xfrm>
          <a:prstGeom prst="ellipse">
            <a:avLst/>
          </a:prstGeom>
          <a:solidFill>
            <a:srgbClr val="1F3A5F"/>
          </a:solidFill>
          <a:ln/>
        </p:spPr>
      </p:sp>
      <p:sp>
        <p:nvSpPr>
          <p:cNvPr id="7" name="Text 5"/>
          <p:cNvSpPr/>
          <p:nvPr/>
        </p:nvSpPr>
        <p:spPr>
          <a:xfrm>
            <a:off x="658368" y="135331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50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98448" y="1408176"/>
            <a:ext cx="256032" cy="256032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700784" y="1280160"/>
            <a:ext cx="246888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Teslim güvenilirliği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4261104" y="1280160"/>
            <a:ext cx="429768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İhracat lojistiğinde esneklik; zamanında teslimi %95+ seviyesine çıkar.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457200" y="1920240"/>
            <a:ext cx="822960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658368" y="2066544"/>
            <a:ext cx="365760" cy="365760"/>
          </a:xfrm>
          <a:prstGeom prst="ellipse">
            <a:avLst/>
          </a:prstGeom>
          <a:solidFill>
            <a:srgbClr val="1F3A5F"/>
          </a:solidFill>
          <a:ln/>
        </p:spPr>
      </p:sp>
      <p:sp>
        <p:nvSpPr>
          <p:cNvPr id="13" name="Text 10"/>
          <p:cNvSpPr/>
          <p:nvPr/>
        </p:nvSpPr>
        <p:spPr>
          <a:xfrm>
            <a:off x="658368" y="206654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500" dirty="0"/>
          </a:p>
        </p:txBody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8448" y="2121408"/>
            <a:ext cx="256032" cy="256032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1700784" y="1993392"/>
            <a:ext cx="246888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Marj savunması</a:t>
            </a:r>
            <a:endParaRPr lang="en-US" sz="1400" dirty="0"/>
          </a:p>
        </p:txBody>
      </p:sp>
      <p:sp>
        <p:nvSpPr>
          <p:cNvPr id="16" name="Text 12"/>
          <p:cNvSpPr/>
          <p:nvPr/>
        </p:nvSpPr>
        <p:spPr>
          <a:xfrm>
            <a:off x="4261104" y="1993392"/>
            <a:ext cx="429768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Enerji verimliliğini yaygınlaştır, maliyet endeksini 100'e indir, fiyatlama disiplinini koru.</a:t>
            </a:r>
            <a:endParaRPr lang="en-US" sz="1100" dirty="0"/>
          </a:p>
        </p:txBody>
      </p:sp>
      <p:sp>
        <p:nvSpPr>
          <p:cNvPr id="17" name="Shape 13"/>
          <p:cNvSpPr/>
          <p:nvPr/>
        </p:nvSpPr>
        <p:spPr>
          <a:xfrm>
            <a:off x="457200" y="2633472"/>
            <a:ext cx="8229600" cy="658368"/>
          </a:xfrm>
          <a:prstGeom prst="rect">
            <a:avLst/>
          </a:prstGeom>
          <a:solidFill>
            <a:srgbClr val="EAF0F6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8" name="Shape 14"/>
          <p:cNvSpPr/>
          <p:nvPr/>
        </p:nvSpPr>
        <p:spPr>
          <a:xfrm>
            <a:off x="658368" y="2779776"/>
            <a:ext cx="365760" cy="365760"/>
          </a:xfrm>
          <a:prstGeom prst="ellipse">
            <a:avLst/>
          </a:prstGeom>
          <a:solidFill>
            <a:srgbClr val="1F3A5F"/>
          </a:solidFill>
          <a:ln/>
        </p:spPr>
      </p:sp>
      <p:sp>
        <p:nvSpPr>
          <p:cNvPr id="19" name="Text 15"/>
          <p:cNvSpPr/>
          <p:nvPr/>
        </p:nvSpPr>
        <p:spPr>
          <a:xfrm>
            <a:off x="658368" y="2779776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500" dirty="0"/>
          </a:p>
        </p:txBody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8448" y="2834640"/>
            <a:ext cx="256032" cy="256032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1700784" y="2706624"/>
            <a:ext cx="246888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Kapasite ve OEE</a:t>
            </a:r>
            <a:endParaRPr lang="en-US" sz="1400" dirty="0"/>
          </a:p>
        </p:txBody>
      </p:sp>
      <p:sp>
        <p:nvSpPr>
          <p:cNvPr id="22" name="Text 17"/>
          <p:cNvSpPr/>
          <p:nvPr/>
        </p:nvSpPr>
        <p:spPr>
          <a:xfrm>
            <a:off x="4261104" y="2706624"/>
            <a:ext cx="429768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Ege ek vardiyayı sürdür; OEE %80 hedefi; İklimlendirme momentumunu koru.</a:t>
            </a:r>
            <a:endParaRPr lang="en-US" sz="1100" dirty="0"/>
          </a:p>
        </p:txBody>
      </p:sp>
      <p:sp>
        <p:nvSpPr>
          <p:cNvPr id="23" name="Shape 18"/>
          <p:cNvSpPr/>
          <p:nvPr/>
        </p:nvSpPr>
        <p:spPr>
          <a:xfrm>
            <a:off x="457200" y="3346704"/>
            <a:ext cx="822960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4" name="Shape 19"/>
          <p:cNvSpPr/>
          <p:nvPr/>
        </p:nvSpPr>
        <p:spPr>
          <a:xfrm>
            <a:off x="658368" y="3493008"/>
            <a:ext cx="365760" cy="365760"/>
          </a:xfrm>
          <a:prstGeom prst="ellipse">
            <a:avLst/>
          </a:prstGeom>
          <a:solidFill>
            <a:srgbClr val="1F3A5F"/>
          </a:solidFill>
          <a:ln/>
        </p:spPr>
      </p:sp>
      <p:sp>
        <p:nvSpPr>
          <p:cNvPr id="25" name="Text 20"/>
          <p:cNvSpPr/>
          <p:nvPr/>
        </p:nvSpPr>
        <p:spPr>
          <a:xfrm>
            <a:off x="658368" y="3493008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500" dirty="0"/>
          </a:p>
        </p:txBody>
      </p:sp>
      <p:pic>
        <p:nvPicPr>
          <p:cNvPr id="2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8448" y="3547872"/>
            <a:ext cx="256032" cy="256032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1700784" y="3419856"/>
            <a:ext cx="246888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Hedef açığını kapat</a:t>
            </a:r>
            <a:endParaRPr lang="en-US" sz="1400" dirty="0"/>
          </a:p>
        </p:txBody>
      </p:sp>
      <p:sp>
        <p:nvSpPr>
          <p:cNvPr id="28" name="Text 22"/>
          <p:cNvSpPr/>
          <p:nvPr/>
        </p:nvSpPr>
        <p:spPr>
          <a:xfrm>
            <a:off x="4261104" y="3419856"/>
            <a:ext cx="429768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Anadolu ve Akdeniz'de satış ivmesi; 10,4 mn TL'lik geliri geri kazan.</a:t>
            </a:r>
            <a:endParaRPr lang="en-US" sz="1100" dirty="0"/>
          </a:p>
        </p:txBody>
      </p:sp>
      <p:sp>
        <p:nvSpPr>
          <p:cNvPr id="29" name="Shape 23"/>
          <p:cNvSpPr/>
          <p:nvPr/>
        </p:nvSpPr>
        <p:spPr>
          <a:xfrm>
            <a:off x="457200" y="4059936"/>
            <a:ext cx="8229600" cy="658368"/>
          </a:xfrm>
          <a:prstGeom prst="rect">
            <a:avLst/>
          </a:prstGeom>
          <a:solidFill>
            <a:srgbClr val="EAF0F6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0" name="Shape 24"/>
          <p:cNvSpPr/>
          <p:nvPr/>
        </p:nvSpPr>
        <p:spPr>
          <a:xfrm>
            <a:off x="658368" y="4206240"/>
            <a:ext cx="365760" cy="365760"/>
          </a:xfrm>
          <a:prstGeom prst="ellipse">
            <a:avLst/>
          </a:prstGeom>
          <a:solidFill>
            <a:srgbClr val="1F3A5F"/>
          </a:solidFill>
          <a:ln/>
        </p:spPr>
      </p:sp>
      <p:sp>
        <p:nvSpPr>
          <p:cNvPr id="31" name="Text 25"/>
          <p:cNvSpPr/>
          <p:nvPr/>
        </p:nvSpPr>
        <p:spPr>
          <a:xfrm>
            <a:off x="658368" y="420624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500" dirty="0"/>
          </a:p>
        </p:txBody>
      </p:sp>
      <p:pic>
        <p:nvPicPr>
          <p:cNvPr id="32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98448" y="4261104"/>
            <a:ext cx="256032" cy="256032"/>
          </a:xfrm>
          <a:prstGeom prst="rect">
            <a:avLst/>
          </a:prstGeom>
        </p:spPr>
      </p:pic>
      <p:sp>
        <p:nvSpPr>
          <p:cNvPr id="33" name="Text 26"/>
          <p:cNvSpPr/>
          <p:nvPr/>
        </p:nvSpPr>
        <p:spPr>
          <a:xfrm>
            <a:off x="1700784" y="4133088"/>
            <a:ext cx="246888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Stok ve tedarik</a:t>
            </a:r>
            <a:endParaRPr lang="en-US" sz="1400" dirty="0"/>
          </a:p>
        </p:txBody>
      </p:sp>
      <p:sp>
        <p:nvSpPr>
          <p:cNvPr id="34" name="Text 27"/>
          <p:cNvSpPr/>
          <p:nvPr/>
        </p:nvSpPr>
        <p:spPr>
          <a:xfrm>
            <a:off x="4261104" y="4133088"/>
            <a:ext cx="429768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Endüstriyel Mutfak tedarik sürelerini kısalt; stok devrini 6,0'a yükselt.</a:t>
            </a:r>
            <a:endParaRPr lang="en-US" sz="1100" dirty="0"/>
          </a:p>
        </p:txBody>
      </p:sp>
      <p:sp>
        <p:nvSpPr>
          <p:cNvPr id="35" name="Text 28"/>
          <p:cNvSpPr/>
          <p:nvPr/>
        </p:nvSpPr>
        <p:spPr>
          <a:xfrm>
            <a:off x="457200" y="4828032"/>
            <a:ext cx="6400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Contoso Üretim A.Ş.  ·  2026 2. Çeyrek Yönetim Kurulu Sunumu</a:t>
            </a:r>
            <a:endParaRPr lang="en-US" sz="800" dirty="0"/>
          </a:p>
        </p:txBody>
      </p:sp>
      <p:sp>
        <p:nvSpPr>
          <p:cNvPr id="36" name="Text 29"/>
          <p:cNvSpPr/>
          <p:nvPr/>
        </p:nvSpPr>
        <p:spPr>
          <a:xfrm>
            <a:off x="7772400" y="4828032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9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2233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22960" y="4343400"/>
            <a:ext cx="256032" cy="256032"/>
          </a:xfrm>
          <a:prstGeom prst="rect">
            <a:avLst/>
          </a:prstGeom>
          <a:ln w="12700">
            <a:solidFill>
              <a:srgbClr val="3E6D9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07008" y="4343400"/>
            <a:ext cx="256032" cy="256032"/>
          </a:xfrm>
          <a:prstGeom prst="rect">
            <a:avLst/>
          </a:prstGeom>
          <a:ln w="12700">
            <a:solidFill>
              <a:srgbClr val="3E6D9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591056" y="4343400"/>
            <a:ext cx="256032" cy="256032"/>
          </a:xfrm>
          <a:prstGeom prst="rect">
            <a:avLst/>
          </a:prstGeom>
          <a:ln w="12700">
            <a:solidFill>
              <a:srgbClr val="3E6D9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22960" y="1234440"/>
            <a:ext cx="457200" cy="82296"/>
          </a:xfrm>
          <a:prstGeom prst="rect">
            <a:avLst/>
          </a:prstGeom>
          <a:solidFill>
            <a:srgbClr val="1BA39C"/>
          </a:solidFill>
          <a:ln/>
        </p:spPr>
      </p:sp>
      <p:sp>
        <p:nvSpPr>
          <p:cNvPr id="6" name="Text 4"/>
          <p:cNvSpPr/>
          <p:nvPr/>
        </p:nvSpPr>
        <p:spPr>
          <a:xfrm>
            <a:off x="786384" y="137160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Kapanış</a:t>
            </a:r>
            <a:endParaRPr lang="en-US" sz="3400" dirty="0"/>
          </a:p>
        </p:txBody>
      </p:sp>
      <p:sp>
        <p:nvSpPr>
          <p:cNvPr id="7" name="Text 5"/>
          <p:cNvSpPr/>
          <p:nvPr/>
        </p:nvSpPr>
        <p:spPr>
          <a:xfrm>
            <a:off x="868680" y="2286000"/>
            <a:ext cx="758952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05000"/>
              </a:lnSpc>
              <a:spcAft>
                <a:spcPts val="1000"/>
              </a:spcAft>
              <a:buSzPct val="100000"/>
              <a:buChar char="•"/>
            </a:pPr>
            <a:r>
              <a:rPr lang="en-US" sz="1450" dirty="0">
                <a:solidFill>
                  <a:srgbClr val="D7E0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Güçlü çeyrek: gelir +%8,0 (362,1 mn TL), marj %26,1; büyüme dört segmentte geniş tabanlı.</a:t>
            </a:r>
            <a:endParaRPr lang="en-US" sz="1450" dirty="0"/>
          </a:p>
          <a:p>
            <a:pPr marL="342900" indent="-342900">
              <a:lnSpc>
                <a:spcPct val="105000"/>
              </a:lnSpc>
              <a:spcAft>
                <a:spcPts val="1000"/>
              </a:spcAft>
              <a:buSzPct val="100000"/>
              <a:buChar char="•"/>
            </a:pPr>
            <a:r>
              <a:rPr lang="en-US" sz="1450" dirty="0">
                <a:solidFill>
                  <a:srgbClr val="D7E0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Operasyonda kapsamlı iyileşme: 10 metriğin tümü çeyreksel ilerledi.</a:t>
            </a:r>
            <a:endParaRPr lang="en-US" sz="1450" dirty="0"/>
          </a:p>
          <a:p>
            <a:pPr marL="342900" indent="-342900">
              <a:lnSpc>
                <a:spcPct val="105000"/>
              </a:lnSpc>
              <a:spcAft>
                <a:spcPts val="1000"/>
              </a:spcAft>
              <a:buSzPct val="100000"/>
              <a:buChar char="•"/>
            </a:pPr>
            <a:r>
              <a:rPr lang="en-US" sz="1450" dirty="0">
                <a:solidFill>
                  <a:srgbClr val="D7E0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Odak Q3: hedef açığını kapatmak (-10,4 mn TL), teslim güvenilirliği ve maliyet disiplini.</a:t>
            </a:r>
            <a:endParaRPr lang="en-US" sz="1450" dirty="0"/>
          </a:p>
        </p:txBody>
      </p:sp>
      <p:sp>
        <p:nvSpPr>
          <p:cNvPr id="8" name="Text 6"/>
          <p:cNvSpPr/>
          <p:nvPr/>
        </p:nvSpPr>
        <p:spPr>
          <a:xfrm>
            <a:off x="868680" y="3840480"/>
            <a:ext cx="7589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i="1" dirty="0">
                <a:solidFill>
                  <a:srgbClr val="1BA3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Sonraki adım: Q3 aksiyon planının Yönetim Kurulu onayına sunulması.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868680" y="47091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194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Contoso Üretim A.Ş.  ·  10 Temmuz 2026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Contoso Üretim A.Ş.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 2. Çeyrek — Yönetim Kurulu Sunumu</dc:title>
  <dc:subject>PptxGenJS Presentation</dc:subject>
  <dc:creator>Contoso Üretim A.Ş.</dc:creator>
  <cp:lastModifiedBy>Contoso Üretim A.Ş.</cp:lastModifiedBy>
  <cp:revision>1</cp:revision>
  <dcterms:created xsi:type="dcterms:W3CDTF">2026-07-10T19:39:44Z</dcterms:created>
  <dcterms:modified xsi:type="dcterms:W3CDTF">2026-07-10T19:39:44Z</dcterms:modified>
</cp:coreProperties>
</file>