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charts/chart1.xml" ContentType="application/vnd.openxmlformats-officedocument.drawingml.chart+xml"/>
  <Override PartName="/ppt/slideMasters/slideMaster4.xml" ContentType="application/vnd.openxmlformats-officedocument.presentationml.slideMaster+xml"/>
  <Override PartName="/ppt/slides/slide4.xml" ContentType="application/vnd.openxmlformats-officedocument.presentationml.slide+xml"/>
  <Override PartName="/ppt/charts/chart2.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charts/chart3.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4.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charts/chart5.xml" ContentType="application/vnd.openxmlformats-officedocument.drawingml.chart+xml"/>
  <Override PartName="/ppt/slideMasters/slideMaster9.xml" ContentType="application/vnd.openxmlformats-officedocument.presentationml.slideMaster+xml"/>
  <Override PartName="/ppt/slides/slide9.xml" ContentType="application/vnd.openxmlformats-officedocument.presentationml.slide+xml"/>
  <Override PartName="/ppt/charts/chart6.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charts/chart7.xml" ContentType="application/vnd.openxmlformats-officedocument.drawingml.chart+xml"/>
  <Override PartName="/ppt/slideMasters/slideMaster11.xml" ContentType="application/vnd.openxmlformats-officedocument.presentationml.slideMaster+xml"/>
  <Override PartName="/ppt/slides/slide11.xml" ContentType="application/vnd.openxmlformats-officedocument.presentationml.slide+xml"/>
  <Override PartName="/ppt/charts/chart8.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16234A"/>
                </a:solidFill>
                <a:latin typeface="Arial"/>
              </a:defRPr>
            </a:pPr>
            <a:r>
              <a:rPr sz="1100" b="0" i="0" u="none" strike="noStrike">
                <a:solidFill>
                  <a:srgbClr val="16234A"/>
                </a:solidFill>
                <a:latin typeface="Arial"/>
              </a:rPr>
              <a:t>Distribütör kanal erişimi — ülke bazında (milyon adet/yıl)</a:t>
            </a:r>
          </a:p>
        </c:rich>
      </c:tx>
      <c:layout/>
      <c:overlay val="0"/>
    </c:title>
    <c:autoTitleDeleted val="0"/>
    <c:plotArea>
      <c:layout/>
      <c:barChart>
        <c:barDir val="col"/>
        <c:grouping val="clustered"/>
        <c:varyColors val="0"/>
        <c:ser>
          <c:idx val="0"/>
          <c:order val="0"/>
          <c:tx>
            <c:strRef>
              <c:f>Sheet1!$B$1</c:f>
              <c:strCache>
                <c:ptCount val="1"/>
                <c:pt idx="0">
                  <c:v>Yıllık kanal erişimi (milyon adet)</c:v>
                </c:pt>
              </c:strCache>
            </c:strRef>
          </c:tx>
          <c:spPr>
            <a:solidFill>
              <a:srgbClr val="2F5CA8"/>
            </a:solidFill>
            <a:effectLst/>
          </c:spPr>
          <c:invertIfNegative val="0"/>
          <c:dLbls>
            <c:numFmt formatCode="0.0" sourceLinked="0"/>
            <c:txPr>
              <a:bodyPr/>
              <a:lstStyle/>
              <a:p>
                <a:pPr>
                  <a:defRPr b="0" i="0" strike="noStrike" sz="900" u="none">
                    <a:solidFill>
                      <a:srgbClr val="1E293B"/>
                    </a:solidFill>
                    <a:latin typeface="Arial"/>
                  </a:defRPr>
                </a:pPr>
              </a:p>
            </c:txPr>
            <c:showLegendKey val="0"/>
            <c:showVal val="1"/>
            <c:showCatName val="0"/>
            <c:showSerName val="0"/>
            <c:showPercent val="0"/>
            <c:showBubbleSize val="0"/>
            <c:showLeaderLines val="0"/>
          </c:dLbls>
          <c:cat>
            <c:multiLvlStrRef>
              <c:f>Sheet1!$A$2:$A$8</c:f>
              <c:multiLvlStrCache>
                <c:ptCount val="7"/>
                <c:lvl>
                  <c:pt idx="0">
                    <c:v>BAE</c:v>
                  </c:pt>
                  <c:pt idx="1">
                    <c:v>Suudi Ar.</c:v>
                  </c:pt>
                  <c:pt idx="2">
                    <c:v>Noon (böl.)</c:v>
                  </c:pt>
                  <c:pt idx="3">
                    <c:v>Kuveyt</c:v>
                  </c:pt>
                  <c:pt idx="4">
                    <c:v>Katar</c:v>
                  </c:pt>
                  <c:pt idx="5">
                    <c:v>Umman</c:v>
                  </c:pt>
                  <c:pt idx="6">
                    <c:v>Bahreyn</c:v>
                  </c:pt>
                </c:lvl>
              </c:multiLvlStrCache>
            </c:multiLvlStrRef>
          </c:cat>
          <c:val>
            <c:numRef>
              <c:f>Sheet1!$B$2:$B$8</c:f>
              <c:numCache>
                <c:formatCode>General</c:formatCode>
                <c:ptCount val="7"/>
                <c:pt idx="0">
                  <c:v>2.07</c:v>
                </c:pt>
                <c:pt idx="1">
                  <c:v>1.84</c:v>
                </c:pt>
                <c:pt idx="2">
                  <c:v>0.9</c:v>
                </c:pt>
                <c:pt idx="3">
                  <c:v>0.31</c:v>
                </c:pt>
                <c:pt idx="4">
                  <c:v>0.24</c:v>
                </c:pt>
                <c:pt idx="5">
                  <c:v>0.18</c:v>
                </c:pt>
                <c:pt idx="6">
                  <c:v>0.13</c:v>
                </c:pt>
              </c:numCache>
            </c:numRef>
          </c:val>
        </c:ser>
        <c:dLbls>
          <c:numFmt formatCode="0.0" sourceLinked="0"/>
          <c:txPr>
            <a:bodyPr/>
            <a:lstStyle/>
            <a:p>
              <a:pPr>
                <a:defRPr b="0" i="0" strike="noStrike" sz="9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50" b="0" i="0" u="none" strike="noStrike">
                <a:solidFill>
                  <a:srgbClr val="16234A"/>
                </a:solidFill>
                <a:latin typeface="Arial"/>
              </a:defRPr>
            </a:pPr>
            <a:r>
              <a:rPr sz="1050" b="0" i="0" u="none" strike="noStrike">
                <a:solidFill>
                  <a:srgbClr val="16234A"/>
                </a:solidFill>
                <a:latin typeface="Arial"/>
              </a:rPr>
              <a:t>Çeyreklik ciro — büyüme ve mevsimsellik (milyon TL)</a:t>
            </a:r>
          </a:p>
        </c:rich>
      </c:tx>
      <c:layout/>
      <c:overlay val="0"/>
    </c:title>
    <c:autoTitleDeleted val="0"/>
    <c:plotArea>
      <c:layout/>
      <c:lineChart>
        <c:varyColors val="0"/>
        <c:ser>
          <c:idx val="0"/>
          <c:order val="0"/>
          <c:tx>
            <c:strRef>
              <c:f>Sheet1!$B$1</c:f>
              <c:strCache>
                <c:ptCount val="1"/>
                <c:pt idx="0">
                  <c:v>Çeyreklik ciro (milyon TL)</c:v>
                </c:pt>
              </c:strCache>
            </c:strRef>
          </c:tx>
          <c:spPr>
            <a:solidFill>
              <a:srgbClr val="2F5CA8"/>
            </a:solidFill>
            <a:ln w="38100" cap="flat">
              <a:solidFill>
                <a:srgbClr val="2F5CA8"/>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5"/>
            <c:spPr>
              <a:solidFill>
                <a:srgbClr val="2F5CA8"/>
              </a:solidFill>
              <a:ln w="9525" cap="flat">
                <a:solidFill>
                  <a:srgbClr val="2F5CA8"/>
                </a:solidFill>
                <a:prstDash val="solid"/>
                <a:round/>
              </a:ln>
              <a:effectLst/>
            </c:spPr>
          </c:marker>
          <c:cat>
            <c:multiLvlStrRef>
              <c:f>Sheet1!$A$2:$A$9</c:f>
              <c:multiLvlStrCache>
                <c:ptCount val="8"/>
                <c:lvl>
                  <c:pt idx="0">
                    <c:v>Ç1'24</c:v>
                  </c:pt>
                  <c:pt idx="1">
                    <c:v>Ç2'24</c:v>
                  </c:pt>
                  <c:pt idx="2">
                    <c:v>Ç3'24</c:v>
                  </c:pt>
                  <c:pt idx="3">
                    <c:v>Ç4'24</c:v>
                  </c:pt>
                  <c:pt idx="4">
                    <c:v>Ç1'25</c:v>
                  </c:pt>
                  <c:pt idx="5">
                    <c:v>Ç2'25</c:v>
                  </c:pt>
                  <c:pt idx="6">
                    <c:v>Ç3'25</c:v>
                  </c:pt>
                  <c:pt idx="7">
                    <c:v>Ç4'25</c:v>
                  </c:pt>
                </c:lvl>
              </c:multiLvlStrCache>
            </c:multiLvlStrRef>
          </c:cat>
          <c:val>
            <c:numRef>
              <c:f>Sheet1!$B$2:$B$9</c:f>
              <c:numCache>
                <c:formatCode>General</c:formatCode>
                <c:ptCount val="8"/>
                <c:pt idx="0">
                  <c:v>201.9</c:v>
                </c:pt>
                <c:pt idx="1">
                  <c:v>288.6</c:v>
                </c:pt>
                <c:pt idx="2">
                  <c:v>264.6</c:v>
                </c:pt>
                <c:pt idx="3">
                  <c:v>218.3</c:v>
                </c:pt>
                <c:pt idx="4">
                  <c:v>233.5</c:v>
                </c:pt>
                <c:pt idx="5">
                  <c:v>319.5</c:v>
                </c:pt>
                <c:pt idx="6">
                  <c:v>299.8</c:v>
                </c:pt>
                <c:pt idx="7">
                  <c:v>247.6</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16234A"/>
                </a:solidFill>
                <a:latin typeface="Arial"/>
              </a:defRPr>
            </a:pPr>
            <a:r>
              <a:rPr sz="1100" b="0" i="0" u="none" strike="noStrike">
                <a:solidFill>
                  <a:srgbClr val="16234A"/>
                </a:solidFill>
                <a:latin typeface="Arial"/>
              </a:rPr>
              <a:t>Ürün fiyatları — Contoso vs rakipler (TL)</a:t>
            </a:r>
          </a:p>
        </c:rich>
      </c:tx>
      <c:layout/>
      <c:overlay val="0"/>
    </c:title>
    <c:autoTitleDeleted val="0"/>
    <c:plotArea>
      <c:layout/>
      <c:barChart>
        <c:barDir val="col"/>
        <c:grouping val="clustered"/>
        <c:varyColors val="0"/>
        <c:ser>
          <c:idx val="0"/>
          <c:order val="0"/>
          <c:tx>
            <c:strRef>
              <c:f>Sheet1!$B$1</c:f>
              <c:strCache>
                <c:ptCount val="1"/>
                <c:pt idx="0">
                  <c:v>Contoso</c:v>
                </c:pt>
              </c:strCache>
            </c:strRef>
          </c:tx>
          <c:spPr>
            <a:solidFill>
              <a:srgbClr val="23346B"/>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Airfryer</c:v>
                  </c:pt>
                  <c:pt idx="1">
                    <c:v>Kahve mak.</c:v>
                  </c:pt>
                  <c:pt idx="2">
                    <c:v>Süpürge</c:v>
                  </c:pt>
                  <c:pt idx="3">
                    <c:v>Mutfak robotu</c:v>
                  </c:pt>
                </c:lvl>
              </c:multiLvlStrCache>
            </c:multiLvlStrRef>
          </c:cat>
          <c:val>
            <c:numRef>
              <c:f>Sheet1!$B$2:$B$5</c:f>
              <c:numCache>
                <c:formatCode>General</c:formatCode>
                <c:ptCount val="4"/>
                <c:pt idx="0">
                  <c:v>4299</c:v>
                </c:pt>
                <c:pt idx="1">
                  <c:v>6499</c:v>
                </c:pt>
                <c:pt idx="2">
                  <c:v>5499</c:v>
                </c:pt>
                <c:pt idx="3">
                  <c:v>3299</c:v>
                </c:pt>
              </c:numCache>
            </c:numRef>
          </c:val>
        </c:ser>
        <c:ser>
          <c:idx val="1"/>
          <c:order val="1"/>
          <c:tx>
            <c:strRef>
              <c:f>Sheet1!$C$1</c:f>
              <c:strCache>
                <c:ptCount val="1"/>
                <c:pt idx="0">
                  <c:v>Rakip A (küresel)</c:v>
                </c:pt>
              </c:strCache>
            </c:strRef>
          </c:tx>
          <c:spPr>
            <a:solidFill>
              <a:srgbClr val="B4483C"/>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Airfryer</c:v>
                  </c:pt>
                  <c:pt idx="1">
                    <c:v>Kahve mak.</c:v>
                  </c:pt>
                  <c:pt idx="2">
                    <c:v>Süpürge</c:v>
                  </c:pt>
                  <c:pt idx="3">
                    <c:v>Mutfak robotu</c:v>
                  </c:pt>
                </c:lvl>
              </c:multiLvlStrCache>
            </c:multiLvlStrRef>
          </c:cat>
          <c:val>
            <c:numRef>
              <c:f>Sheet1!$C$2:$C$5</c:f>
              <c:numCache>
                <c:formatCode>General</c:formatCode>
                <c:ptCount val="4"/>
                <c:pt idx="0">
                  <c:v>5119</c:v>
                </c:pt>
                <c:pt idx="1">
                  <c:v>7789</c:v>
                </c:pt>
                <c:pt idx="2">
                  <c:v>6655</c:v>
                </c:pt>
                <c:pt idx="3">
                  <c:v>3949</c:v>
                </c:pt>
              </c:numCache>
            </c:numRef>
          </c:val>
        </c:ser>
        <c:ser>
          <c:idx val="2"/>
          <c:order val="2"/>
          <c:tx>
            <c:strRef>
              <c:f>Sheet1!$D$1</c:f>
              <c:strCache>
                <c:ptCount val="1"/>
                <c:pt idx="0">
                  <c:v>Rakip B (bölgesel)</c:v>
                </c:pt>
              </c:strCache>
            </c:strRef>
          </c:tx>
          <c:spPr>
            <a:solidFill>
              <a:srgbClr val="C9A24B"/>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Airfryer</c:v>
                  </c:pt>
                  <c:pt idx="1">
                    <c:v>Kahve mak.</c:v>
                  </c:pt>
                  <c:pt idx="2">
                    <c:v>Süpürge</c:v>
                  </c:pt>
                  <c:pt idx="3">
                    <c:v>Mutfak robotu</c:v>
                  </c:pt>
                </c:lvl>
              </c:multiLvlStrCache>
            </c:multiLvlStrRef>
          </c:cat>
          <c:val>
            <c:numRef>
              <c:f>Sheet1!$D$2:$D$5</c:f>
              <c:numCache>
                <c:formatCode>General</c:formatCode>
                <c:ptCount val="4"/>
                <c:pt idx="0">
                  <c:v>4397</c:v>
                </c:pt>
                <c:pt idx="1">
                  <c:v>6631</c:v>
                </c:pt>
                <c:pt idx="2">
                  <c:v>5792</c:v>
                </c:pt>
                <c:pt idx="3">
                  <c:v>3342</c:v>
                </c:pt>
              </c:numCache>
            </c:numRef>
          </c:val>
        </c:ser>
        <c:ser>
          <c:idx val="3"/>
          <c:order val="3"/>
          <c:tx>
            <c:strRef>
              <c:f>Sheet1!$E$1</c:f>
              <c:strCache>
                <c:ptCount val="1"/>
                <c:pt idx="0">
                  <c:v>Rakip C (ucuz)</c:v>
                </c:pt>
              </c:strCache>
            </c:strRef>
          </c:tx>
          <c:spPr>
            <a:solidFill>
              <a:srgbClr val="9AA7C7"/>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Airfryer</c:v>
                  </c:pt>
                  <c:pt idx="1">
                    <c:v>Kahve mak.</c:v>
                  </c:pt>
                  <c:pt idx="2">
                    <c:v>Süpürge</c:v>
                  </c:pt>
                  <c:pt idx="3">
                    <c:v>Mutfak robotu</c:v>
                  </c:pt>
                </c:lvl>
              </c:multiLvlStrCache>
            </c:multiLvlStrRef>
          </c:cat>
          <c:val>
            <c:numRef>
              <c:f>Sheet1!$E$2:$E$5</c:f>
              <c:numCache>
                <c:formatCode>General</c:formatCode>
                <c:ptCount val="4"/>
                <c:pt idx="0">
                  <c:v>3228</c:v>
                </c:pt>
                <c:pt idx="1">
                  <c:v>4800</c:v>
                </c:pt>
                <c:pt idx="2">
                  <c:v>3906</c:v>
                </c:pt>
                <c:pt idx="3">
                  <c:v>2524</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900">
              <a:solidFill>
                <a:srgbClr val="1E293B"/>
              </a:solidFill>
            </a:defRPr>
          </a:pPr>
          <a:endParaRPr lang="en-US"/>
        </a:p>
      </c:txPr>
    </c:legend>
    <c:plotVisOnly val="1"/>
    <c:dispBlanksAs val="span"/>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16234A"/>
                </a:solidFill>
                <a:latin typeface="Arial"/>
              </a:defRPr>
            </a:pPr>
            <a:r>
              <a:rPr sz="1100" b="0" i="0" u="none" strike="noStrike">
                <a:solidFill>
                  <a:srgbClr val="16234A"/>
                </a:solidFill>
                <a:latin typeface="Arial"/>
              </a:rPr>
              <a:t>Segment bazında satın alma niyeti (1–5)</a:t>
            </a:r>
          </a:p>
        </c:rich>
      </c:tx>
      <c:layout/>
      <c:overlay val="0"/>
    </c:title>
    <c:autoTitleDeleted val="0"/>
    <c:plotArea>
      <c:layout/>
      <c:barChart>
        <c:barDir val="bar"/>
        <c:grouping val="clustered"/>
        <c:varyColors val="0"/>
        <c:ser>
          <c:idx val="0"/>
          <c:order val="0"/>
          <c:tx>
            <c:strRef>
              <c:f>Sheet1!$B$1</c:f>
              <c:strCache>
                <c:ptCount val="1"/>
                <c:pt idx="0">
                  <c:v>Ortalama satın alma niyeti (1–5)</c:v>
                </c:pt>
              </c:strCache>
            </c:strRef>
          </c:tx>
          <c:spPr>
            <a:solidFill>
              <a:srgbClr val="0E7C7B"/>
            </a:solidFill>
            <a:effectLst/>
          </c:spPr>
          <c:invertIfNegative val="0"/>
          <c:dLbls>
            <c:numFmt formatCode="0.0" sourceLinked="0"/>
            <c:txPr>
              <a:bodyPr/>
              <a:lstStyle/>
              <a:p>
                <a:pPr>
                  <a:defRPr b="0" i="0" strike="noStrike" sz="1000" u="none">
                    <a:solidFill>
                      <a:srgbClr val="1E293B"/>
                    </a:solidFill>
                    <a:latin typeface="Arial"/>
                  </a:defRPr>
                </a:pPr>
              </a:p>
            </c:txPr>
            <c:showLegendKey val="0"/>
            <c:showVal val="1"/>
            <c:showCatName val="0"/>
            <c:showSerName val="0"/>
            <c:showPercent val="0"/>
            <c:showBubbleSize val="0"/>
            <c:showLeaderLines val="0"/>
          </c:dLbls>
          <c:cat>
            <c:multiLvlStrRef>
              <c:f>Sheet1!$A$2:$A$6</c:f>
              <c:multiLvlStrCache>
                <c:ptCount val="5"/>
                <c:lvl>
                  <c:pt idx="0">
                    <c:v>Aile</c:v>
                  </c:pt>
                  <c:pt idx="1">
                    <c:v>Yüksek gelir</c:v>
                  </c:pt>
                  <c:pt idx="2">
                    <c:v>Genç prof.</c:v>
                  </c:pt>
                  <c:pt idx="3">
                    <c:v>HoReCa</c:v>
                  </c:pt>
                  <c:pt idx="4">
                    <c:v>Fiyat odaklı</c:v>
                  </c:pt>
                </c:lvl>
              </c:multiLvlStrCache>
            </c:multiLvlStrRef>
          </c:cat>
          <c:val>
            <c:numRef>
              <c:f>Sheet1!$B$2:$B$6</c:f>
              <c:numCache>
                <c:formatCode>General</c:formatCode>
                <c:ptCount val="5"/>
                <c:pt idx="0">
                  <c:v>4.4</c:v>
                </c:pt>
                <c:pt idx="1">
                  <c:v>4.36</c:v>
                </c:pt>
                <c:pt idx="2">
                  <c:v>4.18</c:v>
                </c:pt>
                <c:pt idx="3">
                  <c:v>3.8</c:v>
                </c:pt>
                <c:pt idx="4">
                  <c:v>3.78</c:v>
                </c:pt>
              </c:numCache>
            </c:numRef>
          </c:val>
        </c:ser>
        <c:dLbls>
          <c:numFmt formatCode="0.0" sourceLinked="0"/>
          <c:txPr>
            <a:bodyPr/>
            <a:lstStyle/>
            <a:p>
              <a:pPr>
                <a:defRPr b="0" i="0" strike="noStrike" sz="10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1E293B"/>
                </a:solidFill>
                <a:latin typeface="Arial"/>
              </a:defRPr>
            </a:pPr>
            <a:endParaRPr lang="en-US"/>
          </a:p>
        </c:txPr>
        <c:crossAx val="2094734552"/>
        <c:crosses val="autoZero"/>
        <c:auto val="1"/>
        <c:lblAlgn val="ctr"/>
        <c:noMultiLvlLbl val="1"/>
      </c:catAx>
      <c:valAx>
        <c:axId val="2094734552"/>
        <c:scaling>
          <c:orientation val="minMax"/>
          <c:max val="5"/>
          <c:min val="0"/>
        </c:scaling>
        <c:delete val="1"/>
        <c:axPos val="b"/>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Kanal</c:v>
                </c:pt>
              </c:strCache>
            </c:strRef>
          </c:tx>
          <c:spPr>
            <a:solidFill>
              <a:schemeClr val="accent1"/>
            </a:solidFill>
            <a:ln w="9525" cap="flat">
              <a:solidFill>
                <a:srgbClr val="F9F9F9"/>
              </a:solidFill>
              <a:prstDash val="solid"/>
              <a:round/>
            </a:ln>
            <a:effectLst/>
          </c:spPr>
          <c:dPt>
            <c:idx val="0"/>
            <c:bubble3D val="0"/>
            <c:spPr>
              <a:solidFill>
                <a:srgbClr val="23346B"/>
              </a:solidFill>
              <a:effectLst/>
            </c:spPr>
          </c:dPt>
          <c:dPt>
            <c:idx val="1"/>
            <c:bubble3D val="0"/>
            <c:spPr>
              <a:solidFill>
                <a:srgbClr val="C9A24B"/>
              </a:solidFill>
              <a:effectLst/>
            </c:spPr>
          </c:dPt>
          <c:dLbls>
            <c:dLbl>
              <c:idx val="0"/>
              <c:numFmt formatCode="General" sourceLinked="0"/>
              <c:spPr/>
              <c:txPr>
                <a:bodyPr/>
                <a:lstStyle/>
                <a:p>
                  <a:pPr>
                    <a:defRPr sz="1200" b="0" i="0" u="none" strike="noStrike">
                      <a:solidFill>
                        <a:srgbClr val="FFFFFF"/>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FFFFFF"/>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Sheet1!$A$2:$A$3</c:f>
              <c:strCache>
                <c:ptCount val="2"/>
                <c:pt idx="0">
                  <c:v>Fiziksel perakende ~%72</c:v>
                </c:pt>
                <c:pt idx="1">
                  <c:v>Online pazar yeri ~%28</c:v>
                </c:pt>
              </c:strCache>
            </c:strRef>
          </c:cat>
          <c:val>
            <c:numRef>
              <c:f>Sheet1!$B$2:$B$3</c:f>
              <c:numCache>
                <c:ptCount val="2"/>
                <c:pt idx="0">
                  <c:v>72</c:v>
                </c:pt>
                <c:pt idx="1">
                  <c:v>28</c:v>
                </c:pt>
              </c:numCache>
            </c:numRef>
          </c:val>
        </c:ser>
        <c:firstSliceAng val="0"/>
        <c:holeSize val="60"/>
      </c:doughnutChart>
      <c:spPr>
        <a:noFill/>
        <a:ln>
          <a:noFill/>
        </a:ln>
        <a:effectLst/>
      </c:spPr>
    </c:plotArea>
    <c:legend>
      <c:legendPos val="b"/>
      <c:overlay val="0"/>
      <c:txPr>
        <a:bodyPr/>
        <a:lstStyle/>
        <a:p>
          <a:pPr>
            <a:defRPr sz="900">
              <a:solidFill>
                <a:srgbClr val="1E293B"/>
              </a:solidFill>
            </a:defRPr>
          </a:pPr>
          <a:endParaRPr lang="en-US"/>
        </a:p>
      </c:txPr>
    </c:legend>
    <c:plotVisOnly val="1"/>
    <c:dispBlanksAs val="span"/>
  </c:chart>
  <c:spPr>
    <a:solidFill>
      <a:srgbClr val="FFFFFF"/>
    </a:solid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16234A"/>
                </a:solidFill>
                <a:latin typeface="Arial"/>
              </a:defRPr>
            </a:pPr>
            <a:r>
              <a:rPr sz="1100" b="0" i="0" u="none" strike="noStrike">
                <a:solidFill>
                  <a:srgbClr val="16234A"/>
                </a:solidFill>
                <a:latin typeface="Arial"/>
              </a:rPr>
              <a:t>Yıllara göre finansal büyüklükler (milyon TL)</a:t>
            </a:r>
          </a:p>
        </c:rich>
      </c:tx>
      <c:layout/>
      <c:overlay val="0"/>
    </c:title>
    <c:autoTitleDeleted val="0"/>
    <c:plotArea>
      <c:layout/>
      <c:barChart>
        <c:barDir val="col"/>
        <c:grouping val="clustered"/>
        <c:varyColors val="0"/>
        <c:ser>
          <c:idx val="0"/>
          <c:order val="0"/>
          <c:tx>
            <c:strRef>
              <c:f>Sheet1!$B$1</c:f>
              <c:strCache>
                <c:ptCount val="1"/>
                <c:pt idx="0">
                  <c:v>Gelir</c:v>
                </c:pt>
              </c:strCache>
            </c:strRef>
          </c:tx>
          <c:spPr>
            <a:solidFill>
              <a:srgbClr val="23346B"/>
            </a:solidFill>
            <a:effectLst/>
          </c:spPr>
          <c:invertIfNegative val="0"/>
          <c:dLbls>
            <c:numFmt formatCode="#,##0" sourceLinked="0"/>
            <c:txPr>
              <a:bodyPr/>
              <a:lstStyle/>
              <a:p>
                <a:pPr>
                  <a:defRPr b="0" i="0" strike="noStrike" sz="800" u="none">
                    <a:solidFill>
                      <a:srgbClr val="1E293B"/>
                    </a:solidFill>
                    <a:latin typeface="Arial"/>
                  </a:defRPr>
                </a:pPr>
              </a:p>
            </c:txPr>
            <c:showLegendKey val="0"/>
            <c:showVal val="1"/>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Sheet1!$B$2:$B$4</c:f>
              <c:numCache>
                <c:formatCode>General</c:formatCode>
                <c:ptCount val="3"/>
                <c:pt idx="0">
                  <c:v>118.5</c:v>
                </c:pt>
                <c:pt idx="1">
                  <c:v>284.4</c:v>
                </c:pt>
                <c:pt idx="2">
                  <c:v>513.5</c:v>
                </c:pt>
              </c:numCache>
            </c:numRef>
          </c:val>
        </c:ser>
        <c:ser>
          <c:idx val="1"/>
          <c:order val="1"/>
          <c:tx>
            <c:strRef>
              <c:f>Sheet1!$C$1</c:f>
              <c:strCache>
                <c:ptCount val="1"/>
                <c:pt idx="0">
                  <c:v>Katkı payı</c:v>
                </c:pt>
              </c:strCache>
            </c:strRef>
          </c:tx>
          <c:spPr>
            <a:solidFill>
              <a:srgbClr val="2F5CA8"/>
            </a:solidFill>
            <a:effectLst/>
          </c:spPr>
          <c:invertIfNegative val="0"/>
          <c:dLbls>
            <c:numFmt formatCode="#,##0" sourceLinked="0"/>
            <c:txPr>
              <a:bodyPr/>
              <a:lstStyle/>
              <a:p>
                <a:pPr>
                  <a:defRPr b="0" i="0" strike="noStrike" sz="800" u="none">
                    <a:solidFill>
                      <a:srgbClr val="1E293B"/>
                    </a:solidFill>
                    <a:latin typeface="Arial"/>
                  </a:defRPr>
                </a:pPr>
              </a:p>
            </c:txPr>
            <c:showLegendKey val="0"/>
            <c:showVal val="1"/>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Sheet1!$C$2:$C$4</c:f>
              <c:numCache>
                <c:formatCode>General</c:formatCode>
                <c:ptCount val="3"/>
                <c:pt idx="0">
                  <c:v>46.1</c:v>
                </c:pt>
                <c:pt idx="1">
                  <c:v>110.6</c:v>
                </c:pt>
                <c:pt idx="2">
                  <c:v>199.6</c:v>
                </c:pt>
              </c:numCache>
            </c:numRef>
          </c:val>
        </c:ser>
        <c:ser>
          <c:idx val="2"/>
          <c:order val="2"/>
          <c:tx>
            <c:strRef>
              <c:f>Sheet1!$D$1</c:f>
              <c:strCache>
                <c:ptCount val="1"/>
                <c:pt idx="0">
                  <c:v>Faaliyet sonucu</c:v>
                </c:pt>
              </c:strCache>
            </c:strRef>
          </c:tx>
          <c:spPr>
            <a:solidFill>
              <a:srgbClr val="C9A24B"/>
            </a:solidFill>
            <a:effectLst/>
          </c:spPr>
          <c:invertIfNegative val="0"/>
          <c:dLbls>
            <c:numFmt formatCode="#,##0" sourceLinked="0"/>
            <c:txPr>
              <a:bodyPr/>
              <a:lstStyle/>
              <a:p>
                <a:pPr>
                  <a:defRPr b="0" i="0" strike="noStrike" sz="800" u="none">
                    <a:solidFill>
                      <a:srgbClr val="1E293B"/>
                    </a:solidFill>
                    <a:latin typeface="Arial"/>
                  </a:defRPr>
                </a:pPr>
              </a:p>
            </c:txPr>
            <c:showLegendKey val="0"/>
            <c:showVal val="1"/>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Sheet1!$D$2:$D$4</c:f>
              <c:numCache>
                <c:formatCode>General</c:formatCode>
                <c:ptCount val="3"/>
                <c:pt idx="0">
                  <c:v>18.6</c:v>
                </c:pt>
                <c:pt idx="1">
                  <c:v>86.6</c:v>
                </c:pt>
                <c:pt idx="2">
                  <c:v>171.1</c:v>
                </c:pt>
              </c:numCache>
            </c:numRef>
          </c:val>
        </c:ser>
        <c:dLbls>
          <c:numFmt formatCode="#,##0" sourceLinked="0"/>
          <c:txPr>
            <a:bodyPr/>
            <a:lstStyle/>
            <a:p>
              <a:pPr>
                <a:defRPr b="0" i="0" strike="noStrike" sz="8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1E293B"/>
                </a:solidFill>
                <a:latin typeface="Arial"/>
              </a:defRPr>
            </a:pPr>
            <a:endParaRPr lang="en-US"/>
          </a:p>
        </c:txPr>
        <c:crossAx val="2094734552"/>
        <c:crosses val="autoZero"/>
        <c:auto val="1"/>
        <c:lblAlgn val="ctr"/>
        <c:noMultiLvlLbl val="1"/>
      </c:catAx>
      <c:valAx>
        <c:axId val="2094734552"/>
        <c:scaling>
          <c:orientation val="minMax"/>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900">
              <a:solidFill>
                <a:srgbClr val="1E293B"/>
              </a:solidFill>
            </a:defRPr>
          </a:pPr>
          <a:endParaRPr lang="en-US"/>
        </a:p>
      </c:txPr>
    </c:legend>
    <c:plotVisOnly val="1"/>
    <c:dispBlanksAs val="span"/>
  </c:chart>
  <c:spPr>
    <a:solidFill>
      <a:srgbClr val="FFFFFF"/>
    </a:solid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50" b="0" i="0" u="none" strike="noStrike">
                <a:solidFill>
                  <a:srgbClr val="16234A"/>
                </a:solidFill>
                <a:latin typeface="Arial"/>
              </a:defRPr>
            </a:pPr>
            <a:r>
              <a:rPr sz="1050" b="0" i="0" u="none" strike="noStrike">
                <a:solidFill>
                  <a:srgbClr val="16234A"/>
                </a:solidFill>
                <a:latin typeface="Arial"/>
              </a:rPr>
              <a:t>3.950 TL satış fiyatının dağılımı (TL/adet)</a:t>
            </a:r>
          </a:p>
        </c:rich>
      </c:tx>
      <c:layout/>
      <c:overlay val="0"/>
    </c:title>
    <c:autoTitleDeleted val="0"/>
    <c:plotArea>
      <c:layout/>
      <c:barChart>
        <c:barDir val="bar"/>
        <c:grouping val="clustered"/>
        <c:varyColors val="0"/>
        <c:ser>
          <c:idx val="0"/>
          <c:order val="0"/>
          <c:tx>
            <c:strRef>
              <c:f>Sheet1!$B$1</c:f>
              <c:strCache>
                <c:ptCount val="1"/>
                <c:pt idx="0">
                  <c:v>TL / adet</c:v>
                </c:pt>
              </c:strCache>
            </c:strRef>
          </c:tx>
          <c:spPr>
            <a:solidFill>
              <a:srgbClr val="2F5CA8"/>
            </a:solidFill>
            <a:effectLst/>
          </c:spPr>
          <c:invertIfNegative val="0"/>
          <c:dLbls>
            <c:numFmt formatCode="#,##0" sourceLinked="0"/>
            <c:txPr>
              <a:bodyPr/>
              <a:lstStyle/>
              <a:p>
                <a:pPr>
                  <a:defRPr b="0" i="0" strike="noStrike" sz="900" u="none">
                    <a:solidFill>
                      <a:srgbClr val="1E293B"/>
                    </a:solidFill>
                    <a:latin typeface="Arial"/>
                  </a:defRPr>
                </a:pPr>
              </a:p>
            </c:txPr>
            <c:showLegendKey val="0"/>
            <c:showVal val="1"/>
            <c:showCatName val="0"/>
            <c:showSerName val="0"/>
            <c:showPercent val="0"/>
            <c:showBubbleSize val="0"/>
            <c:showLeaderLines val="0"/>
          </c:dLbls>
          <c:cat>
            <c:multiLvlStrRef>
              <c:f>Sheet1!$A$2:$A$6</c:f>
              <c:multiLvlStrCache>
                <c:ptCount val="5"/>
                <c:lvl>
                  <c:pt idx="0">
                    <c:v>Ürün maliyeti</c:v>
                  </c:pt>
                  <c:pt idx="1">
                    <c:v>Lojistik+gümrük</c:v>
                  </c:pt>
                  <c:pt idx="2">
                    <c:v>Komisyon %18</c:v>
                  </c:pt>
                  <c:pt idx="3">
                    <c:v>Garanti %3</c:v>
                  </c:pt>
                  <c:pt idx="4">
                    <c:v>Birim katkı</c:v>
                  </c:pt>
                </c:lvl>
              </c:multiLvlStrCache>
            </c:multiLvlStrRef>
          </c:cat>
          <c:val>
            <c:numRef>
              <c:f>Sheet1!$B$2:$B$6</c:f>
              <c:numCache>
                <c:formatCode>General</c:formatCode>
                <c:ptCount val="5"/>
                <c:pt idx="0">
                  <c:v>1240</c:v>
                </c:pt>
                <c:pt idx="1">
                  <c:v>345</c:v>
                </c:pt>
                <c:pt idx="2">
                  <c:v>711</c:v>
                </c:pt>
                <c:pt idx="3">
                  <c:v>118.5</c:v>
                </c:pt>
                <c:pt idx="4">
                  <c:v>1535.5</c:v>
                </c:pt>
              </c:numCache>
            </c:numRef>
          </c:val>
        </c:ser>
        <c:dLbls>
          <c:numFmt formatCode="#,##0" sourceLinked="0"/>
          <c:txPr>
            <a:bodyPr/>
            <a:lstStyle/>
            <a:p>
              <a:pPr>
                <a:defRPr b="0" i="0" strike="noStrike" sz="9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1E293B"/>
                </a:solidFill>
                <a:latin typeface="Arial"/>
              </a:defRPr>
            </a:pPr>
            <a:endParaRPr lang="en-US"/>
          </a:p>
        </c:txPr>
        <c:crossAx val="2094734552"/>
        <c:crosses val="autoZero"/>
        <c:auto val="1"/>
        <c:lblAlgn val="ctr"/>
        <c:noMultiLvlLbl val="1"/>
      </c:catAx>
      <c:valAx>
        <c:axId val="2094734552"/>
        <c:scaling>
          <c:orientation val="minMax"/>
        </c:scaling>
        <c:delete val="1"/>
        <c:axPos val="b"/>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50" b="0" i="0" u="none" strike="noStrike">
                <a:solidFill>
                  <a:srgbClr val="16234A"/>
                </a:solidFill>
                <a:latin typeface="Arial"/>
              </a:defRPr>
            </a:pPr>
            <a:r>
              <a:rPr sz="1050" b="0" i="0" u="none" strike="noStrike">
                <a:solidFill>
                  <a:srgbClr val="16234A"/>
                </a:solidFill>
                <a:latin typeface="Arial"/>
              </a:rPr>
              <a:t>Yıllık gelir — senaryolara göre (milyon TL)</a:t>
            </a:r>
          </a:p>
        </c:rich>
      </c:tx>
      <c:layout/>
      <c:overlay val="0"/>
    </c:title>
    <c:autoTitleDeleted val="0"/>
    <c:plotArea>
      <c:layout/>
      <c:barChart>
        <c:barDir val="col"/>
        <c:grouping val="clustered"/>
        <c:varyColors val="0"/>
        <c:ser>
          <c:idx val="0"/>
          <c:order val="0"/>
          <c:tx>
            <c:strRef>
              <c:f>Sheet1!$B$1</c:f>
              <c:strCache>
                <c:ptCount val="1"/>
                <c:pt idx="0">
                  <c:v>İyimser</c:v>
                </c:pt>
              </c:strCache>
            </c:strRef>
          </c:tx>
          <c:spPr>
            <a:solidFill>
              <a:srgbClr val="1F7A54"/>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Sheet1!$B$2:$B$4</c:f>
              <c:numCache>
                <c:formatCode>General</c:formatCode>
                <c:ptCount val="3"/>
                <c:pt idx="0">
                  <c:v>172.2</c:v>
                </c:pt>
                <c:pt idx="1">
                  <c:v>410</c:v>
                </c:pt>
                <c:pt idx="2">
                  <c:v>738</c:v>
                </c:pt>
              </c:numCache>
            </c:numRef>
          </c:val>
        </c:ser>
        <c:ser>
          <c:idx val="1"/>
          <c:order val="1"/>
          <c:tx>
            <c:strRef>
              <c:f>Sheet1!$C$1</c:f>
              <c:strCache>
                <c:ptCount val="1"/>
                <c:pt idx="0">
                  <c:v>Baz</c:v>
                </c:pt>
              </c:strCache>
            </c:strRef>
          </c:tx>
          <c:spPr>
            <a:solidFill>
              <a:srgbClr val="23346B"/>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Sheet1!$C$2:$C$4</c:f>
              <c:numCache>
                <c:formatCode>General</c:formatCode>
                <c:ptCount val="3"/>
                <c:pt idx="0">
                  <c:v>118.5</c:v>
                </c:pt>
                <c:pt idx="1">
                  <c:v>284.4</c:v>
                </c:pt>
                <c:pt idx="2">
                  <c:v>513.5</c:v>
                </c:pt>
              </c:numCache>
            </c:numRef>
          </c:val>
        </c:ser>
        <c:ser>
          <c:idx val="2"/>
          <c:order val="2"/>
          <c:tx>
            <c:strRef>
              <c:f>Sheet1!$D$1</c:f>
              <c:strCache>
                <c:ptCount val="1"/>
                <c:pt idx="0">
                  <c:v>Kötümser</c:v>
                </c:pt>
              </c:strCache>
            </c:strRef>
          </c:tx>
          <c:spPr>
            <a:solidFill>
              <a:srgbClr val="B4483C"/>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Sheet1!$D$2:$D$4</c:f>
              <c:numCache>
                <c:formatCode>General</c:formatCode>
                <c:ptCount val="3"/>
                <c:pt idx="0">
                  <c:v>67.5</c:v>
                </c:pt>
                <c:pt idx="1">
                  <c:v>157.5</c:v>
                </c:pt>
                <c:pt idx="2">
                  <c:v>292.5</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1E293B"/>
                </a:solidFill>
                <a:latin typeface="Arial"/>
              </a:defRPr>
            </a:pPr>
            <a:endParaRPr lang="en-US"/>
          </a:p>
        </c:txPr>
        <c:crossAx val="2094734552"/>
        <c:crosses val="autoZero"/>
        <c:auto val="1"/>
        <c:lblAlgn val="ctr"/>
        <c:noMultiLvlLbl val="1"/>
      </c:catAx>
      <c:valAx>
        <c:axId val="2094734552"/>
        <c:scaling>
          <c:orientation val="minMax"/>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900">
              <a:solidFill>
                <a:srgbClr val="1E293B"/>
              </a:solidFill>
            </a:defRPr>
          </a:pPr>
          <a:endParaRPr lang="en-US"/>
        </a:p>
      </c:txPr>
    </c:legend>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 sunum, Contoso'nun küçük ev aletleri hattıyla Körfez (GCC) pazarına girişini yatırım komitesine değerlendirmek üzere hazırlanmıştır. Altı iç veri dosyası (ürün, satış, maliyet, dağıtım, anket, rakip fiyat) ve güncel dış pazar araştırması temel alınmıştır. Tüm finansal değerler TL cinsindendir ve varsayımlar son slaytta açıkça listelenmiştir.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Birim ekonomisi sağlıklı: 3.950 TL satış fiyatının 1.535 TL'si (%38,9) katkı payı olarak kalıyor. Başabaş yalnızca ~17.900 adet/yıl, yani ~70,7M TL ciro — bu da distribütör kanallarının toplam yıllık erişiminin sadece %0,3'ü. Yıl 1 hedefimiz 30 bin adet, başabaşın yaklaşık 1,7 katı; bu güvenlik payı yatırımın aşağı yönlü riskini önemli ölçüde sınırlıyor. Not: bu, TL bazlı bir modeldir; Türkiye'de üretim + FX'e bağlı Körfez fiyatlaması, TL'nin zayıflaması durumunda marj lehine çalışabilir.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Duyarlılık analizi en kritik değişken olan hacmi ve ortalama satış fiyatını üç senaryoda test eder; sabit maliyet takvimi tüm senaryolarda aynı tutulmuştur. Baz senaryoda 3 yıllık kümülatif faaliyet sonucu +276M TL. İyimserde (daha yüksek hacim + %40,3 katkı oranı) +453M TL'ye çıkar; kötümserde (düşük hacim + fiyat baskısı, %36,7 katkı) +110M TL'ye iner ama yine pozitif kalır — yalnızca 1. yılda küçük bir zarar (~2,7M TL) görülür, 2. yıldan itibaren pozitife döner. Başabaş her senaryoda 16.600–19.960 adet, yani kanal erişiminin %0,4'ünden az. Sonuç: yatırım tezi geniş bir varsayım aralığına karşı dayanıklıdır.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Riskleri açıkça masaya koyuyoruz. En yüksek iki risk rekabet ve hacim/uygulama. Rekabete karşı fiyatta değil kalite, garanti ve airfryer odağıyla yarışıyoruz. Hacim riskini ise pilot + go/no-go kapısı, çok düşük başabaş ve ~1,7x güvenlik payı ile yönetiyoruz. Kur riski, Türkiye'de TL maliyet ile FX'e bağlı Körfez geliri arasındaki doğal denge sayesinde kısmen kendini dengeliyor. Sertifikasyon en uzun kritik yol kalemi — erken başlatılmalı.</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Önerimiz koşullu evet: pazar ve ekonomi cazip, ancak riski yönetmek için aşamalı pilot giriş öneriyoruz. Komiteden iki şey istiyoruz: Yıl 1 için 27,5M TL bütçe onayı ve pilot sonrası devam/durdur karar kapısının teyidi. Bu yapı, yukarı yönlü potansiyeli korurken aşağı yönlü riski pilot bütçesiyle sınırlıyor.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Sonraki adımlar sorumlularıyla nettir. Üç paydaşa gönderilmek üzere Türkçe e-posta taslakları hazırlanmıştır: bölge müdürüne pilot planı, finanstan sorumlu GMY'ye bütçe onayı, tedarik zinciri yöneticisine lojistik hazırlığı. Kritik yol: sertifikasyonun erken başlatılması ve 2026 3Ç'de pilot lansmanı; 2027 1Ç'de pilot KPI'larına göre go/no-go kararı.</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Şeffaflık için tüm temel varsayımları ve dış araştırma kaynaklarını burada listeledik. En kritik varsayım satış hacmidir; bu yüzden başabaş ve güvenlik payını ayrı bir slaytta gösterdik. Pazar büyüklüğü rakamları kaynaklar arasında kapsam tanımına göre farklılaştığı için tek bir sayı yerine aralık verdik. İç finansal veriler tamamen sağlanan altı CSV dosyasına dayanmaktadır.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Kısaca: fırsat büyük ve büyüyor, ürün-pazar uyumu güçlü (airfryer), birim ekonomisi sağlıklı ve başabaş çok düşük. Bu nedenle önerimiz koşullu evet — ancak riski sınırlamak için aşamalı/pilot giriş ve pilot sonrası go/no-go kararı öneriyoruz. Komiteden talebimiz Yıl 1 için 27,5M TL bütçe onayıdır. Senaryo analizi tezin dayanıklılığını gösteriyor: 3 yıllık kümülatif faaliyet sonucu kötümserde +110M, bazda +276M, iyimserde +453M TL. SWOT ve duyarlılık analizi slaytları destede ayrıca yer alıyor.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GCC küçük ev aletleri pazarı, kapsam tanımına göre ~2–3 milyar dolar ve yıllık ~%5–7 büyüyor (kaynaklar arası fark, dar 'mutfak' vs geniş 'küçük ev aletleri' tanımından kaynaklanır — son slaytta not edilmiştir). UAE ve Suudi Arabistan pazarın iki çapa ülkesi. Sağdaki grafik bizim seçtiğimiz distribütör kanallarının yıllık erişim kapasitesini gösteriyor: BAE ve Suudi toplam erişimin ~%69'unu oluşturuyor, bu yüzden faz 1'de bu iki ülkeye odaklanıyoruz.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 slayt, girişi mevcut kanıtlanmış performansa dayandırıyor. Türkiye ve Almanya'da 2025 cirosu 1,10 milyar TL, yıllık %13 büyüme ve düşük iade oranı (%2,1) sağlıklı bir operasyonel temel gösteriyor. Çeyreklik grafik hem büyümeyi hem de ilkbahar–yaz mevsimselliğini gösteriyor — sevkiyat planı buna göre önden yüklenmeli. En önemlisi: en çok ciro getiren ürünümüz airfryer, GCC'de en hızlı büyüyen kategori.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Fiyat konumumuz nettir: küresel premium Rakip A'nın belirgin altında, bölgesel Rakip B ile başa baş, ucuz Rakip C'nin ise üstünde. Yani 'küresel kalite, bölgesel fiyat' hikayesi. Ucuz segmentle fiyatta yarışmıyoruz; 24 ay garanti, enerji verimliliği ve marka güveniyle farklılaşıyoruz. GCC pazarı parçalı (UAE'de ilk 5 marka ~%40 pay), bu da yeni bir girişe alan bırakıyor. Türk küçük ev aletleri markaları için değer–orta segmentte bir boşluk mevcut.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SWOT, rakip analizini özetliyor. Güçlü yönümüz fiyat–kalite dengesi, yüksek katkı payı ve airfryer uyumu; en büyük zayıflığımız GCC'de sıfırdan marka bilinirliği ve servis ağı kurmak. Fırsat tarafında büyüyen pazar, Türk markalarına açık değer–orta segment boşluğu ve e-ticaret ivmesi öne çıkıyor. Tehditler ise güçlü küresel/bölgesel rakipler, fiyat hassasiyeti ve kur/uyum riskleri. Strateji: güçlü yönleri (fiyat, garanti, airfryer) tehditlere karşı kullanmak; zayıf yönleri pilot giriş ve yerel distribütör ortaklıklarıyla kapatmak.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Anket, hedef pazarda güçlü talep sinyali veriyor: ortalama satın alma niyeti 4,12/5 ve katılımcıların %77'si yüksek niyetli. En yüksek niyetli segmentler Aile (4,40) ve Yüksek gelir (4,36) — pazarlama ve ürün karması bu segmentlere önceliklendirilecek. Satın almada en çok garanti ve fiyat öne çıkıyor; bu bizim 24 ay garanti ve değer konumlandırmamızla örtüşüyor. Kanal tarafında marka mağazası ve hipermarket başı çekiyor, ancak online pazar yeri de güçlü.</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Giriş modelimiz aşamalı: Faz 1'de en büyük iki pazar olan BAE ve Suudi'de çapa distribütörler ve pazar yerleriyle (Amazon.ae, Noon) lansman; Faz 2 ve 3'te kanıtlanan modeli komşu pazarlara yayıyoruz. Bu yaklaşım sermayeyi kademeli bağlar ve her fazda öğrenme sağlar. Kanal karması araştırmayla uyumlu: bölgede satışın ~%80'i hâlâ fiziksel perakendede kapanıyor, ancak online keşif ve büyüme motoru — bu yüzden ilk günden hem raf hem pazar yeri listelemesi hedefliyoruz.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Projeksiyon, aşamalı hacim varsayımına dayanıyor: 30 bin, 72 bin ve 130 bin adet. Gelir Yıl 3'te 513,5M TL'ye ulaşıyor, faaliyet sonucu üç yıl boyunca pozitif ve kümülatif ~276M TL. Sabit maliyetler cost yapısı dosyasından alınmıştır; Yıl 1 pazarlama ve tek seferlik 3,2M TL sertifikasyonu içerir, Yıl 2–3 için pazarlama normalleşirken ekip enflasyonla büyür. Hacim en kritik varsayım — bu yüzden bir sonraki slaytta başabaş ve güvenlik payını gösteriyoruz.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chart" Target="/ppt/charts/chart7.xml"/><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8.xml"/><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chart" Target="/ppt/charts/chart5.xml"/><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6.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234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C9A24B"/>
          </a:solidFill>
          <a:ln/>
        </p:spPr>
      </p:sp>
      <p:sp>
        <p:nvSpPr>
          <p:cNvPr id="3" name="Text 1"/>
          <p:cNvSpPr/>
          <p:nvPr/>
        </p:nvSpPr>
        <p:spPr>
          <a:xfrm>
            <a:off x="822960" y="1051560"/>
            <a:ext cx="7315200" cy="365760"/>
          </a:xfrm>
          <a:prstGeom prst="rect">
            <a:avLst/>
          </a:prstGeom>
          <a:noFill/>
          <a:ln/>
        </p:spPr>
        <p:txBody>
          <a:bodyPr wrap="square" rtlCol="0" anchor="ctr"/>
          <a:lstStyle/>
          <a:p>
            <a:pPr indent="0" marL="0">
              <a:buNone/>
            </a:pPr>
            <a:r>
              <a:rPr lang="en-US" sz="1300" b="1" spc="300" kern="0" dirty="0">
                <a:solidFill>
                  <a:srgbClr val="C9A24B"/>
                </a:solidFill>
                <a:latin typeface="Calibri" pitchFamily="34" charset="0"/>
                <a:ea typeface="Calibri" pitchFamily="34" charset="-122"/>
                <a:cs typeface="Calibri" pitchFamily="34" charset="-120"/>
              </a:rPr>
              <a:t>YATIRIM KOMİTESİ SUNUMU</a:t>
            </a:r>
            <a:endParaRPr lang="en-US" sz="1300" dirty="0"/>
          </a:p>
        </p:txBody>
      </p:sp>
      <p:sp>
        <p:nvSpPr>
          <p:cNvPr id="4" name="Text 2"/>
          <p:cNvSpPr/>
          <p:nvPr/>
        </p:nvSpPr>
        <p:spPr>
          <a:xfrm>
            <a:off x="822960" y="1481328"/>
            <a:ext cx="7772400" cy="914400"/>
          </a:xfrm>
          <a:prstGeom prst="rect">
            <a:avLst/>
          </a:prstGeom>
          <a:noFill/>
          <a:ln/>
        </p:spPr>
        <p:txBody>
          <a:bodyPr wrap="square"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Körfez (GCC) Pazarına Giriş Fizibilitesi</a:t>
            </a:r>
            <a:endParaRPr lang="en-US" sz="4000" dirty="0"/>
          </a:p>
        </p:txBody>
      </p:sp>
      <p:sp>
        <p:nvSpPr>
          <p:cNvPr id="5" name="Text 3"/>
          <p:cNvSpPr/>
          <p:nvPr/>
        </p:nvSpPr>
        <p:spPr>
          <a:xfrm>
            <a:off x="822960" y="2487168"/>
            <a:ext cx="7772400" cy="457200"/>
          </a:xfrm>
          <a:prstGeom prst="rect">
            <a:avLst/>
          </a:prstGeom>
          <a:noFill/>
          <a:ln/>
        </p:spPr>
        <p:txBody>
          <a:bodyPr wrap="square" rtlCol="0" anchor="ctr"/>
          <a:lstStyle/>
          <a:p>
            <a:pPr indent="0" marL="0">
              <a:buNone/>
            </a:pPr>
            <a:r>
              <a:rPr lang="en-US" sz="2000" dirty="0">
                <a:solidFill>
                  <a:srgbClr val="CADCFC"/>
                </a:solidFill>
                <a:latin typeface="Calibri" pitchFamily="34" charset="0"/>
                <a:ea typeface="Calibri" pitchFamily="34" charset="-122"/>
                <a:cs typeface="Calibri" pitchFamily="34" charset="-120"/>
              </a:rPr>
              <a:t>Küçük Ev Aletleri Hattı</a:t>
            </a:r>
            <a:endParaRPr lang="en-US" sz="2000" dirty="0"/>
          </a:p>
        </p:txBody>
      </p:sp>
      <p:sp>
        <p:nvSpPr>
          <p:cNvPr id="6" name="Shape 4"/>
          <p:cNvSpPr/>
          <p:nvPr/>
        </p:nvSpPr>
        <p:spPr>
          <a:xfrm>
            <a:off x="841248" y="3200400"/>
            <a:ext cx="2926080" cy="0"/>
          </a:xfrm>
          <a:prstGeom prst="line">
            <a:avLst/>
          </a:prstGeom>
          <a:noFill/>
          <a:ln w="19050">
            <a:solidFill>
              <a:srgbClr val="C9A24B"/>
            </a:solidFill>
            <a:prstDash val="solid"/>
          </a:ln>
        </p:spPr>
      </p:sp>
      <p:sp>
        <p:nvSpPr>
          <p:cNvPr id="7" name="Text 5"/>
          <p:cNvSpPr/>
          <p:nvPr/>
        </p:nvSpPr>
        <p:spPr>
          <a:xfrm>
            <a:off x="822960" y="3337560"/>
            <a:ext cx="7772400" cy="365760"/>
          </a:xfrm>
          <a:prstGeom prst="rect">
            <a:avLst/>
          </a:prstGeom>
          <a:noFill/>
          <a:ln/>
        </p:spPr>
        <p:txBody>
          <a:bodyPr wrap="square"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Contoso Dayanıklı Tüketim A.Ş.</a:t>
            </a:r>
            <a:endParaRPr lang="en-US" sz="1500" dirty="0"/>
          </a:p>
        </p:txBody>
      </p:sp>
      <p:sp>
        <p:nvSpPr>
          <p:cNvPr id="8" name="Text 6"/>
          <p:cNvSpPr/>
          <p:nvPr/>
        </p:nvSpPr>
        <p:spPr>
          <a:xfrm>
            <a:off x="822960" y="3703320"/>
            <a:ext cx="7772400" cy="320040"/>
          </a:xfrm>
          <a:prstGeom prst="rect">
            <a:avLst/>
          </a:prstGeom>
          <a:noFill/>
          <a:ln/>
        </p:spPr>
        <p:txBody>
          <a:bodyPr wrap="square" rtlCol="0" anchor="ctr"/>
          <a:lstStyle/>
          <a:p>
            <a:pPr indent="0" marL="0">
              <a:buNone/>
            </a:pPr>
            <a:r>
              <a:rPr lang="en-US" sz="1200" dirty="0">
                <a:solidFill>
                  <a:srgbClr val="9AA7C7"/>
                </a:solidFill>
                <a:latin typeface="Calibri" pitchFamily="34" charset="0"/>
                <a:ea typeface="Calibri" pitchFamily="34" charset="-122"/>
                <a:cs typeface="Calibri" pitchFamily="34" charset="-120"/>
              </a:rPr>
              <a:t>Hedef pazarlar: BAE · Suudi Arabistan · Katar · Kuveyt · Bahreyn · Umman</a:t>
            </a:r>
            <a:endParaRPr lang="en-US" sz="1200" dirty="0"/>
          </a:p>
        </p:txBody>
      </p:sp>
      <p:sp>
        <p:nvSpPr>
          <p:cNvPr id="9" name="Text 7"/>
          <p:cNvSpPr/>
          <p:nvPr/>
        </p:nvSpPr>
        <p:spPr>
          <a:xfrm>
            <a:off x="822960" y="4224528"/>
            <a:ext cx="7772400" cy="320040"/>
          </a:xfrm>
          <a:prstGeom prst="rect">
            <a:avLst/>
          </a:prstGeom>
          <a:noFill/>
          <a:ln/>
        </p:spPr>
        <p:txBody>
          <a:bodyPr wrap="square" rtlCol="0" anchor="ctr"/>
          <a:lstStyle/>
          <a:p>
            <a:pPr indent="0" marL="0">
              <a:buNone/>
            </a:pPr>
            <a:r>
              <a:rPr lang="en-US" sz="1100" i="1" dirty="0">
                <a:solidFill>
                  <a:srgbClr val="9AA7C7"/>
                </a:solidFill>
                <a:latin typeface="Calibri" pitchFamily="34" charset="0"/>
                <a:ea typeface="Calibri" pitchFamily="34" charset="-122"/>
                <a:cs typeface="Calibri" pitchFamily="34" charset="-120"/>
              </a:rPr>
              <a:t>Temmuz 2026  ·  Tüm değerler TL</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Başabaş ve Birim Ekonomisi</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Ortalama satış fiyatı 3.950 TL üzerinden</a:t>
            </a:r>
            <a:endParaRPr lang="en-US" sz="1150" dirty="0"/>
          </a:p>
        </p:txBody>
      </p:sp>
      <p:graphicFrame>
        <p:nvGraphicFramePr>
          <p:cNvPr id="5" name="Chart 0" descr=""/>
          <p:cNvGraphicFramePr/>
          <p:nvPr/>
        </p:nvGraphicFramePr>
        <p:xfrm>
          <a:off x="457200" y="1143000"/>
          <a:ext cx="4937760" cy="306324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5623560" y="1143000"/>
            <a:ext cx="3108960" cy="1234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7" name="Text 4"/>
          <p:cNvSpPr/>
          <p:nvPr/>
        </p:nvSpPr>
        <p:spPr>
          <a:xfrm>
            <a:off x="5623560" y="1280160"/>
            <a:ext cx="3108960" cy="457200"/>
          </a:xfrm>
          <a:prstGeom prst="rect">
            <a:avLst/>
          </a:prstGeom>
          <a:noFill/>
          <a:ln/>
        </p:spPr>
        <p:txBody>
          <a:bodyPr wrap="square" lIns="0" tIns="0" rIns="0" bIns="0" rtlCol="0" anchor="ctr"/>
          <a:lstStyle/>
          <a:p>
            <a:pPr algn="ctr" indent="0" marL="0">
              <a:buNone/>
            </a:pPr>
            <a:r>
              <a:rPr lang="en-US" sz="2200" b="1" dirty="0">
                <a:solidFill>
                  <a:srgbClr val="16234A"/>
                </a:solidFill>
                <a:latin typeface="Georgia" pitchFamily="34" charset="0"/>
                <a:ea typeface="Georgia" pitchFamily="34" charset="-122"/>
                <a:cs typeface="Georgia" pitchFamily="34" charset="-120"/>
              </a:rPr>
              <a:t>~17.900 adet / yıl</a:t>
            </a:r>
            <a:endParaRPr lang="en-US" sz="2200" dirty="0"/>
          </a:p>
        </p:txBody>
      </p:sp>
      <p:sp>
        <p:nvSpPr>
          <p:cNvPr id="8" name="Text 5"/>
          <p:cNvSpPr/>
          <p:nvPr/>
        </p:nvSpPr>
        <p:spPr>
          <a:xfrm>
            <a:off x="5623560" y="1755648"/>
            <a:ext cx="3108960" cy="502920"/>
          </a:xfrm>
          <a:prstGeom prst="rect">
            <a:avLst/>
          </a:prstGeom>
          <a:noFill/>
          <a:ln/>
        </p:spPr>
        <p:txBody>
          <a:bodyPr wrap="square" lIns="0" tIns="0" rIns="0" bIns="0" rtlCol="0" anchor="ctr"/>
          <a:lstStyle/>
          <a:p>
            <a:pPr algn="ctr" indent="0" marL="0">
              <a:buNone/>
            </a:pPr>
            <a:r>
              <a:rPr lang="en-US" sz="1000" dirty="0">
                <a:solidFill>
                  <a:srgbClr val="64748B"/>
                </a:solidFill>
                <a:latin typeface="Calibri" pitchFamily="34" charset="0"/>
                <a:ea typeface="Calibri" pitchFamily="34" charset="-122"/>
                <a:cs typeface="Calibri" pitchFamily="34" charset="-120"/>
              </a:rPr>
              <a:t>başabaş satış adedi  (~70,7M TL ciro)</a:t>
            </a:r>
            <a:endParaRPr lang="en-US" sz="1000" dirty="0"/>
          </a:p>
        </p:txBody>
      </p:sp>
      <p:sp>
        <p:nvSpPr>
          <p:cNvPr id="9" name="Shape 6"/>
          <p:cNvSpPr/>
          <p:nvPr/>
        </p:nvSpPr>
        <p:spPr>
          <a:xfrm>
            <a:off x="5623560" y="2514600"/>
            <a:ext cx="3108960"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0" name="Text 7"/>
          <p:cNvSpPr/>
          <p:nvPr/>
        </p:nvSpPr>
        <p:spPr>
          <a:xfrm>
            <a:off x="5623560" y="2606040"/>
            <a:ext cx="3108960" cy="411480"/>
          </a:xfrm>
          <a:prstGeom prst="rect">
            <a:avLst/>
          </a:prstGeom>
          <a:noFill/>
          <a:ln/>
        </p:spPr>
        <p:txBody>
          <a:bodyPr wrap="square" lIns="0" tIns="0" rIns="0" bIns="0" rtlCol="0" anchor="ctr"/>
          <a:lstStyle/>
          <a:p>
            <a:pPr algn="ctr" indent="0" marL="0">
              <a:buNone/>
            </a:pPr>
            <a:r>
              <a:rPr lang="en-US" sz="2000" b="1" dirty="0">
                <a:solidFill>
                  <a:srgbClr val="0E7C7B"/>
                </a:solidFill>
                <a:latin typeface="Georgia" pitchFamily="34" charset="0"/>
                <a:ea typeface="Georgia" pitchFamily="34" charset="-122"/>
                <a:cs typeface="Georgia" pitchFamily="34" charset="-120"/>
              </a:rPr>
              <a:t>%0,3</a:t>
            </a:r>
            <a:endParaRPr lang="en-US" sz="2000" dirty="0"/>
          </a:p>
        </p:txBody>
      </p:sp>
      <p:sp>
        <p:nvSpPr>
          <p:cNvPr id="11" name="Text 8"/>
          <p:cNvSpPr/>
          <p:nvPr/>
        </p:nvSpPr>
        <p:spPr>
          <a:xfrm>
            <a:off x="5623560" y="3017520"/>
            <a:ext cx="3108960" cy="36576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başabaş / toplam kanal erişimi (5,67M adet)</a:t>
            </a:r>
            <a:endParaRPr lang="en-US" sz="950" dirty="0"/>
          </a:p>
        </p:txBody>
      </p:sp>
      <p:sp>
        <p:nvSpPr>
          <p:cNvPr id="12" name="Text 9"/>
          <p:cNvSpPr/>
          <p:nvPr/>
        </p:nvSpPr>
        <p:spPr>
          <a:xfrm>
            <a:off x="5623560" y="3611880"/>
            <a:ext cx="3108960" cy="914400"/>
          </a:xfrm>
          <a:prstGeom prst="rect">
            <a:avLst/>
          </a:prstGeom>
          <a:noFill/>
          <a:ln/>
        </p:spPr>
        <p:txBody>
          <a:bodyPr wrap="square" rtlCol="0" anchor="t"/>
          <a:lstStyle/>
          <a:p>
            <a:pPr indent="0" marL="0">
              <a:buNone/>
            </a:pPr>
            <a:r>
              <a:rPr lang="en-US" sz="1050" b="1" dirty="0">
                <a:solidFill>
                  <a:srgbClr val="1F7A54"/>
                </a:solidFill>
                <a:latin typeface="Calibri" pitchFamily="34" charset="0"/>
                <a:ea typeface="Calibri" pitchFamily="34" charset="-122"/>
                <a:cs typeface="Calibri" pitchFamily="34" charset="-120"/>
              </a:rPr>
              <a:t>Güvenlik payı: </a:t>
            </a:r>
            <a:pPr indent="0" marL="0">
              <a:buNone/>
            </a:pPr>
            <a:r>
              <a:rPr lang="en-US" sz="1050" dirty="0">
                <a:solidFill>
                  <a:srgbClr val="1E293B"/>
                </a:solidFill>
                <a:latin typeface="Calibri" pitchFamily="34" charset="0"/>
                <a:ea typeface="Calibri" pitchFamily="34" charset="-122"/>
                <a:cs typeface="Calibri" pitchFamily="34" charset="-120"/>
              </a:rPr>
              <a:t>Yıl 1 hedefi 30.000 adet, başabaşın ~1,7 katı. Birim katkı 1.535 TL (%38,9).</a:t>
            </a:r>
            <a:endParaRPr lang="en-US" sz="1050" dirty="0"/>
          </a:p>
        </p:txBody>
      </p:sp>
      <p:sp>
        <p:nvSpPr>
          <p:cNvPr id="13" name="Text 10"/>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4" name="Text 11"/>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Duyarlılık (Senaryo) Analizi</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İyimser · Baz · Kötümser — hacim ve ortalama satış fiyatı varsayımlarına göre</a:t>
            </a:r>
            <a:endParaRPr lang="en-US" sz="1150" dirty="0"/>
          </a:p>
        </p:txBody>
      </p:sp>
      <p:graphicFrame>
        <p:nvGraphicFramePr>
          <p:cNvPr id="5" name="Chart 0" descr=""/>
          <p:cNvGraphicFramePr/>
          <p:nvPr/>
        </p:nvGraphicFramePr>
        <p:xfrm>
          <a:off x="457200" y="1097280"/>
          <a:ext cx="4892040" cy="210312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5532120" y="1097280"/>
            <a:ext cx="3200400" cy="210312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7" name="Text 4"/>
          <p:cNvSpPr/>
          <p:nvPr/>
        </p:nvSpPr>
        <p:spPr>
          <a:xfrm>
            <a:off x="5687568" y="1188720"/>
            <a:ext cx="2926080" cy="274320"/>
          </a:xfrm>
          <a:prstGeom prst="rect">
            <a:avLst/>
          </a:prstGeom>
          <a:noFill/>
          <a:ln/>
        </p:spPr>
        <p:txBody>
          <a:bodyPr wrap="square" rtlCol="0" anchor="ctr"/>
          <a:lstStyle/>
          <a:p>
            <a:pPr indent="0" marL="0">
              <a:buNone/>
            </a:pPr>
            <a:r>
              <a:rPr lang="en-US" sz="1200" b="1" dirty="0">
                <a:solidFill>
                  <a:srgbClr val="16234A"/>
                </a:solidFill>
                <a:latin typeface="Calibri" pitchFamily="34" charset="0"/>
                <a:ea typeface="Calibri" pitchFamily="34" charset="-122"/>
                <a:cs typeface="Calibri" pitchFamily="34" charset="-120"/>
              </a:rPr>
              <a:t>Öne çıkanlar</a:t>
            </a:r>
            <a:endParaRPr lang="en-US" sz="1200" dirty="0"/>
          </a:p>
        </p:txBody>
      </p:sp>
      <p:sp>
        <p:nvSpPr>
          <p:cNvPr id="8" name="Text 5"/>
          <p:cNvSpPr/>
          <p:nvPr/>
        </p:nvSpPr>
        <p:spPr>
          <a:xfrm>
            <a:off x="5687568" y="1499616"/>
            <a:ext cx="2944368" cy="1600200"/>
          </a:xfrm>
          <a:prstGeom prst="rect">
            <a:avLst/>
          </a:prstGeom>
          <a:noFill/>
          <a:ln/>
        </p:spPr>
        <p:txBody>
          <a:bodyPr wrap="square" rtlCol="0" anchor="t"/>
          <a:lstStyle/>
          <a:p>
            <a:pPr marL="342900" indent="-342900">
              <a:spcAft>
                <a:spcPts val="700"/>
              </a:spcAft>
              <a:buSzPct val="100000"/>
              <a:buChar char="•"/>
            </a:pPr>
            <a:r>
              <a:rPr lang="en-US" sz="1000" dirty="0">
                <a:solidFill>
                  <a:srgbClr val="1E293B"/>
                </a:solidFill>
                <a:latin typeface="Calibri" pitchFamily="34" charset="0"/>
                <a:ea typeface="Calibri" pitchFamily="34" charset="-122"/>
                <a:cs typeface="Calibri" pitchFamily="34" charset="-120"/>
              </a:rPr>
              <a:t>Kötümser senaryoda bile 3 yıllık kümülatif faaliyet sonucu pozitif: +110M TL.</a:t>
            </a:r>
            <a:endParaRPr lang="en-US" sz="1000" dirty="0"/>
          </a:p>
          <a:p>
            <a:pPr marL="342900" indent="-342900">
              <a:spcAft>
                <a:spcPts val="700"/>
              </a:spcAft>
              <a:buSzPct val="100000"/>
              <a:buChar char="•"/>
            </a:pPr>
            <a:r>
              <a:rPr lang="en-US" sz="1000" dirty="0">
                <a:solidFill>
                  <a:srgbClr val="1E293B"/>
                </a:solidFill>
                <a:latin typeface="Calibri" pitchFamily="34" charset="0"/>
                <a:ea typeface="Calibri" pitchFamily="34" charset="-122"/>
                <a:cs typeface="Calibri" pitchFamily="34" charset="-120"/>
              </a:rPr>
              <a:t>İyimserde 3 yıllık faaliyet sonucu +453M TL'ye ulaşıyor.</a:t>
            </a:r>
            <a:endParaRPr lang="en-US" sz="1000" dirty="0"/>
          </a:p>
          <a:p>
            <a:pPr marL="342900" indent="-342900">
              <a:spcAft>
                <a:spcPts val="700"/>
              </a:spcAft>
              <a:buSzPct val="100000"/>
              <a:buChar char="•"/>
            </a:pPr>
            <a:r>
              <a:rPr lang="en-US" sz="1000" dirty="0">
                <a:solidFill>
                  <a:srgbClr val="1E293B"/>
                </a:solidFill>
                <a:latin typeface="Calibri" pitchFamily="34" charset="0"/>
                <a:ea typeface="Calibri" pitchFamily="34" charset="-122"/>
                <a:cs typeface="Calibri" pitchFamily="34" charset="-120"/>
              </a:rPr>
              <a:t>Başabaş 16.600–19.960 adet — her senaryoda kanal erişiminin &lt;%0,4'ü.</a:t>
            </a:r>
            <a:endParaRPr lang="en-US" sz="10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57200" y="3383280"/>
          <a:ext cx="8275320" cy="914400"/>
        </p:xfrm>
        <a:graphic>
          <a:graphicData uri="http://schemas.openxmlformats.org/drawingml/2006/table">
            <a:tbl>
              <a:tblPr/>
              <a:tblGrid>
                <a:gridCol w="1325880"/>
                <a:gridCol w="960120"/>
                <a:gridCol w="960120"/>
                <a:gridCol w="1234440"/>
                <a:gridCol w="1234440"/>
                <a:gridCol w="1234440"/>
                <a:gridCol w="1325880"/>
              </a:tblGrid>
              <a:tr h="265176">
                <a:tc>
                  <a:txBody>
                    <a:bodyPr/>
                    <a:lstStyle/>
                    <a:p>
                      <a:pPr indent="0" marL="0">
                        <a:buNone/>
                      </a:pPr>
                      <a:r>
                        <a:rPr lang="en-US" sz="900" b="1" dirty="0">
                          <a:solidFill>
                            <a:srgbClr val="FFFFFF"/>
                          </a:solidFill>
                          <a:latin typeface="Calibri" pitchFamily="34" charset="0"/>
                          <a:ea typeface="Calibri" pitchFamily="34" charset="-122"/>
                          <a:cs typeface="Calibri" pitchFamily="34" charset="-120"/>
                        </a:rPr>
                        <a:t>Senaryo</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ASP (TL)</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Katkı %</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Başabaş (adet)</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3Y Gelir</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3Y Katkı</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00" b="1" dirty="0">
                          <a:solidFill>
                            <a:srgbClr val="FFFFFF"/>
                          </a:solidFill>
                          <a:latin typeface="Calibri" pitchFamily="34" charset="0"/>
                          <a:ea typeface="Calibri" pitchFamily="34" charset="-122"/>
                          <a:cs typeface="Calibri" pitchFamily="34" charset="-120"/>
                        </a:rPr>
                        <a:t>3Y Faaliyet</a:t>
                      </a:r>
                      <a:endParaRPr lang="en-US" sz="9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r>
              <a:tr h="265176">
                <a:tc>
                  <a:txBody>
                    <a:bodyPr/>
                    <a:lstStyle/>
                    <a:p>
                      <a:pPr indent="0" marL="0">
                        <a:buNone/>
                      </a:pPr>
                      <a:r>
                        <a:rPr lang="en-US" sz="950" b="1" dirty="0">
                          <a:solidFill>
                            <a:srgbClr val="1F7A54"/>
                          </a:solidFill>
                          <a:latin typeface="Calibri" pitchFamily="34" charset="0"/>
                          <a:ea typeface="Calibri" pitchFamily="34" charset="-122"/>
                          <a:cs typeface="Calibri" pitchFamily="34" charset="-120"/>
                        </a:rPr>
                        <a:t>İyimser</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4.100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%40,3</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~16.600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1.320,2</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532,6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F7A54"/>
                          </a:solidFill>
                          <a:latin typeface="Calibri" pitchFamily="34" charset="0"/>
                          <a:ea typeface="Calibri" pitchFamily="34" charset="-122"/>
                          <a:cs typeface="Calibri" pitchFamily="34" charset="-120"/>
                        </a:rPr>
                        <a:t>+452,6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65176">
                <a:tc>
                  <a:txBody>
                    <a:bodyPr/>
                    <a:lstStyle/>
                    <a:p>
                      <a:pPr indent="0" marL="0">
                        <a:buNone/>
                      </a:pPr>
                      <a:r>
                        <a:rPr lang="en-US" sz="950" b="1" dirty="0">
                          <a:solidFill>
                            <a:srgbClr val="16234A"/>
                          </a:solidFill>
                          <a:latin typeface="Calibri" pitchFamily="34" charset="0"/>
                          <a:ea typeface="Calibri" pitchFamily="34" charset="-122"/>
                          <a:cs typeface="Calibri" pitchFamily="34" charset="-120"/>
                        </a:rPr>
                        <a:t>Baz</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3.950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%38,9</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~17.900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916,4</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356,3</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6234A"/>
                          </a:solidFill>
                          <a:latin typeface="Calibri" pitchFamily="34" charset="0"/>
                          <a:ea typeface="Calibri" pitchFamily="34" charset="-122"/>
                          <a:cs typeface="Calibri" pitchFamily="34" charset="-120"/>
                        </a:rPr>
                        <a:t>+276,2</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65176">
                <a:tc>
                  <a:txBody>
                    <a:bodyPr/>
                    <a:lstStyle/>
                    <a:p>
                      <a:pPr indent="0" marL="0">
                        <a:buNone/>
                      </a:pPr>
                      <a:r>
                        <a:rPr lang="en-US" sz="950" b="1" dirty="0">
                          <a:solidFill>
                            <a:srgbClr val="B4483C"/>
                          </a:solidFill>
                          <a:latin typeface="Calibri" pitchFamily="34" charset="0"/>
                          <a:ea typeface="Calibri" pitchFamily="34" charset="-122"/>
                          <a:cs typeface="Calibri" pitchFamily="34" charset="-120"/>
                        </a:rPr>
                        <a:t>Kötümser</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3.750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%36,7</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~19.960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517,5</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190,1</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B4483C"/>
                          </a:solidFill>
                          <a:latin typeface="Calibri" pitchFamily="34" charset="0"/>
                          <a:ea typeface="Calibri" pitchFamily="34" charset="-122"/>
                          <a:cs typeface="Calibri" pitchFamily="34" charset="-120"/>
                        </a:rPr>
                        <a:t>+110,1</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10" name="Text 6"/>
          <p:cNvSpPr/>
          <p:nvPr/>
        </p:nvSpPr>
        <p:spPr>
          <a:xfrm>
            <a:off x="457200" y="4498848"/>
            <a:ext cx="8275320" cy="274320"/>
          </a:xfrm>
          <a:prstGeom prst="rect">
            <a:avLst/>
          </a:prstGeom>
          <a:noFill/>
          <a:ln/>
        </p:spPr>
        <p:txBody>
          <a:bodyPr wrap="square" rtlCol="0" anchor="ctr"/>
          <a:lstStyle/>
          <a:p>
            <a:pPr indent="0" marL="0">
              <a:buNone/>
            </a:pPr>
            <a:r>
              <a:rPr lang="en-US" sz="850" i="1" dirty="0">
                <a:solidFill>
                  <a:srgbClr val="64748B"/>
                </a:solidFill>
                <a:latin typeface="Calibri" pitchFamily="34" charset="0"/>
                <a:ea typeface="Calibri" pitchFamily="34" charset="-122"/>
                <a:cs typeface="Calibri" pitchFamily="34" charset="-120"/>
              </a:rPr>
              <a:t>Senaryolar hacim ve ortalama satış fiyatındaki (ASP) değişimi yansıtır; sabit maliyetler sabit tutulmuştur. Gelir, katkı ve faaliyet değerleri milyon TL'dir.</a:t>
            </a:r>
            <a:endParaRPr lang="en-US" sz="850" dirty="0"/>
          </a:p>
        </p:txBody>
      </p:sp>
      <p:sp>
        <p:nvSpPr>
          <p:cNvPr id="11" name="Text 7"/>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2" name="Text 8"/>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Riskler ve Azaltıcı Aksiyonlar</a:t>
            </a:r>
            <a:endParaRPr lang="en-US" sz="24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457200" y="1051560"/>
          <a:ext cx="8275320" cy="914400"/>
        </p:xfrm>
        <a:graphic>
          <a:graphicData uri="http://schemas.openxmlformats.org/drawingml/2006/table">
            <a:tbl>
              <a:tblPr/>
              <a:tblGrid>
                <a:gridCol w="2377440"/>
                <a:gridCol w="914400"/>
                <a:gridCol w="4983480"/>
              </a:tblGrid>
              <a:tr h="457200">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Risk</a:t>
                      </a:r>
                      <a:endParaRPr lang="en-US" sz="11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Etki</a:t>
                      </a:r>
                      <a:endParaRPr lang="en-US" sz="11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Azaltıcı aksiyon</a:t>
                      </a:r>
                      <a:endParaRPr lang="en-US" sz="11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Kur / döviz oynaklığı</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Orta</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FX'e bağlı fiyatlama; TL maliyet–FX gelir doğal dengesi; fiyat gözden geçirme mekanizması.</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Yoğun rekabet (küresel markalar)</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Yüksek</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Küresel kalite–bölgesel fiyat; 24 ay garanti, enerji etiketi ve airfryer odaklı ürün karması.</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Tek pazar yoğunlaşması (BAE+Suudi)</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Orta</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Aşamalı coğrafi çeşitlenme (Faz 2–3); pazar yerleriyle geniş erişim.</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Hacim / uygulama riski</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Yüksek</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Pilot + go/no-go kapısı; başabaş kanalın yalnızca %0,3'ü; güvenlik payı ~1,7x.</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Sertifikasyon / uyum gecikmesi</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Orta</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3,2M TL bütçe; kritik yol kalemi olarak erken başlatma; SASO/ESMA takvimi.</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Lojistik / teslim süresi</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Orta</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Yerel 3PL; mevsim zirvesine göre önden yükleme; güvenlik stoğu.</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457200">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Fiyat hassasiyeti / promosyon baskısı</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Orta</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Değer konumlandırması; garanti ve enerji verimliliğinde farklılaşma, fiyatta değil.</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5" name="Text 2"/>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6" name="Text 3"/>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12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6234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C9A24B"/>
          </a:solidFill>
          <a:ln/>
        </p:spPr>
      </p:sp>
      <p:sp>
        <p:nvSpPr>
          <p:cNvPr id="3" name="Text 1"/>
          <p:cNvSpPr/>
          <p:nvPr/>
        </p:nvSpPr>
        <p:spPr>
          <a:xfrm>
            <a:off x="822960" y="502920"/>
            <a:ext cx="7315200" cy="365760"/>
          </a:xfrm>
          <a:prstGeom prst="rect">
            <a:avLst/>
          </a:prstGeom>
          <a:noFill/>
          <a:ln/>
        </p:spPr>
        <p:txBody>
          <a:bodyPr wrap="square" rtlCol="0" anchor="ctr"/>
          <a:lstStyle/>
          <a:p>
            <a:pPr indent="0" marL="0">
              <a:buNone/>
            </a:pPr>
            <a:r>
              <a:rPr lang="en-US" sz="1300" b="1" spc="300" kern="0" dirty="0">
                <a:solidFill>
                  <a:srgbClr val="C9A24B"/>
                </a:solidFill>
                <a:latin typeface="Calibri" pitchFamily="34" charset="0"/>
                <a:ea typeface="Calibri" pitchFamily="34" charset="-122"/>
                <a:cs typeface="Calibri" pitchFamily="34" charset="-120"/>
              </a:rPr>
              <a:t>ÖNERİ VE KARAR</a:t>
            </a:r>
            <a:endParaRPr lang="en-US" sz="1300" dirty="0"/>
          </a:p>
        </p:txBody>
      </p:sp>
      <p:sp>
        <p:nvSpPr>
          <p:cNvPr id="4" name="Text 2"/>
          <p:cNvSpPr/>
          <p:nvPr/>
        </p:nvSpPr>
        <p:spPr>
          <a:xfrm>
            <a:off x="822960" y="914400"/>
            <a:ext cx="7863840" cy="640080"/>
          </a:xfrm>
          <a:prstGeom prst="rect">
            <a:avLst/>
          </a:prstGeom>
          <a:noFill/>
          <a:ln/>
        </p:spPr>
        <p:txBody>
          <a:bodyPr wrap="square" rtlCol="0" anchor="ctr"/>
          <a:lstStyle/>
          <a:p>
            <a:pPr indent="0" marL="0">
              <a:buNone/>
            </a:pPr>
            <a:r>
              <a:rPr lang="en-US" sz="2700" b="1" dirty="0">
                <a:solidFill>
                  <a:srgbClr val="FFFFFF"/>
                </a:solidFill>
                <a:latin typeface="Georgia" pitchFamily="34" charset="0"/>
                <a:ea typeface="Georgia" pitchFamily="34" charset="-122"/>
                <a:cs typeface="Georgia" pitchFamily="34" charset="-120"/>
              </a:rPr>
              <a:t>Koşullu EVET — aşamalı pilot ile giriş</a:t>
            </a:r>
            <a:endParaRPr lang="en-US" sz="2700" dirty="0"/>
          </a:p>
        </p:txBody>
      </p:sp>
      <p:sp>
        <p:nvSpPr>
          <p:cNvPr id="5" name="Text 3"/>
          <p:cNvSpPr/>
          <p:nvPr/>
        </p:nvSpPr>
        <p:spPr>
          <a:xfrm>
            <a:off x="822960" y="1783080"/>
            <a:ext cx="7772400" cy="548640"/>
          </a:xfrm>
          <a:prstGeom prst="rect">
            <a:avLst/>
          </a:prstGeom>
          <a:noFill/>
          <a:ln/>
        </p:spPr>
        <p:txBody>
          <a:bodyPr wrap="square" rtlCol="0" anchor="ctr"/>
          <a:lstStyle/>
          <a:p>
            <a:pPr marL="342900" indent="-342900">
              <a:spcAft>
                <a:spcPts val="800"/>
              </a:spcAft>
              <a:buSzPct val="100000"/>
              <a:buChar char="•"/>
            </a:pPr>
            <a:r>
              <a:rPr lang="en-US" sz="1300" b="1" dirty="0">
                <a:solidFill>
                  <a:srgbClr val="C9A24B"/>
                </a:solidFill>
                <a:latin typeface="Calibri" pitchFamily="34" charset="0"/>
                <a:ea typeface="Calibri" pitchFamily="34" charset="-122"/>
                <a:cs typeface="Calibri" pitchFamily="34" charset="-120"/>
              </a:rPr>
              <a:t>Neden evet: </a:t>
            </a:r>
            <a:pPr indent="0" marL="0">
              <a:spcAft>
                <a:spcPts val="800"/>
              </a:spcAft>
              <a:buNone/>
            </a:pPr>
            <a:r>
              <a:rPr lang="en-US" sz="1300" dirty="0">
                <a:solidFill>
                  <a:srgbClr val="E8EEF7"/>
                </a:solidFill>
                <a:latin typeface="Calibri" pitchFamily="34" charset="0"/>
                <a:ea typeface="Calibri" pitchFamily="34" charset="-122"/>
                <a:cs typeface="Calibri" pitchFamily="34" charset="-120"/>
              </a:rPr>
              <a:t>büyüyen ~2–3 Mlr $ pazar, güçlü ürün-pazar uyumu (airfryer), %38,9 birim katkı ve kanalın yalnızca %0,3'üne denk gelen başabaş.</a:t>
            </a:r>
            <a:endParaRPr lang="en-US" sz="1300" dirty="0"/>
          </a:p>
        </p:txBody>
      </p:sp>
      <p:sp>
        <p:nvSpPr>
          <p:cNvPr id="6" name="Text 4"/>
          <p:cNvSpPr/>
          <p:nvPr/>
        </p:nvSpPr>
        <p:spPr>
          <a:xfrm>
            <a:off x="822960" y="2377440"/>
            <a:ext cx="7772400" cy="548640"/>
          </a:xfrm>
          <a:prstGeom prst="rect">
            <a:avLst/>
          </a:prstGeom>
          <a:noFill/>
          <a:ln/>
        </p:spPr>
        <p:txBody>
          <a:bodyPr wrap="square" rtlCol="0" anchor="ctr"/>
          <a:lstStyle/>
          <a:p>
            <a:pPr marL="342900" indent="-342900">
              <a:spcAft>
                <a:spcPts val="800"/>
              </a:spcAft>
              <a:buSzPct val="100000"/>
              <a:buChar char="•"/>
            </a:pPr>
            <a:r>
              <a:rPr lang="en-US" sz="1300" b="1" dirty="0">
                <a:solidFill>
                  <a:srgbClr val="C9A24B"/>
                </a:solidFill>
                <a:latin typeface="Calibri" pitchFamily="34" charset="0"/>
                <a:ea typeface="Calibri" pitchFamily="34" charset="-122"/>
                <a:cs typeface="Calibri" pitchFamily="34" charset="-120"/>
              </a:rPr>
              <a:t>Neden koşullu: </a:t>
            </a:r>
            <a:pPr indent="0" marL="0">
              <a:spcAft>
                <a:spcPts val="800"/>
              </a:spcAft>
              <a:buNone/>
            </a:pPr>
            <a:r>
              <a:rPr lang="en-US" sz="1300" dirty="0">
                <a:solidFill>
                  <a:srgbClr val="E8EEF7"/>
                </a:solidFill>
                <a:latin typeface="Calibri" pitchFamily="34" charset="0"/>
                <a:ea typeface="Calibri" pitchFamily="34" charset="-122"/>
                <a:cs typeface="Calibri" pitchFamily="34" charset="-120"/>
              </a:rPr>
              <a:t>hacim ve uygulama riski en kritik değişken; sermayeyi kademeli bağlıyor, pilot sonrası devam/durdur kararı veriyoruz.</a:t>
            </a:r>
            <a:endParaRPr lang="en-US" sz="1300" dirty="0"/>
          </a:p>
        </p:txBody>
      </p:sp>
      <p:sp>
        <p:nvSpPr>
          <p:cNvPr id="7" name="Shape 5"/>
          <p:cNvSpPr/>
          <p:nvPr/>
        </p:nvSpPr>
        <p:spPr>
          <a:xfrm>
            <a:off x="822960" y="3200400"/>
            <a:ext cx="2377440" cy="1234440"/>
          </a:xfrm>
          <a:prstGeom prst="rect">
            <a:avLst/>
          </a:prstGeom>
          <a:solidFill>
            <a:srgbClr val="23346B"/>
          </a:solidFill>
          <a:ln w="12700">
            <a:solidFill>
              <a:srgbClr val="C9A24B"/>
            </a:solidFill>
            <a:prstDash val="solid"/>
          </a:ln>
        </p:spPr>
      </p:sp>
      <p:sp>
        <p:nvSpPr>
          <p:cNvPr id="8" name="Text 6"/>
          <p:cNvSpPr/>
          <p:nvPr/>
        </p:nvSpPr>
        <p:spPr>
          <a:xfrm>
            <a:off x="822960" y="3364992"/>
            <a:ext cx="2377440" cy="502920"/>
          </a:xfrm>
          <a:prstGeom prst="rect">
            <a:avLst/>
          </a:prstGeom>
          <a:noFill/>
          <a:ln/>
        </p:spPr>
        <p:txBody>
          <a:bodyPr wrap="square" lIns="0" tIns="0" rIns="0" bIns="0" rtlCol="0" anchor="ctr"/>
          <a:lstStyle/>
          <a:p>
            <a:pPr algn="ctr" indent="0" marL="0">
              <a:buNone/>
            </a:pPr>
            <a:r>
              <a:rPr lang="en-US" sz="2100" b="1" dirty="0">
                <a:solidFill>
                  <a:srgbClr val="FFFFFF"/>
                </a:solidFill>
                <a:latin typeface="Georgia" pitchFamily="34" charset="0"/>
                <a:ea typeface="Georgia" pitchFamily="34" charset="-122"/>
                <a:cs typeface="Georgia" pitchFamily="34" charset="-120"/>
              </a:rPr>
              <a:t>27,5M TL</a:t>
            </a:r>
            <a:endParaRPr lang="en-US" sz="2100" dirty="0"/>
          </a:p>
        </p:txBody>
      </p:sp>
      <p:sp>
        <p:nvSpPr>
          <p:cNvPr id="9" name="Text 7"/>
          <p:cNvSpPr/>
          <p:nvPr/>
        </p:nvSpPr>
        <p:spPr>
          <a:xfrm>
            <a:off x="914400" y="3886200"/>
            <a:ext cx="2194560" cy="457200"/>
          </a:xfrm>
          <a:prstGeom prst="rect">
            <a:avLst/>
          </a:prstGeom>
          <a:noFill/>
          <a:ln/>
        </p:spPr>
        <p:txBody>
          <a:bodyPr wrap="square" lIns="0" tIns="0" rIns="0" bIns="0" rtlCol="0" anchor="ctr"/>
          <a:lstStyle/>
          <a:p>
            <a:pPr algn="ctr" indent="0" marL="0">
              <a:buNone/>
            </a:pPr>
            <a:r>
              <a:rPr lang="en-US" sz="1100" dirty="0">
                <a:solidFill>
                  <a:srgbClr val="CADCFC"/>
                </a:solidFill>
                <a:latin typeface="Calibri" pitchFamily="34" charset="0"/>
                <a:ea typeface="Calibri" pitchFamily="34" charset="-122"/>
                <a:cs typeface="Calibri" pitchFamily="34" charset="-120"/>
              </a:rPr>
              <a:t>Yıl 1 bütçe onayı</a:t>
            </a:r>
            <a:endParaRPr lang="en-US" sz="1100" dirty="0"/>
          </a:p>
        </p:txBody>
      </p:sp>
      <p:sp>
        <p:nvSpPr>
          <p:cNvPr id="10" name="Shape 8"/>
          <p:cNvSpPr/>
          <p:nvPr/>
        </p:nvSpPr>
        <p:spPr>
          <a:xfrm>
            <a:off x="3429000" y="3200400"/>
            <a:ext cx="2377440" cy="1234440"/>
          </a:xfrm>
          <a:prstGeom prst="rect">
            <a:avLst/>
          </a:prstGeom>
          <a:solidFill>
            <a:srgbClr val="23346B"/>
          </a:solidFill>
          <a:ln w="12700">
            <a:solidFill>
              <a:srgbClr val="C9A24B"/>
            </a:solidFill>
            <a:prstDash val="solid"/>
          </a:ln>
        </p:spPr>
      </p:sp>
      <p:sp>
        <p:nvSpPr>
          <p:cNvPr id="11" name="Text 9"/>
          <p:cNvSpPr/>
          <p:nvPr/>
        </p:nvSpPr>
        <p:spPr>
          <a:xfrm>
            <a:off x="3429000" y="3364992"/>
            <a:ext cx="2377440" cy="502920"/>
          </a:xfrm>
          <a:prstGeom prst="rect">
            <a:avLst/>
          </a:prstGeom>
          <a:noFill/>
          <a:ln/>
        </p:spPr>
        <p:txBody>
          <a:bodyPr wrap="square" lIns="0" tIns="0" rIns="0" bIns="0" rtlCol="0" anchor="ctr"/>
          <a:lstStyle/>
          <a:p>
            <a:pPr algn="ctr" indent="0" marL="0">
              <a:buNone/>
            </a:pPr>
            <a:r>
              <a:rPr lang="en-US" sz="2100" b="1" dirty="0">
                <a:solidFill>
                  <a:srgbClr val="FFFFFF"/>
                </a:solidFill>
                <a:latin typeface="Georgia" pitchFamily="34" charset="0"/>
                <a:ea typeface="Georgia" pitchFamily="34" charset="-122"/>
                <a:cs typeface="Georgia" pitchFamily="34" charset="-120"/>
              </a:rPr>
              <a:t>2026 3Ç</a:t>
            </a:r>
            <a:endParaRPr lang="en-US" sz="2100" dirty="0"/>
          </a:p>
        </p:txBody>
      </p:sp>
      <p:sp>
        <p:nvSpPr>
          <p:cNvPr id="12" name="Text 10"/>
          <p:cNvSpPr/>
          <p:nvPr/>
        </p:nvSpPr>
        <p:spPr>
          <a:xfrm>
            <a:off x="3520440" y="3886200"/>
            <a:ext cx="2194560" cy="457200"/>
          </a:xfrm>
          <a:prstGeom prst="rect">
            <a:avLst/>
          </a:prstGeom>
          <a:noFill/>
          <a:ln/>
        </p:spPr>
        <p:txBody>
          <a:bodyPr wrap="square" lIns="0" tIns="0" rIns="0" bIns="0" rtlCol="0" anchor="ctr"/>
          <a:lstStyle/>
          <a:p>
            <a:pPr algn="ctr" indent="0" marL="0">
              <a:buNone/>
            </a:pPr>
            <a:r>
              <a:rPr lang="en-US" sz="1100" dirty="0">
                <a:solidFill>
                  <a:srgbClr val="CADCFC"/>
                </a:solidFill>
                <a:latin typeface="Calibri" pitchFamily="34" charset="0"/>
                <a:ea typeface="Calibri" pitchFamily="34" charset="-122"/>
                <a:cs typeface="Calibri" pitchFamily="34" charset="-120"/>
              </a:rPr>
              <a:t>pilot lansmanı (BAE+Suudi)</a:t>
            </a:r>
            <a:endParaRPr lang="en-US" sz="1100" dirty="0"/>
          </a:p>
        </p:txBody>
      </p:sp>
      <p:sp>
        <p:nvSpPr>
          <p:cNvPr id="13" name="Shape 11"/>
          <p:cNvSpPr/>
          <p:nvPr/>
        </p:nvSpPr>
        <p:spPr>
          <a:xfrm>
            <a:off x="6035040" y="3200400"/>
            <a:ext cx="2377440" cy="1234440"/>
          </a:xfrm>
          <a:prstGeom prst="rect">
            <a:avLst/>
          </a:prstGeom>
          <a:solidFill>
            <a:srgbClr val="23346B"/>
          </a:solidFill>
          <a:ln w="12700">
            <a:solidFill>
              <a:srgbClr val="C9A24B"/>
            </a:solidFill>
            <a:prstDash val="solid"/>
          </a:ln>
        </p:spPr>
      </p:sp>
      <p:sp>
        <p:nvSpPr>
          <p:cNvPr id="14" name="Text 12"/>
          <p:cNvSpPr/>
          <p:nvPr/>
        </p:nvSpPr>
        <p:spPr>
          <a:xfrm>
            <a:off x="6035040" y="3364992"/>
            <a:ext cx="2377440" cy="502920"/>
          </a:xfrm>
          <a:prstGeom prst="rect">
            <a:avLst/>
          </a:prstGeom>
          <a:noFill/>
          <a:ln/>
        </p:spPr>
        <p:txBody>
          <a:bodyPr wrap="square" lIns="0" tIns="0" rIns="0" bIns="0" rtlCol="0" anchor="ctr"/>
          <a:lstStyle/>
          <a:p>
            <a:pPr algn="ctr" indent="0" marL="0">
              <a:buNone/>
            </a:pPr>
            <a:r>
              <a:rPr lang="en-US" sz="2100" b="1" dirty="0">
                <a:solidFill>
                  <a:srgbClr val="FFFFFF"/>
                </a:solidFill>
                <a:latin typeface="Georgia" pitchFamily="34" charset="0"/>
                <a:ea typeface="Georgia" pitchFamily="34" charset="-122"/>
                <a:cs typeface="Georgia" pitchFamily="34" charset="-120"/>
              </a:rPr>
              <a:t>Go / No-Go</a:t>
            </a:r>
            <a:endParaRPr lang="en-US" sz="2100" dirty="0"/>
          </a:p>
        </p:txBody>
      </p:sp>
      <p:sp>
        <p:nvSpPr>
          <p:cNvPr id="15" name="Text 13"/>
          <p:cNvSpPr/>
          <p:nvPr/>
        </p:nvSpPr>
        <p:spPr>
          <a:xfrm>
            <a:off x="6126480" y="3886200"/>
            <a:ext cx="2194560" cy="457200"/>
          </a:xfrm>
          <a:prstGeom prst="rect">
            <a:avLst/>
          </a:prstGeom>
          <a:noFill/>
          <a:ln/>
        </p:spPr>
        <p:txBody>
          <a:bodyPr wrap="square" lIns="0" tIns="0" rIns="0" bIns="0" rtlCol="0" anchor="ctr"/>
          <a:lstStyle/>
          <a:p>
            <a:pPr algn="ctr" indent="0" marL="0">
              <a:buNone/>
            </a:pPr>
            <a:r>
              <a:rPr lang="en-US" sz="1100" dirty="0">
                <a:solidFill>
                  <a:srgbClr val="CADCFC"/>
                </a:solidFill>
                <a:latin typeface="Calibri" pitchFamily="34" charset="0"/>
                <a:ea typeface="Calibri" pitchFamily="34" charset="-122"/>
                <a:cs typeface="Calibri" pitchFamily="34" charset="-120"/>
              </a:rPr>
              <a:t>pilot sonrası karar kapısı</a:t>
            </a:r>
            <a:endParaRPr lang="en-US" sz="1100" dirty="0"/>
          </a:p>
        </p:txBody>
      </p:sp>
      <p:sp>
        <p:nvSpPr>
          <p:cNvPr id="16" name="Text 14"/>
          <p:cNvSpPr/>
          <p:nvPr/>
        </p:nvSpPr>
        <p:spPr>
          <a:xfrm>
            <a:off x="822960" y="4572000"/>
            <a:ext cx="7772400" cy="320040"/>
          </a:xfrm>
          <a:prstGeom prst="rect">
            <a:avLst/>
          </a:prstGeom>
          <a:noFill/>
          <a:ln/>
        </p:spPr>
        <p:txBody>
          <a:bodyPr wrap="square" rtlCol="0" anchor="ctr"/>
          <a:lstStyle/>
          <a:p>
            <a:pPr indent="0" marL="0">
              <a:buNone/>
            </a:pPr>
            <a:r>
              <a:rPr lang="en-US" sz="1200" i="1" dirty="0">
                <a:solidFill>
                  <a:srgbClr val="C9A24B"/>
                </a:solidFill>
                <a:latin typeface="Calibri" pitchFamily="34" charset="0"/>
                <a:ea typeface="Calibri" pitchFamily="34" charset="-122"/>
                <a:cs typeface="Calibri" pitchFamily="34" charset="-120"/>
              </a:rPr>
              <a:t>Karar talebi: Yıl 1 bütçe onayı ve go/no-go mekanizmasının teyidi.</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Sonraki Adımlar</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Sorumlu ve zaman çizelgesiyle</a:t>
            </a:r>
            <a:endParaRPr lang="en-US" sz="1150" dirty="0"/>
          </a:p>
        </p:txBody>
      </p:sp>
      <p:sp>
        <p:nvSpPr>
          <p:cNvPr id="5" name="Shape 3"/>
          <p:cNvSpPr/>
          <p:nvPr/>
        </p:nvSpPr>
        <p:spPr>
          <a:xfrm>
            <a:off x="502920" y="1197864"/>
            <a:ext cx="457200" cy="457200"/>
          </a:xfrm>
          <a:prstGeom prst="ellipse">
            <a:avLst/>
          </a:prstGeom>
          <a:solidFill>
            <a:srgbClr val="C9A24B"/>
          </a:solidFill>
          <a:ln/>
        </p:spPr>
      </p:sp>
      <p:sp>
        <p:nvSpPr>
          <p:cNvPr id="6" name="Text 4"/>
          <p:cNvSpPr/>
          <p:nvPr/>
        </p:nvSpPr>
        <p:spPr>
          <a:xfrm>
            <a:off x="502920" y="1197864"/>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7" name="Shape 5"/>
          <p:cNvSpPr/>
          <p:nvPr/>
        </p:nvSpPr>
        <p:spPr>
          <a:xfrm>
            <a:off x="1143000" y="1143000"/>
            <a:ext cx="7589520" cy="60350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8" name="Text 6"/>
          <p:cNvSpPr/>
          <p:nvPr/>
        </p:nvSpPr>
        <p:spPr>
          <a:xfrm>
            <a:off x="1280160" y="1179576"/>
            <a:ext cx="2011680" cy="54864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Bütçe onayı</a:t>
            </a:r>
            <a:endParaRPr lang="en-US" sz="1250" dirty="0"/>
          </a:p>
        </p:txBody>
      </p:sp>
      <p:sp>
        <p:nvSpPr>
          <p:cNvPr id="9" name="Text 7"/>
          <p:cNvSpPr/>
          <p:nvPr/>
        </p:nvSpPr>
        <p:spPr>
          <a:xfrm>
            <a:off x="3200400" y="1179576"/>
            <a:ext cx="1920240" cy="548640"/>
          </a:xfrm>
          <a:prstGeom prst="rect">
            <a:avLst/>
          </a:prstGeom>
          <a:noFill/>
          <a:ln/>
        </p:spPr>
        <p:txBody>
          <a:bodyPr wrap="square" lIns="0" tIns="0" rIns="0" bIns="0" rtlCol="0" anchor="ctr"/>
          <a:lstStyle/>
          <a:p>
            <a:pPr indent="0" marL="0">
              <a:buNone/>
            </a:pPr>
            <a:r>
              <a:rPr lang="en-US" sz="1050" b="1" dirty="0">
                <a:solidFill>
                  <a:srgbClr val="0E7C7B"/>
                </a:solidFill>
                <a:latin typeface="Calibri" pitchFamily="34" charset="0"/>
                <a:ea typeface="Calibri" pitchFamily="34" charset="-122"/>
                <a:cs typeface="Calibri" pitchFamily="34" charset="-120"/>
              </a:rPr>
              <a:t>Finanstan Sorumlu GMY</a:t>
            </a:r>
            <a:endParaRPr lang="en-US" sz="1050" dirty="0"/>
          </a:p>
        </p:txBody>
      </p:sp>
      <p:sp>
        <p:nvSpPr>
          <p:cNvPr id="10" name="Text 8"/>
          <p:cNvSpPr/>
          <p:nvPr/>
        </p:nvSpPr>
        <p:spPr>
          <a:xfrm>
            <a:off x="5074920" y="1179576"/>
            <a:ext cx="2606040" cy="548640"/>
          </a:xfrm>
          <a:prstGeom prst="rect">
            <a:avLst/>
          </a:prstGeom>
          <a:noFill/>
          <a:ln/>
        </p:spPr>
        <p:txBody>
          <a:bodyPr wrap="square" lIns="0" tIns="0" rIns="0" bIns="0" rtlCol="0" anchor="ctr"/>
          <a:lstStyle/>
          <a:p>
            <a:pPr indent="0" marL="0">
              <a:buNone/>
            </a:pPr>
            <a:r>
              <a:rPr lang="en-US" sz="950" dirty="0">
                <a:solidFill>
                  <a:srgbClr val="1E293B"/>
                </a:solidFill>
                <a:latin typeface="Calibri" pitchFamily="34" charset="0"/>
                <a:ea typeface="Calibri" pitchFamily="34" charset="-122"/>
                <a:cs typeface="Calibri" pitchFamily="34" charset="-120"/>
              </a:rPr>
              <a:t>Yıl 1 27,5M TL onayı + go/no-go teyidi</a:t>
            </a:r>
            <a:endParaRPr lang="en-US" sz="950" dirty="0"/>
          </a:p>
        </p:txBody>
      </p:sp>
      <p:sp>
        <p:nvSpPr>
          <p:cNvPr id="11" name="Text 9"/>
          <p:cNvSpPr/>
          <p:nvPr/>
        </p:nvSpPr>
        <p:spPr>
          <a:xfrm>
            <a:off x="7726680" y="1179576"/>
            <a:ext cx="914400" cy="548640"/>
          </a:xfrm>
          <a:prstGeom prst="rect">
            <a:avLst/>
          </a:prstGeom>
          <a:noFill/>
          <a:ln/>
        </p:spPr>
        <p:txBody>
          <a:bodyPr wrap="square" lIns="0" tIns="0" rIns="0" bIns="0" rtlCol="0" anchor="ctr"/>
          <a:lstStyle/>
          <a:p>
            <a:pPr algn="r" indent="0" marL="0">
              <a:buNone/>
            </a:pPr>
            <a:r>
              <a:rPr lang="en-US" sz="1000" b="1" dirty="0">
                <a:solidFill>
                  <a:srgbClr val="64748B"/>
                </a:solidFill>
                <a:latin typeface="Calibri" pitchFamily="34" charset="0"/>
                <a:ea typeface="Calibri" pitchFamily="34" charset="-122"/>
                <a:cs typeface="Calibri" pitchFamily="34" charset="-120"/>
              </a:rPr>
              <a:t>2026 3Ç başı</a:t>
            </a:r>
            <a:endParaRPr lang="en-US" sz="1000" dirty="0"/>
          </a:p>
        </p:txBody>
      </p:sp>
      <p:sp>
        <p:nvSpPr>
          <p:cNvPr id="12" name="Shape 10"/>
          <p:cNvSpPr/>
          <p:nvPr/>
        </p:nvSpPr>
        <p:spPr>
          <a:xfrm>
            <a:off x="502920" y="1911096"/>
            <a:ext cx="457200" cy="457200"/>
          </a:xfrm>
          <a:prstGeom prst="ellipse">
            <a:avLst/>
          </a:prstGeom>
          <a:solidFill>
            <a:srgbClr val="23346B"/>
          </a:solidFill>
          <a:ln/>
        </p:spPr>
      </p:sp>
      <p:sp>
        <p:nvSpPr>
          <p:cNvPr id="13" name="Text 11"/>
          <p:cNvSpPr/>
          <p:nvPr/>
        </p:nvSpPr>
        <p:spPr>
          <a:xfrm>
            <a:off x="502920" y="1911096"/>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4" name="Shape 12"/>
          <p:cNvSpPr/>
          <p:nvPr/>
        </p:nvSpPr>
        <p:spPr>
          <a:xfrm>
            <a:off x="1143000" y="1856232"/>
            <a:ext cx="7589520" cy="60350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5" name="Text 13"/>
          <p:cNvSpPr/>
          <p:nvPr/>
        </p:nvSpPr>
        <p:spPr>
          <a:xfrm>
            <a:off x="1280160" y="1892808"/>
            <a:ext cx="2011680" cy="54864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Pilot planı</a:t>
            </a:r>
            <a:endParaRPr lang="en-US" sz="1250" dirty="0"/>
          </a:p>
        </p:txBody>
      </p:sp>
      <p:sp>
        <p:nvSpPr>
          <p:cNvPr id="16" name="Text 14"/>
          <p:cNvSpPr/>
          <p:nvPr/>
        </p:nvSpPr>
        <p:spPr>
          <a:xfrm>
            <a:off x="3200400" y="1892808"/>
            <a:ext cx="1920240" cy="548640"/>
          </a:xfrm>
          <a:prstGeom prst="rect">
            <a:avLst/>
          </a:prstGeom>
          <a:noFill/>
          <a:ln/>
        </p:spPr>
        <p:txBody>
          <a:bodyPr wrap="square" lIns="0" tIns="0" rIns="0" bIns="0" rtlCol="0" anchor="ctr"/>
          <a:lstStyle/>
          <a:p>
            <a:pPr indent="0" marL="0">
              <a:buNone/>
            </a:pPr>
            <a:r>
              <a:rPr lang="en-US" sz="1050" b="1" dirty="0">
                <a:solidFill>
                  <a:srgbClr val="0E7C7B"/>
                </a:solidFill>
                <a:latin typeface="Calibri" pitchFamily="34" charset="0"/>
                <a:ea typeface="Calibri" pitchFamily="34" charset="-122"/>
                <a:cs typeface="Calibri" pitchFamily="34" charset="-120"/>
              </a:rPr>
              <a:t>Bölge Müdürü</a:t>
            </a:r>
            <a:endParaRPr lang="en-US" sz="1050" dirty="0"/>
          </a:p>
        </p:txBody>
      </p:sp>
      <p:sp>
        <p:nvSpPr>
          <p:cNvPr id="17" name="Text 15"/>
          <p:cNvSpPr/>
          <p:nvPr/>
        </p:nvSpPr>
        <p:spPr>
          <a:xfrm>
            <a:off x="5074920" y="1892808"/>
            <a:ext cx="2606040" cy="548640"/>
          </a:xfrm>
          <a:prstGeom prst="rect">
            <a:avLst/>
          </a:prstGeom>
          <a:noFill/>
          <a:ln/>
        </p:spPr>
        <p:txBody>
          <a:bodyPr wrap="square" lIns="0" tIns="0" rIns="0" bIns="0" rtlCol="0" anchor="ctr"/>
          <a:lstStyle/>
          <a:p>
            <a:pPr indent="0" marL="0">
              <a:buNone/>
            </a:pPr>
            <a:r>
              <a:rPr lang="en-US" sz="950" dirty="0">
                <a:solidFill>
                  <a:srgbClr val="1E293B"/>
                </a:solidFill>
                <a:latin typeface="Calibri" pitchFamily="34" charset="0"/>
                <a:ea typeface="Calibri" pitchFamily="34" charset="-122"/>
                <a:cs typeface="Calibri" pitchFamily="34" charset="-120"/>
              </a:rPr>
              <a:t>BAE + Suudi çapa distribütör görüşmeleri, ürün karması, yerel ekip</a:t>
            </a:r>
            <a:endParaRPr lang="en-US" sz="950" dirty="0"/>
          </a:p>
        </p:txBody>
      </p:sp>
      <p:sp>
        <p:nvSpPr>
          <p:cNvPr id="18" name="Text 16"/>
          <p:cNvSpPr/>
          <p:nvPr/>
        </p:nvSpPr>
        <p:spPr>
          <a:xfrm>
            <a:off x="7726680" y="1892808"/>
            <a:ext cx="914400" cy="548640"/>
          </a:xfrm>
          <a:prstGeom prst="rect">
            <a:avLst/>
          </a:prstGeom>
          <a:noFill/>
          <a:ln/>
        </p:spPr>
        <p:txBody>
          <a:bodyPr wrap="square" lIns="0" tIns="0" rIns="0" bIns="0" rtlCol="0" anchor="ctr"/>
          <a:lstStyle/>
          <a:p>
            <a:pPr algn="r" indent="0" marL="0">
              <a:buNone/>
            </a:pPr>
            <a:r>
              <a:rPr lang="en-US" sz="1000" b="1" dirty="0">
                <a:solidFill>
                  <a:srgbClr val="64748B"/>
                </a:solidFill>
                <a:latin typeface="Calibri" pitchFamily="34" charset="0"/>
                <a:ea typeface="Calibri" pitchFamily="34" charset="-122"/>
                <a:cs typeface="Calibri" pitchFamily="34" charset="-120"/>
              </a:rPr>
              <a:t>2026 3Ç</a:t>
            </a:r>
            <a:endParaRPr lang="en-US" sz="1000" dirty="0"/>
          </a:p>
        </p:txBody>
      </p:sp>
      <p:sp>
        <p:nvSpPr>
          <p:cNvPr id="19" name="Shape 17"/>
          <p:cNvSpPr/>
          <p:nvPr/>
        </p:nvSpPr>
        <p:spPr>
          <a:xfrm>
            <a:off x="502920" y="2624328"/>
            <a:ext cx="457200" cy="457200"/>
          </a:xfrm>
          <a:prstGeom prst="ellipse">
            <a:avLst/>
          </a:prstGeom>
          <a:solidFill>
            <a:srgbClr val="0E7C7B"/>
          </a:solidFill>
          <a:ln/>
        </p:spPr>
      </p:sp>
      <p:sp>
        <p:nvSpPr>
          <p:cNvPr id="20" name="Text 18"/>
          <p:cNvSpPr/>
          <p:nvPr/>
        </p:nvSpPr>
        <p:spPr>
          <a:xfrm>
            <a:off x="502920" y="2624328"/>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21" name="Shape 19"/>
          <p:cNvSpPr/>
          <p:nvPr/>
        </p:nvSpPr>
        <p:spPr>
          <a:xfrm>
            <a:off x="1143000" y="2569464"/>
            <a:ext cx="7589520" cy="60350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22" name="Text 20"/>
          <p:cNvSpPr/>
          <p:nvPr/>
        </p:nvSpPr>
        <p:spPr>
          <a:xfrm>
            <a:off x="1280160" y="2606040"/>
            <a:ext cx="2011680" cy="54864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Lojistik hazırlığı</a:t>
            </a:r>
            <a:endParaRPr lang="en-US" sz="1250" dirty="0"/>
          </a:p>
        </p:txBody>
      </p:sp>
      <p:sp>
        <p:nvSpPr>
          <p:cNvPr id="23" name="Text 21"/>
          <p:cNvSpPr/>
          <p:nvPr/>
        </p:nvSpPr>
        <p:spPr>
          <a:xfrm>
            <a:off x="3200400" y="2606040"/>
            <a:ext cx="1920240" cy="548640"/>
          </a:xfrm>
          <a:prstGeom prst="rect">
            <a:avLst/>
          </a:prstGeom>
          <a:noFill/>
          <a:ln/>
        </p:spPr>
        <p:txBody>
          <a:bodyPr wrap="square" lIns="0" tIns="0" rIns="0" bIns="0" rtlCol="0" anchor="ctr"/>
          <a:lstStyle/>
          <a:p>
            <a:pPr indent="0" marL="0">
              <a:buNone/>
            </a:pPr>
            <a:r>
              <a:rPr lang="en-US" sz="1050" b="1" dirty="0">
                <a:solidFill>
                  <a:srgbClr val="0E7C7B"/>
                </a:solidFill>
                <a:latin typeface="Calibri" pitchFamily="34" charset="0"/>
                <a:ea typeface="Calibri" pitchFamily="34" charset="-122"/>
                <a:cs typeface="Calibri" pitchFamily="34" charset="-120"/>
              </a:rPr>
              <a:t>Tedarik Zinciri Yön.</a:t>
            </a:r>
            <a:endParaRPr lang="en-US" sz="1050" dirty="0"/>
          </a:p>
        </p:txBody>
      </p:sp>
      <p:sp>
        <p:nvSpPr>
          <p:cNvPr id="24" name="Text 22"/>
          <p:cNvSpPr/>
          <p:nvPr/>
        </p:nvSpPr>
        <p:spPr>
          <a:xfrm>
            <a:off x="5074920" y="2606040"/>
            <a:ext cx="2606040" cy="548640"/>
          </a:xfrm>
          <a:prstGeom prst="rect">
            <a:avLst/>
          </a:prstGeom>
          <a:noFill/>
          <a:ln/>
        </p:spPr>
        <p:txBody>
          <a:bodyPr wrap="square" lIns="0" tIns="0" rIns="0" bIns="0" rtlCol="0" anchor="ctr"/>
          <a:lstStyle/>
          <a:p>
            <a:pPr indent="0" marL="0">
              <a:buNone/>
            </a:pPr>
            <a:r>
              <a:rPr lang="en-US" sz="950" dirty="0">
                <a:solidFill>
                  <a:srgbClr val="1E293B"/>
                </a:solidFill>
                <a:latin typeface="Calibri" pitchFamily="34" charset="0"/>
                <a:ea typeface="Calibri" pitchFamily="34" charset="-122"/>
                <a:cs typeface="Calibri" pitchFamily="34" charset="-120"/>
              </a:rPr>
              <a:t>Sertifikasyon başlatma, 3PL seçimi, teslim süresi analizi</a:t>
            </a:r>
            <a:endParaRPr lang="en-US" sz="950" dirty="0"/>
          </a:p>
        </p:txBody>
      </p:sp>
      <p:sp>
        <p:nvSpPr>
          <p:cNvPr id="25" name="Text 23"/>
          <p:cNvSpPr/>
          <p:nvPr/>
        </p:nvSpPr>
        <p:spPr>
          <a:xfrm>
            <a:off x="7726680" y="2606040"/>
            <a:ext cx="914400" cy="548640"/>
          </a:xfrm>
          <a:prstGeom prst="rect">
            <a:avLst/>
          </a:prstGeom>
          <a:noFill/>
          <a:ln/>
        </p:spPr>
        <p:txBody>
          <a:bodyPr wrap="square" lIns="0" tIns="0" rIns="0" bIns="0" rtlCol="0" anchor="ctr"/>
          <a:lstStyle/>
          <a:p>
            <a:pPr algn="r" indent="0" marL="0">
              <a:buNone/>
            </a:pPr>
            <a:r>
              <a:rPr lang="en-US" sz="1000" b="1" dirty="0">
                <a:solidFill>
                  <a:srgbClr val="64748B"/>
                </a:solidFill>
                <a:latin typeface="Calibri" pitchFamily="34" charset="0"/>
                <a:ea typeface="Calibri" pitchFamily="34" charset="-122"/>
                <a:cs typeface="Calibri" pitchFamily="34" charset="-120"/>
              </a:rPr>
              <a:t>2026 3Ç</a:t>
            </a:r>
            <a:endParaRPr lang="en-US" sz="1000" dirty="0"/>
          </a:p>
        </p:txBody>
      </p:sp>
      <p:sp>
        <p:nvSpPr>
          <p:cNvPr id="26" name="Shape 24"/>
          <p:cNvSpPr/>
          <p:nvPr/>
        </p:nvSpPr>
        <p:spPr>
          <a:xfrm>
            <a:off x="502920" y="3337560"/>
            <a:ext cx="457200" cy="457200"/>
          </a:xfrm>
          <a:prstGeom prst="ellipse">
            <a:avLst/>
          </a:prstGeom>
          <a:solidFill>
            <a:srgbClr val="2F5CA8"/>
          </a:solidFill>
          <a:ln/>
        </p:spPr>
      </p:sp>
      <p:sp>
        <p:nvSpPr>
          <p:cNvPr id="27" name="Text 25"/>
          <p:cNvSpPr/>
          <p:nvPr/>
        </p:nvSpPr>
        <p:spPr>
          <a:xfrm>
            <a:off x="502920" y="3337560"/>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4</a:t>
            </a:r>
            <a:endParaRPr lang="en-US" sz="1600" dirty="0"/>
          </a:p>
        </p:txBody>
      </p:sp>
      <p:sp>
        <p:nvSpPr>
          <p:cNvPr id="28" name="Shape 26"/>
          <p:cNvSpPr/>
          <p:nvPr/>
        </p:nvSpPr>
        <p:spPr>
          <a:xfrm>
            <a:off x="1143000" y="3282696"/>
            <a:ext cx="7589520" cy="60350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29" name="Text 27"/>
          <p:cNvSpPr/>
          <p:nvPr/>
        </p:nvSpPr>
        <p:spPr>
          <a:xfrm>
            <a:off x="1280160" y="3319272"/>
            <a:ext cx="2011680" cy="54864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Lansman</a:t>
            </a:r>
            <a:endParaRPr lang="en-US" sz="1250" dirty="0"/>
          </a:p>
        </p:txBody>
      </p:sp>
      <p:sp>
        <p:nvSpPr>
          <p:cNvPr id="30" name="Text 28"/>
          <p:cNvSpPr/>
          <p:nvPr/>
        </p:nvSpPr>
        <p:spPr>
          <a:xfrm>
            <a:off x="3200400" y="3319272"/>
            <a:ext cx="1920240" cy="548640"/>
          </a:xfrm>
          <a:prstGeom prst="rect">
            <a:avLst/>
          </a:prstGeom>
          <a:noFill/>
          <a:ln/>
        </p:spPr>
        <p:txBody>
          <a:bodyPr wrap="square" lIns="0" tIns="0" rIns="0" bIns="0" rtlCol="0" anchor="ctr"/>
          <a:lstStyle/>
          <a:p>
            <a:pPr indent="0" marL="0">
              <a:buNone/>
            </a:pPr>
            <a:r>
              <a:rPr lang="en-US" sz="1050" b="1" dirty="0">
                <a:solidFill>
                  <a:srgbClr val="0E7C7B"/>
                </a:solidFill>
                <a:latin typeface="Calibri" pitchFamily="34" charset="0"/>
                <a:ea typeface="Calibri" pitchFamily="34" charset="-122"/>
                <a:cs typeface="Calibri" pitchFamily="34" charset="-120"/>
              </a:rPr>
              <a:t>Bölge Müdürü + Pazarlama</a:t>
            </a:r>
            <a:endParaRPr lang="en-US" sz="1050" dirty="0"/>
          </a:p>
        </p:txBody>
      </p:sp>
      <p:sp>
        <p:nvSpPr>
          <p:cNvPr id="31" name="Text 29"/>
          <p:cNvSpPr/>
          <p:nvPr/>
        </p:nvSpPr>
        <p:spPr>
          <a:xfrm>
            <a:off x="5074920" y="3319272"/>
            <a:ext cx="2606040" cy="548640"/>
          </a:xfrm>
          <a:prstGeom prst="rect">
            <a:avLst/>
          </a:prstGeom>
          <a:noFill/>
          <a:ln/>
        </p:spPr>
        <p:txBody>
          <a:bodyPr wrap="square" lIns="0" tIns="0" rIns="0" bIns="0" rtlCol="0" anchor="ctr"/>
          <a:lstStyle/>
          <a:p>
            <a:pPr indent="0" marL="0">
              <a:buNone/>
            </a:pPr>
            <a:r>
              <a:rPr lang="en-US" sz="950" dirty="0">
                <a:solidFill>
                  <a:srgbClr val="1E293B"/>
                </a:solidFill>
                <a:latin typeface="Calibri" pitchFamily="34" charset="0"/>
                <a:ea typeface="Calibri" pitchFamily="34" charset="-122"/>
                <a:cs typeface="Calibri" pitchFamily="34" charset="-120"/>
              </a:rPr>
              <a:t>İki çapa pazarda lansman; pazar yerleri listelemesi</a:t>
            </a:r>
            <a:endParaRPr lang="en-US" sz="950" dirty="0"/>
          </a:p>
        </p:txBody>
      </p:sp>
      <p:sp>
        <p:nvSpPr>
          <p:cNvPr id="32" name="Text 30"/>
          <p:cNvSpPr/>
          <p:nvPr/>
        </p:nvSpPr>
        <p:spPr>
          <a:xfrm>
            <a:off x="7726680" y="3319272"/>
            <a:ext cx="914400" cy="548640"/>
          </a:xfrm>
          <a:prstGeom prst="rect">
            <a:avLst/>
          </a:prstGeom>
          <a:noFill/>
          <a:ln/>
        </p:spPr>
        <p:txBody>
          <a:bodyPr wrap="square" lIns="0" tIns="0" rIns="0" bIns="0" rtlCol="0" anchor="ctr"/>
          <a:lstStyle/>
          <a:p>
            <a:pPr algn="r" indent="0" marL="0">
              <a:buNone/>
            </a:pPr>
            <a:r>
              <a:rPr lang="en-US" sz="1000" b="1" dirty="0">
                <a:solidFill>
                  <a:srgbClr val="64748B"/>
                </a:solidFill>
                <a:latin typeface="Calibri" pitchFamily="34" charset="0"/>
                <a:ea typeface="Calibri" pitchFamily="34" charset="-122"/>
                <a:cs typeface="Calibri" pitchFamily="34" charset="-120"/>
              </a:rPr>
              <a:t>2026 4Ç</a:t>
            </a:r>
            <a:endParaRPr lang="en-US" sz="1000" dirty="0"/>
          </a:p>
        </p:txBody>
      </p:sp>
      <p:sp>
        <p:nvSpPr>
          <p:cNvPr id="33" name="Shape 31"/>
          <p:cNvSpPr/>
          <p:nvPr/>
        </p:nvSpPr>
        <p:spPr>
          <a:xfrm>
            <a:off x="502920" y="4050792"/>
            <a:ext cx="457200" cy="457200"/>
          </a:xfrm>
          <a:prstGeom prst="ellipse">
            <a:avLst/>
          </a:prstGeom>
          <a:solidFill>
            <a:srgbClr val="B4483C"/>
          </a:solidFill>
          <a:ln/>
        </p:spPr>
      </p:sp>
      <p:sp>
        <p:nvSpPr>
          <p:cNvPr id="34" name="Text 32"/>
          <p:cNvSpPr/>
          <p:nvPr/>
        </p:nvSpPr>
        <p:spPr>
          <a:xfrm>
            <a:off x="502920" y="4050792"/>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5</a:t>
            </a:r>
            <a:endParaRPr lang="en-US" sz="1600" dirty="0"/>
          </a:p>
        </p:txBody>
      </p:sp>
      <p:sp>
        <p:nvSpPr>
          <p:cNvPr id="35" name="Shape 33"/>
          <p:cNvSpPr/>
          <p:nvPr/>
        </p:nvSpPr>
        <p:spPr>
          <a:xfrm>
            <a:off x="1143000" y="3995928"/>
            <a:ext cx="7589520" cy="60350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36" name="Text 34"/>
          <p:cNvSpPr/>
          <p:nvPr/>
        </p:nvSpPr>
        <p:spPr>
          <a:xfrm>
            <a:off x="1280160" y="4032504"/>
            <a:ext cx="2011680" cy="54864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Pilot değerlendirme</a:t>
            </a:r>
            <a:endParaRPr lang="en-US" sz="1250" dirty="0"/>
          </a:p>
        </p:txBody>
      </p:sp>
      <p:sp>
        <p:nvSpPr>
          <p:cNvPr id="37" name="Text 35"/>
          <p:cNvSpPr/>
          <p:nvPr/>
        </p:nvSpPr>
        <p:spPr>
          <a:xfrm>
            <a:off x="3200400" y="4032504"/>
            <a:ext cx="1920240" cy="548640"/>
          </a:xfrm>
          <a:prstGeom prst="rect">
            <a:avLst/>
          </a:prstGeom>
          <a:noFill/>
          <a:ln/>
        </p:spPr>
        <p:txBody>
          <a:bodyPr wrap="square" lIns="0" tIns="0" rIns="0" bIns="0" rtlCol="0" anchor="ctr"/>
          <a:lstStyle/>
          <a:p>
            <a:pPr indent="0" marL="0">
              <a:buNone/>
            </a:pPr>
            <a:r>
              <a:rPr lang="en-US" sz="1050" b="1" dirty="0">
                <a:solidFill>
                  <a:srgbClr val="0E7C7B"/>
                </a:solidFill>
                <a:latin typeface="Calibri" pitchFamily="34" charset="0"/>
                <a:ea typeface="Calibri" pitchFamily="34" charset="-122"/>
                <a:cs typeface="Calibri" pitchFamily="34" charset="-120"/>
              </a:rPr>
              <a:t>Yatırım Komitesi</a:t>
            </a:r>
            <a:endParaRPr lang="en-US" sz="1050" dirty="0"/>
          </a:p>
        </p:txBody>
      </p:sp>
      <p:sp>
        <p:nvSpPr>
          <p:cNvPr id="38" name="Text 36"/>
          <p:cNvSpPr/>
          <p:nvPr/>
        </p:nvSpPr>
        <p:spPr>
          <a:xfrm>
            <a:off x="5074920" y="4032504"/>
            <a:ext cx="2606040" cy="548640"/>
          </a:xfrm>
          <a:prstGeom prst="rect">
            <a:avLst/>
          </a:prstGeom>
          <a:noFill/>
          <a:ln/>
        </p:spPr>
        <p:txBody>
          <a:bodyPr wrap="square" lIns="0" tIns="0" rIns="0" bIns="0" rtlCol="0" anchor="ctr"/>
          <a:lstStyle/>
          <a:p>
            <a:pPr indent="0" marL="0">
              <a:buNone/>
            </a:pPr>
            <a:r>
              <a:rPr lang="en-US" sz="950" dirty="0">
                <a:solidFill>
                  <a:srgbClr val="1E293B"/>
                </a:solidFill>
                <a:latin typeface="Calibri" pitchFamily="34" charset="0"/>
                <a:ea typeface="Calibri" pitchFamily="34" charset="-122"/>
                <a:cs typeface="Calibri" pitchFamily="34" charset="-120"/>
              </a:rPr>
              <a:t>KPI'lara göre devam/durdur (go/no-go) kararı</a:t>
            </a:r>
            <a:endParaRPr lang="en-US" sz="950" dirty="0"/>
          </a:p>
        </p:txBody>
      </p:sp>
      <p:sp>
        <p:nvSpPr>
          <p:cNvPr id="39" name="Text 37"/>
          <p:cNvSpPr/>
          <p:nvPr/>
        </p:nvSpPr>
        <p:spPr>
          <a:xfrm>
            <a:off x="7726680" y="4032504"/>
            <a:ext cx="914400" cy="548640"/>
          </a:xfrm>
          <a:prstGeom prst="rect">
            <a:avLst/>
          </a:prstGeom>
          <a:noFill/>
          <a:ln/>
        </p:spPr>
        <p:txBody>
          <a:bodyPr wrap="square" lIns="0" tIns="0" rIns="0" bIns="0" rtlCol="0" anchor="ctr"/>
          <a:lstStyle/>
          <a:p>
            <a:pPr algn="r" indent="0" marL="0">
              <a:buNone/>
            </a:pPr>
            <a:r>
              <a:rPr lang="en-US" sz="1000" b="1" dirty="0">
                <a:solidFill>
                  <a:srgbClr val="64748B"/>
                </a:solidFill>
                <a:latin typeface="Calibri" pitchFamily="34" charset="0"/>
                <a:ea typeface="Calibri" pitchFamily="34" charset="-122"/>
                <a:cs typeface="Calibri" pitchFamily="34" charset="-120"/>
              </a:rPr>
              <a:t>2027 1Ç</a:t>
            </a:r>
            <a:endParaRPr lang="en-US" sz="1000" dirty="0"/>
          </a:p>
        </p:txBody>
      </p:sp>
      <p:sp>
        <p:nvSpPr>
          <p:cNvPr id="40" name="Text 38"/>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41" name="Text 39"/>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Varsayımlar ve Kaynaklar</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Şeffaflık için açıkça belirtilmiştir</a:t>
            </a:r>
            <a:endParaRPr lang="en-US" sz="1150" dirty="0"/>
          </a:p>
        </p:txBody>
      </p:sp>
      <p:sp>
        <p:nvSpPr>
          <p:cNvPr id="5" name="Text 3"/>
          <p:cNvSpPr/>
          <p:nvPr/>
        </p:nvSpPr>
        <p:spPr>
          <a:xfrm>
            <a:off x="457200" y="1051560"/>
            <a:ext cx="4114800" cy="274320"/>
          </a:xfrm>
          <a:prstGeom prst="rect">
            <a:avLst/>
          </a:prstGeom>
          <a:noFill/>
          <a:ln/>
        </p:spPr>
        <p:txBody>
          <a:bodyPr wrap="square"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Temel varsayımlar</a:t>
            </a:r>
            <a:endParaRPr lang="en-US" sz="1250" dirty="0"/>
          </a:p>
        </p:txBody>
      </p:sp>
      <p:sp>
        <p:nvSpPr>
          <p:cNvPr id="6" name="Text 4"/>
          <p:cNvSpPr/>
          <p:nvPr/>
        </p:nvSpPr>
        <p:spPr>
          <a:xfrm>
            <a:off x="457200" y="1371600"/>
            <a:ext cx="4709160" cy="3108960"/>
          </a:xfrm>
          <a:prstGeom prst="rect">
            <a:avLst/>
          </a:prstGeom>
          <a:noFill/>
          <a:ln/>
        </p:spPr>
        <p:txBody>
          <a:bodyPr wrap="square" rtlCol="0" anchor="t"/>
          <a:lstStyle/>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Ortalama satış fiyatı 3.950 TL (maliyet dosyası); TL bazlı, nominal sabit tutuldu.</a:t>
            </a:r>
            <a:endParaRPr lang="en-US" sz="1000" dirty="0"/>
          </a:p>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Birim değişken: COGS 1.240 + lojistik/gümrük 345 TL + komisyon %18 + garanti %3.</a:t>
            </a:r>
            <a:endParaRPr lang="en-US" sz="1000" dirty="0"/>
          </a:p>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Hacim varsayımı (kademeli): 30 / 72 / 130 bin adet — en kritik değişken.</a:t>
            </a:r>
            <a:endParaRPr lang="en-US" sz="1000" dirty="0"/>
          </a:p>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Sabit maliyet: Yıl 1 27,5M TL (3,2M tek seferlik sertifikasyon dahil); Yıl 2–3 pazarlama normalleşir, ekip büyür.</a:t>
            </a:r>
            <a:endParaRPr lang="en-US" sz="1000" dirty="0"/>
          </a:p>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Kanal erişimi (5,67M adet) distribütör tahminidir; bizim yakalama payımız bunun küçük bir kısmıdır.</a:t>
            </a:r>
            <a:endParaRPr lang="en-US" sz="1000" dirty="0"/>
          </a:p>
          <a:p>
            <a:pPr marL="342900" indent="-342900">
              <a:spcAft>
                <a:spcPts val="600"/>
              </a:spcAft>
              <a:buSzPct val="100000"/>
              <a:buChar char="•"/>
            </a:pPr>
            <a:r>
              <a:rPr lang="en-US" sz="1000" dirty="0">
                <a:solidFill>
                  <a:srgbClr val="1E293B"/>
                </a:solidFill>
                <a:latin typeface="Calibri" pitchFamily="34" charset="0"/>
                <a:ea typeface="Calibri" pitchFamily="34" charset="-122"/>
                <a:cs typeface="Calibri" pitchFamily="34" charset="-120"/>
              </a:rPr>
              <a:t>Faaliyet sonucu = katkı payı − sabit maliyet (vergi/finansman/amortisman hariç).</a:t>
            </a:r>
            <a:endParaRPr lang="en-US" sz="1000" dirty="0"/>
          </a:p>
        </p:txBody>
      </p:sp>
      <p:sp>
        <p:nvSpPr>
          <p:cNvPr id="7" name="Text 5"/>
          <p:cNvSpPr/>
          <p:nvPr/>
        </p:nvSpPr>
        <p:spPr>
          <a:xfrm>
            <a:off x="5349240" y="1051560"/>
            <a:ext cx="3383280" cy="274320"/>
          </a:xfrm>
          <a:prstGeom prst="rect">
            <a:avLst/>
          </a:prstGeom>
          <a:noFill/>
          <a:ln/>
        </p:spPr>
        <p:txBody>
          <a:bodyPr wrap="square"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Araştırma kaynakları (2025–2026)</a:t>
            </a:r>
            <a:endParaRPr lang="en-US" sz="1250" dirty="0"/>
          </a:p>
        </p:txBody>
      </p:sp>
      <p:sp>
        <p:nvSpPr>
          <p:cNvPr id="8" name="Text 6"/>
          <p:cNvSpPr/>
          <p:nvPr/>
        </p:nvSpPr>
        <p:spPr>
          <a:xfrm>
            <a:off x="5349240" y="1371600"/>
            <a:ext cx="3383280" cy="3108960"/>
          </a:xfrm>
          <a:prstGeom prst="rect">
            <a:avLst/>
          </a:prstGeom>
          <a:noFill/>
          <a:ln/>
        </p:spPr>
        <p:txBody>
          <a:bodyPr wrap="square" rtlCol="0" anchor="t"/>
          <a:lstStyle/>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Statista — GCC Small Appliances (2026)</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Mordor Intelligence — GCC &amp; Saudi Small Home Appliances (2026)</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Grand View Research — UAE Small Kitchen Appliances (2026)</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Verified Market Research — GCC Small Home Appliances (2025)</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Euromonitor / MarketResearch.com — UAE (2026)</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Vyansa Intelligence — UAE Small Cooking Appliances (2026)</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Ken Research — Middle East Kitchen Appliances (2025)</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Orion Market Research — GCC E-Commerce (2025)</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Amazon.ae, Noon, Carrefour, LuLu, Sharaf DG — canlı fiyat (Tem. 2026)</a:t>
            </a:r>
            <a:endParaRPr lang="en-US" sz="950" dirty="0"/>
          </a:p>
        </p:txBody>
      </p:sp>
      <p:sp>
        <p:nvSpPr>
          <p:cNvPr id="9" name="Text 7"/>
          <p:cNvSpPr/>
          <p:nvPr/>
        </p:nvSpPr>
        <p:spPr>
          <a:xfrm>
            <a:off x="457200" y="4526280"/>
            <a:ext cx="8275320" cy="320040"/>
          </a:xfrm>
          <a:prstGeom prst="rect">
            <a:avLst/>
          </a:prstGeom>
          <a:noFill/>
          <a:ln/>
        </p:spPr>
        <p:txBody>
          <a:bodyPr wrap="square" rtlCol="0" anchor="ctr"/>
          <a:lstStyle/>
          <a:p>
            <a:pPr indent="0" marL="0">
              <a:buNone/>
            </a:pPr>
            <a:r>
              <a:rPr lang="en-US" sz="850" i="1" dirty="0">
                <a:solidFill>
                  <a:srgbClr val="64748B"/>
                </a:solidFill>
                <a:latin typeface="Calibri" pitchFamily="34" charset="0"/>
                <a:ea typeface="Calibri" pitchFamily="34" charset="-122"/>
                <a:cs typeface="Calibri" pitchFamily="34" charset="-120"/>
              </a:rPr>
              <a:t>Not: Pazar büyüklüğü tahminleri kaynaklar arasında kapsam tanımına göre farklılaşır (dar 'mutfak' vs geniş 'küçük ev aletleri'); aralık olarak sunulmuştur. İç veriler altı CSV dosyasına dayanır.</a:t>
            </a:r>
            <a:endParaRPr lang="en-US" sz="850" dirty="0"/>
          </a:p>
        </p:txBody>
      </p:sp>
      <p:sp>
        <p:nvSpPr>
          <p:cNvPr id="10" name="Text 8"/>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1" name="Text 9"/>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15</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Yönetici Özeti</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Öneri: KOŞULLU EVET (aşamalı/pilot giriş)</a:t>
            </a:r>
            <a:endParaRPr lang="en-US" sz="1150" dirty="0"/>
          </a:p>
        </p:txBody>
      </p:sp>
      <p:sp>
        <p:nvSpPr>
          <p:cNvPr id="5" name="Shape 3"/>
          <p:cNvSpPr/>
          <p:nvPr/>
        </p:nvSpPr>
        <p:spPr>
          <a:xfrm>
            <a:off x="457200" y="1143000"/>
            <a:ext cx="1938528" cy="1234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6" name="Text 4"/>
          <p:cNvSpPr/>
          <p:nvPr/>
        </p:nvSpPr>
        <p:spPr>
          <a:xfrm>
            <a:off x="457200" y="1261872"/>
            <a:ext cx="1938528" cy="457200"/>
          </a:xfrm>
          <a:prstGeom prst="rect">
            <a:avLst/>
          </a:prstGeom>
          <a:noFill/>
          <a:ln/>
        </p:spPr>
        <p:txBody>
          <a:bodyPr wrap="square" lIns="0" tIns="0" rIns="0" bIns="0" rtlCol="0" anchor="ctr"/>
          <a:lstStyle/>
          <a:p>
            <a:pPr algn="ctr" indent="0" marL="0">
              <a:buNone/>
            </a:pPr>
            <a:r>
              <a:rPr lang="en-US" sz="2100" b="1" dirty="0">
                <a:solidFill>
                  <a:srgbClr val="1F7A54"/>
                </a:solidFill>
                <a:latin typeface="Georgia" pitchFamily="34" charset="0"/>
                <a:ea typeface="Georgia" pitchFamily="34" charset="-122"/>
                <a:cs typeface="Georgia" pitchFamily="34" charset="-120"/>
              </a:rPr>
              <a:t>110–453M</a:t>
            </a:r>
            <a:endParaRPr lang="en-US" sz="2100" dirty="0"/>
          </a:p>
        </p:txBody>
      </p:sp>
      <p:sp>
        <p:nvSpPr>
          <p:cNvPr id="7" name="Text 5"/>
          <p:cNvSpPr/>
          <p:nvPr/>
        </p:nvSpPr>
        <p:spPr>
          <a:xfrm>
            <a:off x="457200" y="1737360"/>
            <a:ext cx="1938528" cy="548640"/>
          </a:xfrm>
          <a:prstGeom prst="rect">
            <a:avLst/>
          </a:prstGeom>
          <a:noFill/>
          <a:ln/>
        </p:spPr>
        <p:txBody>
          <a:bodyPr wrap="square" lIns="0" tIns="0" rIns="0" bIns="0" rtlCol="0" anchor="ctr"/>
          <a:lstStyle/>
          <a:p>
            <a:pPr algn="ctr" indent="0" marL="0">
              <a:buNone/>
            </a:pPr>
            <a:r>
              <a:rPr lang="en-US" sz="1000" dirty="0">
                <a:solidFill>
                  <a:srgbClr val="64748B"/>
                </a:solidFill>
                <a:latin typeface="Calibri" pitchFamily="34" charset="0"/>
                <a:ea typeface="Calibri" pitchFamily="34" charset="-122"/>
                <a:cs typeface="Calibri" pitchFamily="34" charset="-120"/>
              </a:rPr>
              <a:t>3 yıl faaliyet sonucu</a:t>
            </a:r>
            <a:endParaRPr lang="en-US" sz="1000" dirty="0"/>
          </a:p>
          <a:p>
            <a:pPr algn="ctr" indent="0" marL="0">
              <a:buNone/>
            </a:pPr>
            <a:r>
              <a:rPr lang="en-US" sz="1000" dirty="0">
                <a:solidFill>
                  <a:srgbClr val="64748B"/>
                </a:solidFill>
                <a:latin typeface="Calibri" pitchFamily="34" charset="0"/>
                <a:ea typeface="Calibri" pitchFamily="34" charset="-122"/>
                <a:cs typeface="Calibri" pitchFamily="34" charset="-120"/>
              </a:rPr>
              <a:t>senaryo aralığı (M TL)</a:t>
            </a:r>
            <a:endParaRPr lang="en-US" sz="1000" dirty="0"/>
          </a:p>
        </p:txBody>
      </p:sp>
      <p:sp>
        <p:nvSpPr>
          <p:cNvPr id="8" name="Shape 6"/>
          <p:cNvSpPr/>
          <p:nvPr/>
        </p:nvSpPr>
        <p:spPr>
          <a:xfrm>
            <a:off x="2542032" y="1143000"/>
            <a:ext cx="1938528" cy="1234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9" name="Text 7"/>
          <p:cNvSpPr/>
          <p:nvPr/>
        </p:nvSpPr>
        <p:spPr>
          <a:xfrm>
            <a:off x="2542032" y="1261872"/>
            <a:ext cx="1938528" cy="457200"/>
          </a:xfrm>
          <a:prstGeom prst="rect">
            <a:avLst/>
          </a:prstGeom>
          <a:noFill/>
          <a:ln/>
        </p:spPr>
        <p:txBody>
          <a:bodyPr wrap="square" lIns="0" tIns="0" rIns="0" bIns="0" rtlCol="0" anchor="ctr"/>
          <a:lstStyle/>
          <a:p>
            <a:pPr algn="ctr" indent="0" marL="0">
              <a:buNone/>
            </a:pPr>
            <a:r>
              <a:rPr lang="en-US" sz="2100" b="1" dirty="0">
                <a:solidFill>
                  <a:srgbClr val="16234A"/>
                </a:solidFill>
                <a:latin typeface="Georgia" pitchFamily="34" charset="0"/>
                <a:ea typeface="Georgia" pitchFamily="34" charset="-122"/>
                <a:cs typeface="Georgia" pitchFamily="34" charset="-120"/>
              </a:rPr>
              <a:t>%38,9</a:t>
            </a:r>
            <a:endParaRPr lang="en-US" sz="2100" dirty="0"/>
          </a:p>
        </p:txBody>
      </p:sp>
      <p:sp>
        <p:nvSpPr>
          <p:cNvPr id="10" name="Text 8"/>
          <p:cNvSpPr/>
          <p:nvPr/>
        </p:nvSpPr>
        <p:spPr>
          <a:xfrm>
            <a:off x="2542032" y="1737360"/>
            <a:ext cx="1938528" cy="548640"/>
          </a:xfrm>
          <a:prstGeom prst="rect">
            <a:avLst/>
          </a:prstGeom>
          <a:noFill/>
          <a:ln/>
        </p:spPr>
        <p:txBody>
          <a:bodyPr wrap="square" lIns="0" tIns="0" rIns="0" bIns="0" rtlCol="0" anchor="ctr"/>
          <a:lstStyle/>
          <a:p>
            <a:pPr algn="ctr" indent="0" marL="0">
              <a:buNone/>
            </a:pPr>
            <a:r>
              <a:rPr lang="en-US" sz="1000" dirty="0">
                <a:solidFill>
                  <a:srgbClr val="64748B"/>
                </a:solidFill>
                <a:latin typeface="Calibri" pitchFamily="34" charset="0"/>
                <a:ea typeface="Calibri" pitchFamily="34" charset="-122"/>
                <a:cs typeface="Calibri" pitchFamily="34" charset="-120"/>
              </a:rPr>
              <a:t>birim katkı payı</a:t>
            </a:r>
            <a:endParaRPr lang="en-US" sz="1000" dirty="0"/>
          </a:p>
          <a:p>
            <a:pPr algn="ctr" indent="0" marL="0">
              <a:buNone/>
            </a:pPr>
            <a:r>
              <a:rPr lang="en-US" sz="1000" dirty="0">
                <a:solidFill>
                  <a:srgbClr val="64748B"/>
                </a:solidFill>
                <a:latin typeface="Calibri" pitchFamily="34" charset="0"/>
                <a:ea typeface="Calibri" pitchFamily="34" charset="-122"/>
                <a:cs typeface="Calibri" pitchFamily="34" charset="-120"/>
              </a:rPr>
              <a:t>oranı</a:t>
            </a:r>
            <a:endParaRPr lang="en-US" sz="1000" dirty="0"/>
          </a:p>
        </p:txBody>
      </p:sp>
      <p:sp>
        <p:nvSpPr>
          <p:cNvPr id="11" name="Shape 9"/>
          <p:cNvSpPr/>
          <p:nvPr/>
        </p:nvSpPr>
        <p:spPr>
          <a:xfrm>
            <a:off x="4626864" y="1143000"/>
            <a:ext cx="1938528" cy="1234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2" name="Text 10"/>
          <p:cNvSpPr/>
          <p:nvPr/>
        </p:nvSpPr>
        <p:spPr>
          <a:xfrm>
            <a:off x="4626864" y="1261872"/>
            <a:ext cx="1938528" cy="457200"/>
          </a:xfrm>
          <a:prstGeom prst="rect">
            <a:avLst/>
          </a:prstGeom>
          <a:noFill/>
          <a:ln/>
        </p:spPr>
        <p:txBody>
          <a:bodyPr wrap="square" lIns="0" tIns="0" rIns="0" bIns="0" rtlCol="0" anchor="ctr"/>
          <a:lstStyle/>
          <a:p>
            <a:pPr algn="ctr" indent="0" marL="0">
              <a:buNone/>
            </a:pPr>
            <a:r>
              <a:rPr lang="en-US" sz="2100" b="1" dirty="0">
                <a:solidFill>
                  <a:srgbClr val="16234A"/>
                </a:solidFill>
                <a:latin typeface="Georgia" pitchFamily="34" charset="0"/>
                <a:ea typeface="Georgia" pitchFamily="34" charset="-122"/>
                <a:cs typeface="Georgia" pitchFamily="34" charset="-120"/>
              </a:rPr>
              <a:t>~17.900 adet</a:t>
            </a:r>
            <a:endParaRPr lang="en-US" sz="2100" dirty="0"/>
          </a:p>
        </p:txBody>
      </p:sp>
      <p:sp>
        <p:nvSpPr>
          <p:cNvPr id="13" name="Text 11"/>
          <p:cNvSpPr/>
          <p:nvPr/>
        </p:nvSpPr>
        <p:spPr>
          <a:xfrm>
            <a:off x="4626864" y="1737360"/>
            <a:ext cx="1938528" cy="548640"/>
          </a:xfrm>
          <a:prstGeom prst="rect">
            <a:avLst/>
          </a:prstGeom>
          <a:noFill/>
          <a:ln/>
        </p:spPr>
        <p:txBody>
          <a:bodyPr wrap="square" lIns="0" tIns="0" rIns="0" bIns="0" rtlCol="0" anchor="ctr"/>
          <a:lstStyle/>
          <a:p>
            <a:pPr algn="ctr" indent="0" marL="0">
              <a:buNone/>
            </a:pPr>
            <a:r>
              <a:rPr lang="en-US" sz="1000" dirty="0">
                <a:solidFill>
                  <a:srgbClr val="64748B"/>
                </a:solidFill>
                <a:latin typeface="Calibri" pitchFamily="34" charset="0"/>
                <a:ea typeface="Calibri" pitchFamily="34" charset="-122"/>
                <a:cs typeface="Calibri" pitchFamily="34" charset="-120"/>
              </a:rPr>
              <a:t>başabaş noktası</a:t>
            </a:r>
            <a:endParaRPr lang="en-US" sz="1000" dirty="0"/>
          </a:p>
          <a:p>
            <a:pPr algn="ctr" indent="0" marL="0">
              <a:buNone/>
            </a:pPr>
            <a:r>
              <a:rPr lang="en-US" sz="1000" dirty="0">
                <a:solidFill>
                  <a:srgbClr val="64748B"/>
                </a:solidFill>
                <a:latin typeface="Calibri" pitchFamily="34" charset="0"/>
                <a:ea typeface="Calibri" pitchFamily="34" charset="-122"/>
                <a:cs typeface="Calibri" pitchFamily="34" charset="-120"/>
              </a:rPr>
              <a:t>(kanalın %0,3'ü)</a:t>
            </a:r>
            <a:endParaRPr lang="en-US" sz="1000" dirty="0"/>
          </a:p>
        </p:txBody>
      </p:sp>
      <p:sp>
        <p:nvSpPr>
          <p:cNvPr id="14" name="Shape 12"/>
          <p:cNvSpPr/>
          <p:nvPr/>
        </p:nvSpPr>
        <p:spPr>
          <a:xfrm>
            <a:off x="6711696" y="1143000"/>
            <a:ext cx="1938528" cy="1234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5" name="Text 13"/>
          <p:cNvSpPr/>
          <p:nvPr/>
        </p:nvSpPr>
        <p:spPr>
          <a:xfrm>
            <a:off x="6711696" y="1261872"/>
            <a:ext cx="1938528" cy="457200"/>
          </a:xfrm>
          <a:prstGeom prst="rect">
            <a:avLst/>
          </a:prstGeom>
          <a:noFill/>
          <a:ln/>
        </p:spPr>
        <p:txBody>
          <a:bodyPr wrap="square" lIns="0" tIns="0" rIns="0" bIns="0" rtlCol="0" anchor="ctr"/>
          <a:lstStyle/>
          <a:p>
            <a:pPr algn="ctr" indent="0" marL="0">
              <a:buNone/>
            </a:pPr>
            <a:r>
              <a:rPr lang="en-US" sz="2100" b="1" dirty="0">
                <a:solidFill>
                  <a:srgbClr val="C9A24B"/>
                </a:solidFill>
                <a:latin typeface="Georgia" pitchFamily="34" charset="0"/>
                <a:ea typeface="Georgia" pitchFamily="34" charset="-122"/>
                <a:cs typeface="Georgia" pitchFamily="34" charset="-120"/>
              </a:rPr>
              <a:t>4,12 / 5</a:t>
            </a:r>
            <a:endParaRPr lang="en-US" sz="2100" dirty="0"/>
          </a:p>
        </p:txBody>
      </p:sp>
      <p:sp>
        <p:nvSpPr>
          <p:cNvPr id="16" name="Text 14"/>
          <p:cNvSpPr/>
          <p:nvPr/>
        </p:nvSpPr>
        <p:spPr>
          <a:xfrm>
            <a:off x="6711696" y="1737360"/>
            <a:ext cx="1938528" cy="548640"/>
          </a:xfrm>
          <a:prstGeom prst="rect">
            <a:avLst/>
          </a:prstGeom>
          <a:noFill/>
          <a:ln/>
        </p:spPr>
        <p:txBody>
          <a:bodyPr wrap="square" lIns="0" tIns="0" rIns="0" bIns="0" rtlCol="0" anchor="ctr"/>
          <a:lstStyle/>
          <a:p>
            <a:pPr algn="ctr" indent="0" marL="0">
              <a:buNone/>
            </a:pPr>
            <a:r>
              <a:rPr lang="en-US" sz="1000" dirty="0">
                <a:solidFill>
                  <a:srgbClr val="64748B"/>
                </a:solidFill>
                <a:latin typeface="Calibri" pitchFamily="34" charset="0"/>
                <a:ea typeface="Calibri" pitchFamily="34" charset="-122"/>
                <a:cs typeface="Calibri" pitchFamily="34" charset="-120"/>
              </a:rPr>
              <a:t>pilot anket</a:t>
            </a:r>
            <a:endParaRPr lang="en-US" sz="1000" dirty="0"/>
          </a:p>
          <a:p>
            <a:pPr algn="ctr" indent="0" marL="0">
              <a:buNone/>
            </a:pPr>
            <a:r>
              <a:rPr lang="en-US" sz="1000" dirty="0">
                <a:solidFill>
                  <a:srgbClr val="64748B"/>
                </a:solidFill>
                <a:latin typeface="Calibri" pitchFamily="34" charset="0"/>
                <a:ea typeface="Calibri" pitchFamily="34" charset="-122"/>
                <a:cs typeface="Calibri" pitchFamily="34" charset="-120"/>
              </a:rPr>
              <a:t>satın alma niyeti</a:t>
            </a:r>
            <a:endParaRPr lang="en-US" sz="1000" dirty="0"/>
          </a:p>
        </p:txBody>
      </p:sp>
      <p:sp>
        <p:nvSpPr>
          <p:cNvPr id="17" name="Text 15"/>
          <p:cNvSpPr/>
          <p:nvPr/>
        </p:nvSpPr>
        <p:spPr>
          <a:xfrm>
            <a:off x="457200" y="2606040"/>
            <a:ext cx="8229600" cy="365760"/>
          </a:xfrm>
          <a:prstGeom prst="rect">
            <a:avLst/>
          </a:prstGeom>
          <a:noFill/>
          <a:ln/>
        </p:spPr>
        <p:txBody>
          <a:bodyPr wrap="square" rtlCol="0" anchor="ctr"/>
          <a:lstStyle/>
          <a:p>
            <a:pPr marL="342900" indent="-342900">
              <a:spcAft>
                <a:spcPts val="600"/>
              </a:spcAft>
              <a:buSzPct val="100000"/>
              <a:buChar char="•"/>
            </a:pPr>
            <a:r>
              <a:rPr lang="en-US" sz="1250" b="1" dirty="0">
                <a:solidFill>
                  <a:srgbClr val="16234A"/>
                </a:solidFill>
                <a:latin typeface="Calibri" pitchFamily="34" charset="0"/>
                <a:ea typeface="Calibri" pitchFamily="34" charset="-122"/>
                <a:cs typeface="Calibri" pitchFamily="34" charset="-120"/>
              </a:rPr>
              <a:t>Fırsat: </a:t>
            </a:r>
            <a:pPr indent="0" marL="0">
              <a:spcAft>
                <a:spcPts val="600"/>
              </a:spcAft>
              <a:buNone/>
            </a:pPr>
            <a:r>
              <a:rPr lang="en-US" sz="1250" dirty="0">
                <a:solidFill>
                  <a:srgbClr val="1E293B"/>
                </a:solidFill>
                <a:latin typeface="Calibri" pitchFamily="34" charset="0"/>
                <a:ea typeface="Calibri" pitchFamily="34" charset="-122"/>
                <a:cs typeface="Calibri" pitchFamily="34" charset="-120"/>
              </a:rPr>
              <a:t>GCC küçük ev aletleri pazarı ~2–3 milyar USD ve yıllık ~%5–7 büyüyor; airfryer en hızlı büyüyen kategori — bu bizim en çok ciro getiren ürünümüz.</a:t>
            </a:r>
            <a:endParaRPr lang="en-US" sz="1250" dirty="0"/>
          </a:p>
        </p:txBody>
      </p:sp>
      <p:sp>
        <p:nvSpPr>
          <p:cNvPr id="18" name="Text 16"/>
          <p:cNvSpPr/>
          <p:nvPr/>
        </p:nvSpPr>
        <p:spPr>
          <a:xfrm>
            <a:off x="457200" y="3017520"/>
            <a:ext cx="8229600" cy="365760"/>
          </a:xfrm>
          <a:prstGeom prst="rect">
            <a:avLst/>
          </a:prstGeom>
          <a:noFill/>
          <a:ln/>
        </p:spPr>
        <p:txBody>
          <a:bodyPr wrap="square" rtlCol="0" anchor="ctr"/>
          <a:lstStyle/>
          <a:p>
            <a:pPr marL="342900" indent="-342900">
              <a:spcAft>
                <a:spcPts val="600"/>
              </a:spcAft>
              <a:buSzPct val="100000"/>
              <a:buChar char="•"/>
            </a:pPr>
            <a:r>
              <a:rPr lang="en-US" sz="1250" b="1" dirty="0">
                <a:solidFill>
                  <a:srgbClr val="16234A"/>
                </a:solidFill>
                <a:latin typeface="Calibri" pitchFamily="34" charset="0"/>
                <a:ea typeface="Calibri" pitchFamily="34" charset="-122"/>
                <a:cs typeface="Calibri" pitchFamily="34" charset="-120"/>
              </a:rPr>
              <a:t>Konumlandırma: </a:t>
            </a:r>
            <a:pPr indent="0" marL="0">
              <a:spcAft>
                <a:spcPts val="600"/>
              </a:spcAft>
              <a:buNone/>
            </a:pPr>
            <a:r>
              <a:rPr lang="en-US" sz="1250" dirty="0">
                <a:solidFill>
                  <a:srgbClr val="1E293B"/>
                </a:solidFill>
                <a:latin typeface="Calibri" pitchFamily="34" charset="0"/>
                <a:ea typeface="Calibri" pitchFamily="34" charset="-122"/>
                <a:cs typeface="Calibri" pitchFamily="34" charset="-120"/>
              </a:rPr>
              <a:t>Türk küçük ev aletleri markaları için değer–orta segmentte boşluk var; fiyatlarımız küresel rakiplerin ~%15–20 altında, bölgesel rakiple başa baş.</a:t>
            </a:r>
            <a:endParaRPr lang="en-US" sz="1250" dirty="0"/>
          </a:p>
        </p:txBody>
      </p:sp>
      <p:sp>
        <p:nvSpPr>
          <p:cNvPr id="19" name="Text 17"/>
          <p:cNvSpPr/>
          <p:nvPr/>
        </p:nvSpPr>
        <p:spPr>
          <a:xfrm>
            <a:off x="457200" y="3429000"/>
            <a:ext cx="8229600" cy="365760"/>
          </a:xfrm>
          <a:prstGeom prst="rect">
            <a:avLst/>
          </a:prstGeom>
          <a:noFill/>
          <a:ln/>
        </p:spPr>
        <p:txBody>
          <a:bodyPr wrap="square" rtlCol="0" anchor="ctr"/>
          <a:lstStyle/>
          <a:p>
            <a:pPr marL="342900" indent="-342900">
              <a:spcAft>
                <a:spcPts val="600"/>
              </a:spcAft>
              <a:buSzPct val="100000"/>
              <a:buChar char="•"/>
            </a:pPr>
            <a:r>
              <a:rPr lang="en-US" sz="1250" b="1" dirty="0">
                <a:solidFill>
                  <a:srgbClr val="16234A"/>
                </a:solidFill>
                <a:latin typeface="Calibri" pitchFamily="34" charset="0"/>
                <a:ea typeface="Calibri" pitchFamily="34" charset="-122"/>
                <a:cs typeface="Calibri" pitchFamily="34" charset="-120"/>
              </a:rPr>
              <a:t>Ekonomi: </a:t>
            </a:r>
            <a:pPr indent="0" marL="0">
              <a:spcAft>
                <a:spcPts val="600"/>
              </a:spcAft>
              <a:buNone/>
            </a:pPr>
            <a:r>
              <a:rPr lang="en-US" sz="1250" dirty="0">
                <a:solidFill>
                  <a:srgbClr val="1E293B"/>
                </a:solidFill>
                <a:latin typeface="Calibri" pitchFamily="34" charset="0"/>
                <a:ea typeface="Calibri" pitchFamily="34" charset="-122"/>
                <a:cs typeface="Calibri" pitchFamily="34" charset="-120"/>
              </a:rPr>
              <a:t>Birim katkı payı 1.535 TL (%38,9). Başabaş yalnızca ~17.900 adet/yıl (kanalın %0,3'ü); kötümser senaryoda bile 3 yıllık faaliyet sonucu pozitif (+110M TL).</a:t>
            </a:r>
            <a:endParaRPr lang="en-US" sz="1250" dirty="0"/>
          </a:p>
        </p:txBody>
      </p:sp>
      <p:sp>
        <p:nvSpPr>
          <p:cNvPr id="20" name="Text 18"/>
          <p:cNvSpPr/>
          <p:nvPr/>
        </p:nvSpPr>
        <p:spPr>
          <a:xfrm>
            <a:off x="457200" y="3840480"/>
            <a:ext cx="8229600" cy="365760"/>
          </a:xfrm>
          <a:prstGeom prst="rect">
            <a:avLst/>
          </a:prstGeom>
          <a:noFill/>
          <a:ln/>
        </p:spPr>
        <p:txBody>
          <a:bodyPr wrap="square" rtlCol="0" anchor="ctr"/>
          <a:lstStyle/>
          <a:p>
            <a:pPr marL="342900" indent="-342900">
              <a:spcAft>
                <a:spcPts val="600"/>
              </a:spcAft>
              <a:buSzPct val="100000"/>
              <a:buChar char="•"/>
            </a:pPr>
            <a:r>
              <a:rPr lang="en-US" sz="1250" b="1" dirty="0">
                <a:solidFill>
                  <a:srgbClr val="16234A"/>
                </a:solidFill>
                <a:latin typeface="Calibri" pitchFamily="34" charset="0"/>
                <a:ea typeface="Calibri" pitchFamily="34" charset="-122"/>
                <a:cs typeface="Calibri" pitchFamily="34" charset="-120"/>
              </a:rPr>
              <a:t>Talep: </a:t>
            </a:r>
            <a:pPr indent="0" marL="0">
              <a:spcAft>
                <a:spcPts val="600"/>
              </a:spcAft>
              <a:buNone/>
            </a:pPr>
            <a:r>
              <a:rPr lang="en-US" sz="1250" dirty="0">
                <a:solidFill>
                  <a:srgbClr val="1E293B"/>
                </a:solidFill>
                <a:latin typeface="Calibri" pitchFamily="34" charset="0"/>
                <a:ea typeface="Calibri" pitchFamily="34" charset="-122"/>
                <a:cs typeface="Calibri" pitchFamily="34" charset="-120"/>
              </a:rPr>
              <a:t>60 kişilik pilot ankette ortalama satın alma niyeti 4,12/5; katılımcıların %77'si yüksek niyetli (≥4).</a:t>
            </a:r>
            <a:endParaRPr lang="en-US" sz="1250" dirty="0"/>
          </a:p>
        </p:txBody>
      </p:sp>
      <p:sp>
        <p:nvSpPr>
          <p:cNvPr id="21" name="Text 19"/>
          <p:cNvSpPr/>
          <p:nvPr/>
        </p:nvSpPr>
        <p:spPr>
          <a:xfrm>
            <a:off x="457200" y="4251960"/>
            <a:ext cx="8229600" cy="365760"/>
          </a:xfrm>
          <a:prstGeom prst="rect">
            <a:avLst/>
          </a:prstGeom>
          <a:noFill/>
          <a:ln/>
        </p:spPr>
        <p:txBody>
          <a:bodyPr wrap="square" rtlCol="0" anchor="ctr"/>
          <a:lstStyle/>
          <a:p>
            <a:pPr marL="342900" indent="-342900">
              <a:buSzPct val="100000"/>
              <a:buChar char="•"/>
            </a:pPr>
            <a:r>
              <a:rPr lang="en-US" sz="1250" b="1" dirty="0">
                <a:solidFill>
                  <a:srgbClr val="B4483C"/>
                </a:solidFill>
                <a:latin typeface="Calibri" pitchFamily="34" charset="0"/>
                <a:ea typeface="Calibri" pitchFamily="34" charset="-122"/>
                <a:cs typeface="Calibri" pitchFamily="34" charset="-120"/>
              </a:rPr>
              <a:t>Karar talebi: </a:t>
            </a:r>
            <a:pPr indent="0" marL="0">
              <a:buNone/>
            </a:pPr>
            <a:r>
              <a:rPr lang="en-US" sz="1250" dirty="0">
                <a:solidFill>
                  <a:srgbClr val="1E293B"/>
                </a:solidFill>
                <a:latin typeface="Calibri" pitchFamily="34" charset="0"/>
                <a:ea typeface="Calibri" pitchFamily="34" charset="-122"/>
                <a:cs typeface="Calibri" pitchFamily="34" charset="-120"/>
              </a:rPr>
              <a:t>Yıl 1 için 27,5M TL bütçe onayı ve pilot sonrası devam/durdur (go/no-go) mekanizmasının teyidi.</a:t>
            </a:r>
            <a:endParaRPr lang="en-US" sz="1250" dirty="0"/>
          </a:p>
        </p:txBody>
      </p:sp>
      <p:sp>
        <p:nvSpPr>
          <p:cNvPr id="22" name="Text 20"/>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23" name="Text 21"/>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2</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Pazar Fırsatı ve Büyüklüğü</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Kaynak: Statista, Mordor, Grand View, Verified Market Research, Euromonitor (2025–2026)</a:t>
            </a:r>
            <a:endParaRPr lang="en-US" sz="1150" dirty="0"/>
          </a:p>
        </p:txBody>
      </p:sp>
      <p:sp>
        <p:nvSpPr>
          <p:cNvPr id="5" name="Shape 3"/>
          <p:cNvSpPr/>
          <p:nvPr/>
        </p:nvSpPr>
        <p:spPr>
          <a:xfrm>
            <a:off x="457200" y="1097280"/>
            <a:ext cx="2468880" cy="78638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6" name="Text 4"/>
          <p:cNvSpPr/>
          <p:nvPr/>
        </p:nvSpPr>
        <p:spPr>
          <a:xfrm>
            <a:off x="457200" y="1170432"/>
            <a:ext cx="2468880" cy="384048"/>
          </a:xfrm>
          <a:prstGeom prst="rect">
            <a:avLst/>
          </a:prstGeom>
          <a:noFill/>
          <a:ln/>
        </p:spPr>
        <p:txBody>
          <a:bodyPr wrap="square" lIns="0" tIns="0" rIns="0" bIns="0" rtlCol="0" anchor="ctr"/>
          <a:lstStyle/>
          <a:p>
            <a:pPr algn="ctr" indent="0" marL="0">
              <a:buNone/>
            </a:pPr>
            <a:r>
              <a:rPr lang="en-US" sz="1900" b="1" dirty="0">
                <a:solidFill>
                  <a:srgbClr val="16234A"/>
                </a:solidFill>
                <a:latin typeface="Georgia" pitchFamily="34" charset="0"/>
                <a:ea typeface="Georgia" pitchFamily="34" charset="-122"/>
                <a:cs typeface="Georgia" pitchFamily="34" charset="-120"/>
              </a:rPr>
              <a:t>~2–3 Mlr $</a:t>
            </a:r>
            <a:endParaRPr lang="en-US" sz="1900" dirty="0"/>
          </a:p>
        </p:txBody>
      </p:sp>
      <p:sp>
        <p:nvSpPr>
          <p:cNvPr id="7" name="Text 5"/>
          <p:cNvSpPr/>
          <p:nvPr/>
        </p:nvSpPr>
        <p:spPr>
          <a:xfrm>
            <a:off x="457200" y="1554480"/>
            <a:ext cx="2468880" cy="310896"/>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GCC küçük ev aletleri</a:t>
            </a:r>
            <a:endParaRPr lang="en-US" sz="900" dirty="0"/>
          </a:p>
          <a:p>
            <a:pPr algn="ctr" indent="0" marL="0">
              <a:buNone/>
            </a:pPr>
            <a:r>
              <a:rPr lang="en-US" sz="900" dirty="0">
                <a:solidFill>
                  <a:srgbClr val="64748B"/>
                </a:solidFill>
                <a:latin typeface="Calibri" pitchFamily="34" charset="0"/>
                <a:ea typeface="Calibri" pitchFamily="34" charset="-122"/>
                <a:cs typeface="Calibri" pitchFamily="34" charset="-120"/>
              </a:rPr>
              <a:t>pazar büyüklüğü</a:t>
            </a:r>
            <a:endParaRPr lang="en-US" sz="900" dirty="0"/>
          </a:p>
        </p:txBody>
      </p:sp>
      <p:sp>
        <p:nvSpPr>
          <p:cNvPr id="8" name="Shape 6"/>
          <p:cNvSpPr/>
          <p:nvPr/>
        </p:nvSpPr>
        <p:spPr>
          <a:xfrm>
            <a:off x="457200" y="1965960"/>
            <a:ext cx="2468880" cy="78638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9" name="Text 7"/>
          <p:cNvSpPr/>
          <p:nvPr/>
        </p:nvSpPr>
        <p:spPr>
          <a:xfrm>
            <a:off x="457200" y="2039112"/>
            <a:ext cx="2468880" cy="384048"/>
          </a:xfrm>
          <a:prstGeom prst="rect">
            <a:avLst/>
          </a:prstGeom>
          <a:noFill/>
          <a:ln/>
        </p:spPr>
        <p:txBody>
          <a:bodyPr wrap="square" lIns="0" tIns="0" rIns="0" bIns="0" rtlCol="0" anchor="ctr"/>
          <a:lstStyle/>
          <a:p>
            <a:pPr algn="ctr" indent="0" marL="0">
              <a:buNone/>
            </a:pPr>
            <a:r>
              <a:rPr lang="en-US" sz="1900" b="1" dirty="0">
                <a:solidFill>
                  <a:srgbClr val="16234A"/>
                </a:solidFill>
                <a:latin typeface="Georgia" pitchFamily="34" charset="0"/>
                <a:ea typeface="Georgia" pitchFamily="34" charset="-122"/>
                <a:cs typeface="Georgia" pitchFamily="34" charset="-120"/>
              </a:rPr>
              <a:t>~%5–7</a:t>
            </a:r>
            <a:endParaRPr lang="en-US" sz="1900" dirty="0"/>
          </a:p>
        </p:txBody>
      </p:sp>
      <p:sp>
        <p:nvSpPr>
          <p:cNvPr id="10" name="Text 8"/>
          <p:cNvSpPr/>
          <p:nvPr/>
        </p:nvSpPr>
        <p:spPr>
          <a:xfrm>
            <a:off x="457200" y="2423160"/>
            <a:ext cx="2468880" cy="310896"/>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yıllık büyüme (CAGR)</a:t>
            </a:r>
            <a:endParaRPr lang="en-US" sz="900" dirty="0"/>
          </a:p>
          <a:p>
            <a:pPr algn="ctr" indent="0" marL="0">
              <a:buNone/>
            </a:pPr>
            <a:r>
              <a:rPr lang="en-US" sz="900" dirty="0">
                <a:solidFill>
                  <a:srgbClr val="64748B"/>
                </a:solidFill>
                <a:latin typeface="Calibri" pitchFamily="34" charset="0"/>
                <a:ea typeface="Calibri" pitchFamily="34" charset="-122"/>
                <a:cs typeface="Calibri" pitchFamily="34" charset="-120"/>
              </a:rPr>
              <a:t>2025–2030</a:t>
            </a:r>
            <a:endParaRPr lang="en-US" sz="900" dirty="0"/>
          </a:p>
        </p:txBody>
      </p:sp>
      <p:sp>
        <p:nvSpPr>
          <p:cNvPr id="11" name="Shape 9"/>
          <p:cNvSpPr/>
          <p:nvPr/>
        </p:nvSpPr>
        <p:spPr>
          <a:xfrm>
            <a:off x="457200" y="2834640"/>
            <a:ext cx="2468880" cy="786384"/>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2" name="Text 10"/>
          <p:cNvSpPr/>
          <p:nvPr/>
        </p:nvSpPr>
        <p:spPr>
          <a:xfrm>
            <a:off x="457200" y="2907792"/>
            <a:ext cx="2468880" cy="384048"/>
          </a:xfrm>
          <a:prstGeom prst="rect">
            <a:avLst/>
          </a:prstGeom>
          <a:noFill/>
          <a:ln/>
        </p:spPr>
        <p:txBody>
          <a:bodyPr wrap="square" lIns="0" tIns="0" rIns="0" bIns="0" rtlCol="0" anchor="ctr"/>
          <a:lstStyle/>
          <a:p>
            <a:pPr algn="ctr" indent="0" marL="0">
              <a:buNone/>
            </a:pPr>
            <a:r>
              <a:rPr lang="en-US" sz="1900" b="1" dirty="0">
                <a:solidFill>
                  <a:srgbClr val="16234A"/>
                </a:solidFill>
                <a:latin typeface="Georgia" pitchFamily="34" charset="0"/>
                <a:ea typeface="Georgia" pitchFamily="34" charset="-122"/>
                <a:cs typeface="Georgia" pitchFamily="34" charset="-120"/>
              </a:rPr>
              <a:t>UAE + Suudi</a:t>
            </a:r>
            <a:endParaRPr lang="en-US" sz="1900" dirty="0"/>
          </a:p>
        </p:txBody>
      </p:sp>
      <p:sp>
        <p:nvSpPr>
          <p:cNvPr id="13" name="Text 11"/>
          <p:cNvSpPr/>
          <p:nvPr/>
        </p:nvSpPr>
        <p:spPr>
          <a:xfrm>
            <a:off x="457200" y="3291840"/>
            <a:ext cx="2468880" cy="310896"/>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toplam pazarın</a:t>
            </a:r>
            <a:endParaRPr lang="en-US" sz="900" dirty="0"/>
          </a:p>
          <a:p>
            <a:pPr algn="ctr" indent="0" marL="0">
              <a:buNone/>
            </a:pPr>
            <a:r>
              <a:rPr lang="en-US" sz="900" dirty="0">
                <a:solidFill>
                  <a:srgbClr val="64748B"/>
                </a:solidFill>
                <a:latin typeface="Calibri" pitchFamily="34" charset="0"/>
                <a:ea typeface="Calibri" pitchFamily="34" charset="-122"/>
                <a:cs typeface="Calibri" pitchFamily="34" charset="-120"/>
              </a:rPr>
              <a:t>çapa ülkeleri</a:t>
            </a:r>
            <a:endParaRPr lang="en-US" sz="900" dirty="0"/>
          </a:p>
        </p:txBody>
      </p:sp>
      <p:graphicFrame>
        <p:nvGraphicFramePr>
          <p:cNvPr id="14" name="Chart 0" descr=""/>
          <p:cNvGraphicFramePr/>
          <p:nvPr/>
        </p:nvGraphicFramePr>
        <p:xfrm>
          <a:off x="3154680" y="1097280"/>
          <a:ext cx="5577840" cy="2606040"/>
        </p:xfrm>
        <a:graphic xmlns:a="http://schemas.openxmlformats.org/drawingml/2006/main">
          <a:graphicData uri="http://schemas.openxmlformats.org/drawingml/2006/chart">
            <c:chart xmlns:c="http://schemas.openxmlformats.org/drawingml/2006/chart" r:id="rId1"/>
          </a:graphicData>
        </a:graphic>
      </p:graphicFrame>
      <p:sp>
        <p:nvSpPr>
          <p:cNvPr id="15" name="Text 12"/>
          <p:cNvSpPr/>
          <p:nvPr/>
        </p:nvSpPr>
        <p:spPr>
          <a:xfrm>
            <a:off x="457200" y="3840480"/>
            <a:ext cx="8275320" cy="822960"/>
          </a:xfrm>
          <a:prstGeom prst="rect">
            <a:avLst/>
          </a:prstGeom>
          <a:noFill/>
          <a:ln/>
        </p:spPr>
        <p:txBody>
          <a:bodyPr wrap="square" rtlCol="0" anchor="t"/>
          <a:lstStyle/>
          <a:p>
            <a:pPr indent="0" marL="0">
              <a:buNone/>
            </a:pPr>
            <a:r>
              <a:rPr lang="en-US" sz="1100" b="1" dirty="0">
                <a:solidFill>
                  <a:srgbClr val="16234A"/>
                </a:solidFill>
                <a:latin typeface="Calibri" pitchFamily="34" charset="0"/>
                <a:ea typeface="Calibri" pitchFamily="34" charset="-122"/>
                <a:cs typeface="Calibri" pitchFamily="34" charset="-120"/>
              </a:rPr>
              <a:t>Talep sürükleyicileri:  </a:t>
            </a:r>
            <a:pPr indent="0" marL="0">
              <a:buNone/>
            </a:pPr>
            <a:r>
              <a:rPr lang="en-US" sz="1100" dirty="0">
                <a:solidFill>
                  <a:srgbClr val="1E293B"/>
                </a:solidFill>
                <a:latin typeface="Calibri" pitchFamily="34" charset="0"/>
                <a:ea typeface="Calibri" pitchFamily="34" charset="-122"/>
                <a:cs typeface="Calibri" pitchFamily="34" charset="-120"/>
              </a:rPr>
              <a:t>genç ve kentli nüfus (UAE medyan ~33, Suudi ~30), yüksek harcanabilir gelir, sağlıklı pişirme trendi (airfryer patlaması), enerji-verimliliği düzenlemeleri (UAE ESMA, Suudi SASO — Nis. 2025) ve turizm/HoReCa talebi.  </a:t>
            </a:r>
            <a:pPr indent="0" marL="0">
              <a:buNone/>
            </a:pPr>
            <a:r>
              <a:rPr lang="en-US" sz="1100" b="1" dirty="0">
                <a:solidFill>
                  <a:srgbClr val="16234A"/>
                </a:solidFill>
                <a:latin typeface="Calibri" pitchFamily="34" charset="0"/>
                <a:ea typeface="Calibri" pitchFamily="34" charset="-122"/>
                <a:cs typeface="Calibri" pitchFamily="34" charset="-120"/>
              </a:rPr>
              <a:t>Toplam kanal erişimi 5,67M adet/yıl; %37 BAE, %32 Suudi.</a:t>
            </a:r>
            <a:endParaRPr lang="en-US" sz="1100" dirty="0"/>
          </a:p>
        </p:txBody>
      </p:sp>
      <p:sp>
        <p:nvSpPr>
          <p:cNvPr id="16" name="Text 13"/>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7" name="Text 14"/>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Ürün Portföyü ve Mevcut Performans</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Mevcut pazarlar (Türkiye + Almanya), 2024–2025 gerçekleşen</a:t>
            </a:r>
            <a:endParaRPr lang="en-US" sz="1150" dirty="0"/>
          </a:p>
        </p:txBody>
      </p:sp>
      <p:sp>
        <p:nvSpPr>
          <p:cNvPr id="5" name="Shape 3"/>
          <p:cNvSpPr/>
          <p:nvPr/>
        </p:nvSpPr>
        <p:spPr>
          <a:xfrm>
            <a:off x="457200" y="1097280"/>
            <a:ext cx="1938528"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6" name="Text 4"/>
          <p:cNvSpPr/>
          <p:nvPr/>
        </p:nvSpPr>
        <p:spPr>
          <a:xfrm>
            <a:off x="457200" y="1188720"/>
            <a:ext cx="1938528" cy="411480"/>
          </a:xfrm>
          <a:prstGeom prst="rect">
            <a:avLst/>
          </a:prstGeom>
          <a:noFill/>
          <a:ln/>
        </p:spPr>
        <p:txBody>
          <a:bodyPr wrap="square" lIns="0" tIns="0" rIns="0" bIns="0" rtlCol="0" anchor="ctr"/>
          <a:lstStyle/>
          <a:p>
            <a:pPr algn="ctr" indent="0" marL="0">
              <a:buNone/>
            </a:pPr>
            <a:r>
              <a:rPr lang="en-US" sz="1800" b="1" dirty="0">
                <a:solidFill>
                  <a:srgbClr val="16234A"/>
                </a:solidFill>
                <a:latin typeface="Georgia" pitchFamily="34" charset="0"/>
                <a:ea typeface="Georgia" pitchFamily="34" charset="-122"/>
                <a:cs typeface="Georgia" pitchFamily="34" charset="-120"/>
              </a:rPr>
              <a:t>1,10 Mlr TL</a:t>
            </a:r>
            <a:endParaRPr lang="en-US" sz="1800" dirty="0"/>
          </a:p>
        </p:txBody>
      </p:sp>
      <p:sp>
        <p:nvSpPr>
          <p:cNvPr id="7" name="Text 5"/>
          <p:cNvSpPr/>
          <p:nvPr/>
        </p:nvSpPr>
        <p:spPr>
          <a:xfrm>
            <a:off x="457200" y="1609344"/>
            <a:ext cx="1938528" cy="36576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2025 cirosu (TR+DE)</a:t>
            </a:r>
            <a:endParaRPr lang="en-US" sz="950" dirty="0"/>
          </a:p>
        </p:txBody>
      </p:sp>
      <p:sp>
        <p:nvSpPr>
          <p:cNvPr id="8" name="Shape 6"/>
          <p:cNvSpPr/>
          <p:nvPr/>
        </p:nvSpPr>
        <p:spPr>
          <a:xfrm>
            <a:off x="2542032" y="1097280"/>
            <a:ext cx="1938528"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9" name="Text 7"/>
          <p:cNvSpPr/>
          <p:nvPr/>
        </p:nvSpPr>
        <p:spPr>
          <a:xfrm>
            <a:off x="2542032" y="1188720"/>
            <a:ext cx="1938528" cy="411480"/>
          </a:xfrm>
          <a:prstGeom prst="rect">
            <a:avLst/>
          </a:prstGeom>
          <a:noFill/>
          <a:ln/>
        </p:spPr>
        <p:txBody>
          <a:bodyPr wrap="square" lIns="0" tIns="0" rIns="0" bIns="0" rtlCol="0" anchor="ctr"/>
          <a:lstStyle/>
          <a:p>
            <a:pPr algn="ctr" indent="0" marL="0">
              <a:buNone/>
            </a:pPr>
            <a:r>
              <a:rPr lang="en-US" sz="1800" b="1" dirty="0">
                <a:solidFill>
                  <a:srgbClr val="16234A"/>
                </a:solidFill>
                <a:latin typeface="Georgia" pitchFamily="34" charset="0"/>
                <a:ea typeface="Georgia" pitchFamily="34" charset="-122"/>
                <a:cs typeface="Georgia" pitchFamily="34" charset="-120"/>
              </a:rPr>
              <a:t>+%13</a:t>
            </a:r>
            <a:endParaRPr lang="en-US" sz="1800" dirty="0"/>
          </a:p>
        </p:txBody>
      </p:sp>
      <p:sp>
        <p:nvSpPr>
          <p:cNvPr id="10" name="Text 8"/>
          <p:cNvSpPr/>
          <p:nvPr/>
        </p:nvSpPr>
        <p:spPr>
          <a:xfrm>
            <a:off x="2542032" y="1609344"/>
            <a:ext cx="1938528" cy="36576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yıllık büyüme (2024→2025)</a:t>
            </a:r>
            <a:endParaRPr lang="en-US" sz="950" dirty="0"/>
          </a:p>
        </p:txBody>
      </p:sp>
      <p:sp>
        <p:nvSpPr>
          <p:cNvPr id="11" name="Shape 9"/>
          <p:cNvSpPr/>
          <p:nvPr/>
        </p:nvSpPr>
        <p:spPr>
          <a:xfrm>
            <a:off x="4626864" y="1097280"/>
            <a:ext cx="1938528"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2" name="Text 10"/>
          <p:cNvSpPr/>
          <p:nvPr/>
        </p:nvSpPr>
        <p:spPr>
          <a:xfrm>
            <a:off x="4626864" y="1188720"/>
            <a:ext cx="1938528" cy="411480"/>
          </a:xfrm>
          <a:prstGeom prst="rect">
            <a:avLst/>
          </a:prstGeom>
          <a:noFill/>
          <a:ln/>
        </p:spPr>
        <p:txBody>
          <a:bodyPr wrap="square" lIns="0" tIns="0" rIns="0" bIns="0" rtlCol="0" anchor="ctr"/>
          <a:lstStyle/>
          <a:p>
            <a:pPr algn="ctr" indent="0" marL="0">
              <a:buNone/>
            </a:pPr>
            <a:r>
              <a:rPr lang="en-US" sz="1800" b="1" dirty="0">
                <a:solidFill>
                  <a:srgbClr val="16234A"/>
                </a:solidFill>
                <a:latin typeface="Georgia" pitchFamily="34" charset="0"/>
                <a:ea typeface="Georgia" pitchFamily="34" charset="-122"/>
                <a:cs typeface="Georgia" pitchFamily="34" charset="-120"/>
              </a:rPr>
              <a:t>%2,1</a:t>
            </a:r>
            <a:endParaRPr lang="en-US" sz="1800" dirty="0"/>
          </a:p>
        </p:txBody>
      </p:sp>
      <p:sp>
        <p:nvSpPr>
          <p:cNvPr id="13" name="Text 11"/>
          <p:cNvSpPr/>
          <p:nvPr/>
        </p:nvSpPr>
        <p:spPr>
          <a:xfrm>
            <a:off x="4626864" y="1609344"/>
            <a:ext cx="1938528" cy="36576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iade oranı</a:t>
            </a:r>
            <a:endParaRPr lang="en-US" sz="950" dirty="0"/>
          </a:p>
        </p:txBody>
      </p:sp>
      <p:sp>
        <p:nvSpPr>
          <p:cNvPr id="14" name="Shape 12"/>
          <p:cNvSpPr/>
          <p:nvPr/>
        </p:nvSpPr>
        <p:spPr>
          <a:xfrm>
            <a:off x="6711696" y="1097280"/>
            <a:ext cx="1938528"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5" name="Text 13"/>
          <p:cNvSpPr/>
          <p:nvPr/>
        </p:nvSpPr>
        <p:spPr>
          <a:xfrm>
            <a:off x="6711696" y="1188720"/>
            <a:ext cx="1938528" cy="411480"/>
          </a:xfrm>
          <a:prstGeom prst="rect">
            <a:avLst/>
          </a:prstGeom>
          <a:noFill/>
          <a:ln/>
        </p:spPr>
        <p:txBody>
          <a:bodyPr wrap="square" lIns="0" tIns="0" rIns="0" bIns="0" rtlCol="0" anchor="ctr"/>
          <a:lstStyle/>
          <a:p>
            <a:pPr algn="ctr" indent="0" marL="0">
              <a:buNone/>
            </a:pPr>
            <a:r>
              <a:rPr lang="en-US" sz="1800" b="1" dirty="0">
                <a:solidFill>
                  <a:srgbClr val="16234A"/>
                </a:solidFill>
                <a:latin typeface="Georgia" pitchFamily="34" charset="0"/>
                <a:ea typeface="Georgia" pitchFamily="34" charset="-122"/>
                <a:cs typeface="Georgia" pitchFamily="34" charset="-120"/>
              </a:rPr>
              <a:t>8</a:t>
            </a:r>
            <a:endParaRPr lang="en-US" sz="1800" dirty="0"/>
          </a:p>
        </p:txBody>
      </p:sp>
      <p:sp>
        <p:nvSpPr>
          <p:cNvPr id="16" name="Text 14"/>
          <p:cNvSpPr/>
          <p:nvPr/>
        </p:nvSpPr>
        <p:spPr>
          <a:xfrm>
            <a:off x="6711696" y="1609344"/>
            <a:ext cx="1938528" cy="36576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ürün / 3 kategori</a:t>
            </a:r>
            <a:endParaRPr lang="en-US" sz="950" dirty="0"/>
          </a:p>
        </p:txBody>
      </p:sp>
      <p:graphicFrame>
        <p:nvGraphicFramePr>
          <p:cNvPr id="17" name="Chart 0" descr=""/>
          <p:cNvGraphicFramePr/>
          <p:nvPr/>
        </p:nvGraphicFramePr>
        <p:xfrm>
          <a:off x="457200" y="2194560"/>
          <a:ext cx="5074920" cy="2468880"/>
        </p:xfrm>
        <a:graphic xmlns:a="http://schemas.openxmlformats.org/drawingml/2006/main">
          <a:graphicData uri="http://schemas.openxmlformats.org/drawingml/2006/chart">
            <c:chart xmlns:c="http://schemas.openxmlformats.org/drawingml/2006/chart" r:id="rId1"/>
          </a:graphicData>
        </a:graphic>
      </p:graphicFrame>
      <p:sp>
        <p:nvSpPr>
          <p:cNvPr id="18" name="Text 15"/>
          <p:cNvSpPr/>
          <p:nvPr/>
        </p:nvSpPr>
        <p:spPr>
          <a:xfrm>
            <a:off x="5715000" y="2194560"/>
            <a:ext cx="3017520" cy="274320"/>
          </a:xfrm>
          <a:prstGeom prst="rect">
            <a:avLst/>
          </a:prstGeom>
          <a:noFill/>
          <a:ln/>
        </p:spPr>
        <p:txBody>
          <a:bodyPr wrap="square" rtlCol="0" anchor="ctr"/>
          <a:lstStyle/>
          <a:p>
            <a:pPr indent="0" marL="0">
              <a:buNone/>
            </a:pPr>
            <a:r>
              <a:rPr lang="en-US" sz="1050" b="1" dirty="0">
                <a:solidFill>
                  <a:srgbClr val="16234A"/>
                </a:solidFill>
                <a:latin typeface="Calibri" pitchFamily="34" charset="0"/>
                <a:ea typeface="Calibri" pitchFamily="34" charset="-122"/>
                <a:cs typeface="Calibri" pitchFamily="34" charset="-120"/>
              </a:rPr>
              <a:t>En çok ciro getiren ürünler</a:t>
            </a:r>
            <a:endParaRPr lang="en-US" sz="105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5715000" y="2487168"/>
          <a:ext cx="3017520" cy="914400"/>
        </p:xfrm>
        <a:graphic>
          <a:graphicData uri="http://schemas.openxmlformats.org/drawingml/2006/table">
            <a:tbl>
              <a:tblPr/>
              <a:tblGrid>
                <a:gridCol w="2103120"/>
                <a:gridCol w="914400"/>
              </a:tblGrid>
              <a:tr h="292608">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Ürün (2025)</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1000" b="1" dirty="0">
                          <a:solidFill>
                            <a:srgbClr val="FFFFFF"/>
                          </a:solidFill>
                          <a:latin typeface="Calibri" pitchFamily="34" charset="0"/>
                          <a:ea typeface="Calibri" pitchFamily="34" charset="-122"/>
                          <a:cs typeface="Calibri" pitchFamily="34" charset="-120"/>
                        </a:rPr>
                        <a:t>Ciro (M TL)</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r>
              <a:tr h="292608">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AirChef 400 Airfryer</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1000" dirty="0">
                          <a:solidFill>
                            <a:srgbClr val="1E293B"/>
                          </a:solidFill>
                          <a:latin typeface="Calibri" pitchFamily="34" charset="0"/>
                          <a:ea typeface="Calibri" pitchFamily="34" charset="-122"/>
                          <a:cs typeface="Calibri" pitchFamily="34" charset="-120"/>
                        </a:rPr>
                        <a:t>233</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92608">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PureAir 300 Süpürge</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1000" dirty="0">
                          <a:solidFill>
                            <a:srgbClr val="1E293B"/>
                          </a:solidFill>
                          <a:latin typeface="Calibri" pitchFamily="34" charset="0"/>
                          <a:ea typeface="Calibri" pitchFamily="34" charset="-122"/>
                          <a:cs typeface="Calibri" pitchFamily="34" charset="-120"/>
                        </a:rPr>
                        <a:t>164</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92608">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BaristaOne 250 Kahve</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1000" dirty="0">
                          <a:solidFill>
                            <a:srgbClr val="1E293B"/>
                          </a:solidFill>
                          <a:latin typeface="Calibri" pitchFamily="34" charset="0"/>
                          <a:ea typeface="Calibri" pitchFamily="34" charset="-122"/>
                          <a:cs typeface="Calibri" pitchFamily="34" charset="-120"/>
                        </a:rPr>
                        <a:t>144</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92608">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PowerMix 200 Blender</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1000" dirty="0">
                          <a:solidFill>
                            <a:srgbClr val="1E293B"/>
                          </a:solidFill>
                          <a:latin typeface="Calibri" pitchFamily="34" charset="0"/>
                          <a:ea typeface="Calibri" pitchFamily="34" charset="-122"/>
                          <a:cs typeface="Calibri" pitchFamily="34" charset="-120"/>
                        </a:rPr>
                        <a:t>139</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92608">
                <a:tc>
                  <a:txBody>
                    <a:bodyPr/>
                    <a:lstStyle/>
                    <a:p>
                      <a:pPr algn="l" indent="0" marL="0">
                        <a:buNone/>
                      </a:pPr>
                      <a:r>
                        <a:rPr lang="en-US" sz="1000" dirty="0">
                          <a:solidFill>
                            <a:srgbClr val="1E293B"/>
                          </a:solidFill>
                          <a:latin typeface="Calibri" pitchFamily="34" charset="0"/>
                          <a:ea typeface="Calibri" pitchFamily="34" charset="-122"/>
                          <a:cs typeface="Calibri" pitchFamily="34" charset="-120"/>
                        </a:rPr>
                        <a:t>QuickBoil 150 Kettle</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1000" dirty="0">
                          <a:solidFill>
                            <a:srgbClr val="1E293B"/>
                          </a:solidFill>
                          <a:latin typeface="Calibri" pitchFamily="34" charset="0"/>
                          <a:ea typeface="Calibri" pitchFamily="34" charset="-122"/>
                          <a:cs typeface="Calibri" pitchFamily="34" charset="-120"/>
                        </a:rPr>
                        <a:t>116</a:t>
                      </a:r>
                      <a:endParaRPr lang="en-US" sz="100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bl>
          </a:graphicData>
        </a:graphic>
      </p:graphicFrame>
      <p:sp>
        <p:nvSpPr>
          <p:cNvPr id="20" name="Text 16"/>
          <p:cNvSpPr/>
          <p:nvPr/>
        </p:nvSpPr>
        <p:spPr>
          <a:xfrm>
            <a:off x="5715000" y="4224528"/>
            <a:ext cx="3017520" cy="457200"/>
          </a:xfrm>
          <a:prstGeom prst="rect">
            <a:avLst/>
          </a:prstGeom>
          <a:noFill/>
          <a:ln/>
        </p:spPr>
        <p:txBody>
          <a:bodyPr wrap="square" rtlCol="0" anchor="ctr"/>
          <a:lstStyle/>
          <a:p>
            <a:pPr indent="0" marL="0">
              <a:buNone/>
            </a:pPr>
            <a:r>
              <a:rPr lang="en-US" sz="950" i="1" dirty="0">
                <a:solidFill>
                  <a:srgbClr val="0E7C7B"/>
                </a:solidFill>
                <a:latin typeface="Calibri" pitchFamily="34" charset="0"/>
                <a:ea typeface="Calibri" pitchFamily="34" charset="-122"/>
                <a:cs typeface="Calibri" pitchFamily="34" charset="-120"/>
              </a:rPr>
              <a:t>Airfryer, hem bizim en çok satanımız hem de GCC'de en hızlı büyüyen kategori — güçlü ürün-pazar uyumu.</a:t>
            </a:r>
            <a:endParaRPr lang="en-US" sz="950" dirty="0"/>
          </a:p>
        </p:txBody>
      </p:sp>
      <p:sp>
        <p:nvSpPr>
          <p:cNvPr id="21" name="Text 17"/>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22" name="Text 18"/>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Rakip ve Fiyat Analizi</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Konumlandırma: küresel kalite, bölgesel fiyat</a:t>
            </a:r>
            <a:endParaRPr lang="en-US" sz="1150" dirty="0"/>
          </a:p>
        </p:txBody>
      </p:sp>
      <p:graphicFrame>
        <p:nvGraphicFramePr>
          <p:cNvPr id="5" name="Chart 0" descr=""/>
          <p:cNvGraphicFramePr/>
          <p:nvPr/>
        </p:nvGraphicFramePr>
        <p:xfrm>
          <a:off x="457200" y="1097280"/>
          <a:ext cx="5486400" cy="352044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6126480" y="1097280"/>
            <a:ext cx="2606040" cy="352044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7" name="Text 4"/>
          <p:cNvSpPr/>
          <p:nvPr/>
        </p:nvSpPr>
        <p:spPr>
          <a:xfrm>
            <a:off x="6309360" y="1234440"/>
            <a:ext cx="2286000" cy="320040"/>
          </a:xfrm>
          <a:prstGeom prst="rect">
            <a:avLst/>
          </a:prstGeom>
          <a:noFill/>
          <a:ln/>
        </p:spPr>
        <p:txBody>
          <a:bodyPr wrap="square"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Konumlandırma özeti</a:t>
            </a:r>
            <a:endParaRPr lang="en-US" sz="1250" dirty="0"/>
          </a:p>
        </p:txBody>
      </p:sp>
      <p:sp>
        <p:nvSpPr>
          <p:cNvPr id="8" name="Text 5"/>
          <p:cNvSpPr/>
          <p:nvPr/>
        </p:nvSpPr>
        <p:spPr>
          <a:xfrm>
            <a:off x="6309360" y="1627632"/>
            <a:ext cx="2331720" cy="640080"/>
          </a:xfrm>
          <a:prstGeom prst="rect">
            <a:avLst/>
          </a:prstGeom>
          <a:noFill/>
          <a:ln/>
        </p:spPr>
        <p:txBody>
          <a:bodyPr wrap="square" rtlCol="0" anchor="ctr"/>
          <a:lstStyle/>
          <a:p>
            <a:pPr indent="0" marL="0">
              <a:spcAft>
                <a:spcPts val="400"/>
              </a:spcAft>
              <a:buNone/>
            </a:pPr>
            <a:r>
              <a:rPr lang="en-US" sz="1050" dirty="0">
                <a:solidFill>
                  <a:srgbClr val="1E293B"/>
                </a:solidFill>
                <a:latin typeface="Calibri" pitchFamily="34" charset="0"/>
                <a:ea typeface="Calibri" pitchFamily="34" charset="-122"/>
                <a:cs typeface="Calibri" pitchFamily="34" charset="-120"/>
              </a:rPr>
              <a:t>Küresel Rakip A'nın ~%15–20 </a:t>
            </a:r>
            <a:pPr indent="0" marL="0">
              <a:spcAft>
                <a:spcPts val="400"/>
              </a:spcAft>
              <a:buNone/>
            </a:pPr>
            <a:r>
              <a:rPr lang="en-US" sz="1050" b="1" dirty="0">
                <a:solidFill>
                  <a:srgbClr val="1F7A54"/>
                </a:solidFill>
                <a:latin typeface="Calibri" pitchFamily="34" charset="0"/>
                <a:ea typeface="Calibri" pitchFamily="34" charset="-122"/>
                <a:cs typeface="Calibri" pitchFamily="34" charset="-120"/>
              </a:rPr>
              <a:t>altında</a:t>
            </a:r>
            <a:pPr indent="0" marL="0">
              <a:spcAft>
                <a:spcPts val="400"/>
              </a:spcAft>
              <a:buNone/>
            </a:pPr>
            <a:r>
              <a:rPr lang="en-US" sz="1050" dirty="0">
                <a:solidFill>
                  <a:srgbClr val="1E293B"/>
                </a:solidFill>
                <a:latin typeface="Calibri" pitchFamily="34" charset="0"/>
                <a:ea typeface="Calibri" pitchFamily="34" charset="-122"/>
                <a:cs typeface="Calibri" pitchFamily="34" charset="-120"/>
              </a:rPr>
              <a:t> — küresel markaya kıyasla fiyat avantajı.</a:t>
            </a:r>
            <a:endParaRPr lang="en-US" sz="1050" dirty="0"/>
          </a:p>
        </p:txBody>
      </p:sp>
      <p:sp>
        <p:nvSpPr>
          <p:cNvPr id="9" name="Text 6"/>
          <p:cNvSpPr/>
          <p:nvPr/>
        </p:nvSpPr>
        <p:spPr>
          <a:xfrm>
            <a:off x="6309360" y="2331720"/>
            <a:ext cx="2331720" cy="548640"/>
          </a:xfrm>
          <a:prstGeom prst="rect">
            <a:avLst/>
          </a:prstGeom>
          <a:noFill/>
          <a:ln/>
        </p:spPr>
        <p:txBody>
          <a:bodyPr wrap="square" rtlCol="0" anchor="ctr"/>
          <a:lstStyle/>
          <a:p>
            <a:pPr indent="0" marL="0">
              <a:spcAft>
                <a:spcPts val="400"/>
              </a:spcAft>
              <a:buNone/>
            </a:pPr>
            <a:r>
              <a:rPr lang="en-US" sz="1050" dirty="0">
                <a:solidFill>
                  <a:srgbClr val="1E293B"/>
                </a:solidFill>
                <a:latin typeface="Calibri" pitchFamily="34" charset="0"/>
                <a:ea typeface="Calibri" pitchFamily="34" charset="-122"/>
                <a:cs typeface="Calibri" pitchFamily="34" charset="-120"/>
              </a:rPr>
              <a:t>Bölgesel Rakip B ile </a:t>
            </a:r>
            <a:pPr indent="0" marL="0">
              <a:spcAft>
                <a:spcPts val="400"/>
              </a:spcAft>
              <a:buNone/>
            </a:pPr>
            <a:r>
              <a:rPr lang="en-US" sz="1050" b="1" dirty="0">
                <a:solidFill>
                  <a:srgbClr val="16234A"/>
                </a:solidFill>
                <a:latin typeface="Calibri" pitchFamily="34" charset="0"/>
                <a:ea typeface="Calibri" pitchFamily="34" charset="-122"/>
                <a:cs typeface="Calibri" pitchFamily="34" charset="-120"/>
              </a:rPr>
              <a:t>başa baş</a:t>
            </a:r>
            <a:pPr indent="0" marL="0">
              <a:spcAft>
                <a:spcPts val="400"/>
              </a:spcAft>
              <a:buNone/>
            </a:pPr>
            <a:r>
              <a:rPr lang="en-US" sz="1050" dirty="0">
                <a:solidFill>
                  <a:srgbClr val="1E293B"/>
                </a:solidFill>
                <a:latin typeface="Calibri" pitchFamily="34" charset="0"/>
                <a:ea typeface="Calibri" pitchFamily="34" charset="-122"/>
                <a:cs typeface="Calibri" pitchFamily="34" charset="-120"/>
              </a:rPr>
              <a:t> (tüm ürünlerde ~%0–5 altı).</a:t>
            </a:r>
            <a:endParaRPr lang="en-US" sz="1050" dirty="0"/>
          </a:p>
        </p:txBody>
      </p:sp>
      <p:sp>
        <p:nvSpPr>
          <p:cNvPr id="10" name="Text 7"/>
          <p:cNvSpPr/>
          <p:nvPr/>
        </p:nvSpPr>
        <p:spPr>
          <a:xfrm>
            <a:off x="6309360" y="2880360"/>
            <a:ext cx="2331720" cy="822960"/>
          </a:xfrm>
          <a:prstGeom prst="rect">
            <a:avLst/>
          </a:prstGeom>
          <a:noFill/>
          <a:ln/>
        </p:spPr>
        <p:txBody>
          <a:bodyPr wrap="square" rtlCol="0" anchor="ctr"/>
          <a:lstStyle/>
          <a:p>
            <a:pPr indent="0" marL="0">
              <a:spcAft>
                <a:spcPts val="400"/>
              </a:spcAft>
              <a:buNone/>
            </a:pPr>
            <a:r>
              <a:rPr lang="en-US" sz="1050" dirty="0">
                <a:solidFill>
                  <a:srgbClr val="1E293B"/>
                </a:solidFill>
                <a:latin typeface="Calibri" pitchFamily="34" charset="0"/>
                <a:ea typeface="Calibri" pitchFamily="34" charset="-122"/>
                <a:cs typeface="Calibri" pitchFamily="34" charset="-120"/>
              </a:rPr>
              <a:t>Ucuz Rakip C'nin </a:t>
            </a:r>
            <a:pPr indent="0" marL="0">
              <a:spcAft>
                <a:spcPts val="400"/>
              </a:spcAft>
              <a:buNone/>
            </a:pPr>
            <a:r>
              <a:rPr lang="en-US" sz="1050" b="1" dirty="0">
                <a:solidFill>
                  <a:srgbClr val="B4483C"/>
                </a:solidFill>
                <a:latin typeface="Calibri" pitchFamily="34" charset="0"/>
                <a:ea typeface="Calibri" pitchFamily="34" charset="-122"/>
                <a:cs typeface="Calibri" pitchFamily="34" charset="-120"/>
              </a:rPr>
              <a:t>belirgin üstünde</a:t>
            </a:r>
            <a:pPr indent="0" marL="0">
              <a:spcAft>
                <a:spcPts val="400"/>
              </a:spcAft>
              <a:buNone/>
            </a:pPr>
            <a:r>
              <a:rPr lang="en-US" sz="1050" dirty="0">
                <a:solidFill>
                  <a:srgbClr val="1E293B"/>
                </a:solidFill>
                <a:latin typeface="Calibri" pitchFamily="34" charset="0"/>
                <a:ea typeface="Calibri" pitchFamily="34" charset="-122"/>
                <a:cs typeface="Calibri" pitchFamily="34" charset="-120"/>
              </a:rPr>
              <a:t> — fiyatta değil kalite, garanti (24 ay) ve enerji verimliliğinde yarışıyoruz.</a:t>
            </a:r>
            <a:endParaRPr lang="en-US" sz="1050" dirty="0"/>
          </a:p>
        </p:txBody>
      </p:sp>
      <p:sp>
        <p:nvSpPr>
          <p:cNvPr id="11" name="Text 8"/>
          <p:cNvSpPr/>
          <p:nvPr/>
        </p:nvSpPr>
        <p:spPr>
          <a:xfrm>
            <a:off x="6309360" y="3977640"/>
            <a:ext cx="2331720" cy="548640"/>
          </a:xfrm>
          <a:prstGeom prst="rect">
            <a:avLst/>
          </a:prstGeom>
          <a:noFill/>
          <a:ln/>
        </p:spPr>
        <p:txBody>
          <a:bodyPr wrap="square" rtlCol="0" anchor="ctr"/>
          <a:lstStyle/>
          <a:p>
            <a:pPr indent="0" marL="0">
              <a:buNone/>
            </a:pPr>
            <a:r>
              <a:rPr lang="en-US" sz="950" i="1" dirty="0">
                <a:solidFill>
                  <a:srgbClr val="0E7C7B"/>
                </a:solidFill>
                <a:latin typeface="Calibri" pitchFamily="34" charset="0"/>
                <a:ea typeface="Calibri" pitchFamily="34" charset="-122"/>
                <a:cs typeface="Calibri" pitchFamily="34" charset="-120"/>
              </a:rPr>
              <a:t>Pazar parçalı: UAE'de ilk 5 marka toplam payın ~%40'ı — yeni girişe alan var.</a:t>
            </a:r>
            <a:endParaRPr lang="en-US" sz="950" dirty="0"/>
          </a:p>
        </p:txBody>
      </p:sp>
      <p:sp>
        <p:nvSpPr>
          <p:cNvPr id="12" name="Text 9"/>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3" name="Text 10"/>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SWOT Analizi</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Rakip ve pazar konumunun değerlendirmesi</a:t>
            </a:r>
            <a:endParaRPr lang="en-US" sz="1150" dirty="0"/>
          </a:p>
        </p:txBody>
      </p:sp>
      <p:sp>
        <p:nvSpPr>
          <p:cNvPr id="5" name="Shape 3"/>
          <p:cNvSpPr/>
          <p:nvPr/>
        </p:nvSpPr>
        <p:spPr>
          <a:xfrm>
            <a:off x="457200" y="1097280"/>
            <a:ext cx="4069080" cy="173736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6" name="Shape 4"/>
          <p:cNvSpPr/>
          <p:nvPr/>
        </p:nvSpPr>
        <p:spPr>
          <a:xfrm>
            <a:off x="457200" y="1097280"/>
            <a:ext cx="4069080" cy="365760"/>
          </a:xfrm>
          <a:prstGeom prst="rect">
            <a:avLst/>
          </a:prstGeom>
          <a:solidFill>
            <a:srgbClr val="1F7A54"/>
          </a:solidFill>
          <a:ln/>
        </p:spPr>
      </p:sp>
      <p:sp>
        <p:nvSpPr>
          <p:cNvPr id="7" name="Text 5"/>
          <p:cNvSpPr/>
          <p:nvPr/>
        </p:nvSpPr>
        <p:spPr>
          <a:xfrm>
            <a:off x="594360" y="1124712"/>
            <a:ext cx="3794760" cy="310896"/>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Güçlü Yönler</a:t>
            </a:r>
            <a:endParaRPr lang="en-US" sz="1250" dirty="0"/>
          </a:p>
        </p:txBody>
      </p:sp>
      <p:sp>
        <p:nvSpPr>
          <p:cNvPr id="8" name="Text 6"/>
          <p:cNvSpPr/>
          <p:nvPr/>
        </p:nvSpPr>
        <p:spPr>
          <a:xfrm>
            <a:off x="621792" y="1554480"/>
            <a:ext cx="3767328" cy="1207008"/>
          </a:xfrm>
          <a:prstGeom prst="rect">
            <a:avLst/>
          </a:prstGeom>
          <a:noFill/>
          <a:ln/>
        </p:spPr>
        <p:txBody>
          <a:bodyPr wrap="square" rtlCol="0" anchor="t"/>
          <a:lstStyle/>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Küresel rakiplerin ~%15–20 altında rekabetçi fiyat</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Yüksek katkı payı (%38,9); Türkiye üretim maliyeti avantajı</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Airfryer'da güçlü ürün-pazar uyumu (en çok satan)</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24 ay garanti ve düşük iade oranı (%2,1)</a:t>
            </a:r>
            <a:endParaRPr lang="en-US" sz="950" dirty="0"/>
          </a:p>
        </p:txBody>
      </p:sp>
      <p:sp>
        <p:nvSpPr>
          <p:cNvPr id="9" name="Shape 7"/>
          <p:cNvSpPr/>
          <p:nvPr/>
        </p:nvSpPr>
        <p:spPr>
          <a:xfrm>
            <a:off x="4617720" y="1097280"/>
            <a:ext cx="4069080" cy="173736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0" name="Shape 8"/>
          <p:cNvSpPr/>
          <p:nvPr/>
        </p:nvSpPr>
        <p:spPr>
          <a:xfrm>
            <a:off x="4617720" y="1097280"/>
            <a:ext cx="4069080" cy="365760"/>
          </a:xfrm>
          <a:prstGeom prst="rect">
            <a:avLst/>
          </a:prstGeom>
          <a:solidFill>
            <a:srgbClr val="B0812E"/>
          </a:solidFill>
          <a:ln/>
        </p:spPr>
      </p:sp>
      <p:sp>
        <p:nvSpPr>
          <p:cNvPr id="11" name="Text 9"/>
          <p:cNvSpPr/>
          <p:nvPr/>
        </p:nvSpPr>
        <p:spPr>
          <a:xfrm>
            <a:off x="4754880" y="1124712"/>
            <a:ext cx="3794760" cy="310896"/>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Zayıf Yönler</a:t>
            </a:r>
            <a:endParaRPr lang="en-US" sz="1250" dirty="0"/>
          </a:p>
        </p:txBody>
      </p:sp>
      <p:sp>
        <p:nvSpPr>
          <p:cNvPr id="12" name="Text 10"/>
          <p:cNvSpPr/>
          <p:nvPr/>
        </p:nvSpPr>
        <p:spPr>
          <a:xfrm>
            <a:off x="4782312" y="1554480"/>
            <a:ext cx="3767328" cy="1207008"/>
          </a:xfrm>
          <a:prstGeom prst="rect">
            <a:avLst/>
          </a:prstGeom>
          <a:noFill/>
          <a:ln/>
        </p:spPr>
        <p:txBody>
          <a:bodyPr wrap="square" rtlCol="0" anchor="t"/>
          <a:lstStyle/>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GCC'de düşük marka bilinirliği (yeni giriş)</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Kurulu servis/yedek parça ağının yokluğu</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Tek üretim merkezi (Türkiye) + deniz taşımaya bağımlılık</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Sınırlı yerel ekip ve ilk yıl ölçeği</a:t>
            </a:r>
            <a:endParaRPr lang="en-US" sz="950" dirty="0"/>
          </a:p>
        </p:txBody>
      </p:sp>
      <p:sp>
        <p:nvSpPr>
          <p:cNvPr id="13" name="Shape 11"/>
          <p:cNvSpPr/>
          <p:nvPr/>
        </p:nvSpPr>
        <p:spPr>
          <a:xfrm>
            <a:off x="457200" y="2971800"/>
            <a:ext cx="4069080" cy="173736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4" name="Shape 12"/>
          <p:cNvSpPr/>
          <p:nvPr/>
        </p:nvSpPr>
        <p:spPr>
          <a:xfrm>
            <a:off x="457200" y="2971800"/>
            <a:ext cx="4069080" cy="365760"/>
          </a:xfrm>
          <a:prstGeom prst="rect">
            <a:avLst/>
          </a:prstGeom>
          <a:solidFill>
            <a:srgbClr val="0E7C7B"/>
          </a:solidFill>
          <a:ln/>
        </p:spPr>
      </p:sp>
      <p:sp>
        <p:nvSpPr>
          <p:cNvPr id="15" name="Text 13"/>
          <p:cNvSpPr/>
          <p:nvPr/>
        </p:nvSpPr>
        <p:spPr>
          <a:xfrm>
            <a:off x="594360" y="2999232"/>
            <a:ext cx="3794760" cy="310896"/>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Fırsatlar</a:t>
            </a:r>
            <a:endParaRPr lang="en-US" sz="1250" dirty="0"/>
          </a:p>
        </p:txBody>
      </p:sp>
      <p:sp>
        <p:nvSpPr>
          <p:cNvPr id="16" name="Text 14"/>
          <p:cNvSpPr/>
          <p:nvPr/>
        </p:nvSpPr>
        <p:spPr>
          <a:xfrm>
            <a:off x="621792" y="3429000"/>
            <a:ext cx="3767328" cy="1207008"/>
          </a:xfrm>
          <a:prstGeom prst="rect">
            <a:avLst/>
          </a:prstGeom>
          <a:noFill/>
          <a:ln/>
        </p:spPr>
        <p:txBody>
          <a:bodyPr wrap="square" rtlCol="0" anchor="t"/>
          <a:lstStyle/>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~2–3 Mlr $ büyüyen pazar; airfryer/sağlıklı pişirme trendi</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Türk markalarına açık değer–orta segment boşluğu</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Hızlı büyüyen e-ticaret (Amazon.ae, Noon); %95+ internet</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Parçalı pazar (ilk 5 marka ~%40) — paya açık alan</a:t>
            </a:r>
            <a:endParaRPr lang="en-US" sz="950" dirty="0"/>
          </a:p>
        </p:txBody>
      </p:sp>
      <p:sp>
        <p:nvSpPr>
          <p:cNvPr id="17" name="Shape 15"/>
          <p:cNvSpPr/>
          <p:nvPr/>
        </p:nvSpPr>
        <p:spPr>
          <a:xfrm>
            <a:off x="4617720" y="2971800"/>
            <a:ext cx="4069080" cy="173736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8" name="Shape 16"/>
          <p:cNvSpPr/>
          <p:nvPr/>
        </p:nvSpPr>
        <p:spPr>
          <a:xfrm>
            <a:off x="4617720" y="2971800"/>
            <a:ext cx="4069080" cy="365760"/>
          </a:xfrm>
          <a:prstGeom prst="rect">
            <a:avLst/>
          </a:prstGeom>
          <a:solidFill>
            <a:srgbClr val="B4483C"/>
          </a:solidFill>
          <a:ln/>
        </p:spPr>
      </p:sp>
      <p:sp>
        <p:nvSpPr>
          <p:cNvPr id="19" name="Text 17"/>
          <p:cNvSpPr/>
          <p:nvPr/>
        </p:nvSpPr>
        <p:spPr>
          <a:xfrm>
            <a:off x="4754880" y="2999232"/>
            <a:ext cx="3794760" cy="310896"/>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Tehditler</a:t>
            </a:r>
            <a:endParaRPr lang="en-US" sz="1250" dirty="0"/>
          </a:p>
        </p:txBody>
      </p:sp>
      <p:sp>
        <p:nvSpPr>
          <p:cNvPr id="20" name="Text 18"/>
          <p:cNvSpPr/>
          <p:nvPr/>
        </p:nvSpPr>
        <p:spPr>
          <a:xfrm>
            <a:off x="4782312" y="3429000"/>
            <a:ext cx="3767328" cy="1207008"/>
          </a:xfrm>
          <a:prstGeom prst="rect">
            <a:avLst/>
          </a:prstGeom>
          <a:noFill/>
          <a:ln/>
        </p:spPr>
        <p:txBody>
          <a:bodyPr wrap="square" rtlCol="0" anchor="t"/>
          <a:lstStyle/>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Güçlü küresel (Ninja, Philips) ve bölgesel (Nikai) rakipler</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Yüksek fiyat hassasiyeti ve promosyon baskısı</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Kur oynaklığı, ithalat ve gümrük maliyetleri</a:t>
            </a:r>
            <a:endParaRPr lang="en-US" sz="950" dirty="0"/>
          </a:p>
          <a:p>
            <a:pPr marL="342900" indent="-342900">
              <a:spcAft>
                <a:spcPts val="400"/>
              </a:spcAft>
              <a:buSzPct val="100000"/>
              <a:buChar char="•"/>
            </a:pPr>
            <a:r>
              <a:rPr lang="en-US" sz="950" dirty="0">
                <a:solidFill>
                  <a:srgbClr val="1E293B"/>
                </a:solidFill>
                <a:latin typeface="Calibri" pitchFamily="34" charset="0"/>
                <a:ea typeface="Calibri" pitchFamily="34" charset="-122"/>
                <a:cs typeface="Calibri" pitchFamily="34" charset="-120"/>
              </a:rPr>
              <a:t>Enerji-verimliliği düzenlemeleri (SASO/ESMA) uyum yükü</a:t>
            </a:r>
            <a:endParaRPr lang="en-US" sz="950" dirty="0"/>
          </a:p>
        </p:txBody>
      </p:sp>
      <p:sp>
        <p:nvSpPr>
          <p:cNvPr id="21" name="Text 19"/>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22" name="Text 20"/>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Hedef Segment ve Talep</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60 kişilik pilot müşteri anketi (BAE, Suudi, Katar, Kuveyt)</a:t>
            </a:r>
            <a:endParaRPr lang="en-US" sz="1150" dirty="0"/>
          </a:p>
        </p:txBody>
      </p:sp>
      <p:graphicFrame>
        <p:nvGraphicFramePr>
          <p:cNvPr id="5" name="Chart 0" descr=""/>
          <p:cNvGraphicFramePr/>
          <p:nvPr/>
        </p:nvGraphicFramePr>
        <p:xfrm>
          <a:off x="457200" y="1143000"/>
          <a:ext cx="4937760" cy="306324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5623560" y="1143000"/>
            <a:ext cx="3108960" cy="9144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7" name="Text 4"/>
          <p:cNvSpPr/>
          <p:nvPr/>
        </p:nvSpPr>
        <p:spPr>
          <a:xfrm>
            <a:off x="5623560" y="1234440"/>
            <a:ext cx="3108960" cy="457200"/>
          </a:xfrm>
          <a:prstGeom prst="rect">
            <a:avLst/>
          </a:prstGeom>
          <a:noFill/>
          <a:ln/>
        </p:spPr>
        <p:txBody>
          <a:bodyPr wrap="square" lIns="0" tIns="0" rIns="0" bIns="0" rtlCol="0" anchor="ctr"/>
          <a:lstStyle/>
          <a:p>
            <a:pPr algn="ctr" indent="0" marL="0">
              <a:buNone/>
            </a:pPr>
            <a:r>
              <a:rPr lang="en-US" sz="2400" b="1" dirty="0">
                <a:solidFill>
                  <a:srgbClr val="C9A24B"/>
                </a:solidFill>
                <a:latin typeface="Georgia" pitchFamily="34" charset="0"/>
                <a:ea typeface="Georgia" pitchFamily="34" charset="-122"/>
                <a:cs typeface="Georgia" pitchFamily="34" charset="-120"/>
              </a:rPr>
              <a:t>4,12 / 5</a:t>
            </a:r>
            <a:endParaRPr lang="en-US" sz="2400" dirty="0"/>
          </a:p>
        </p:txBody>
      </p:sp>
      <p:sp>
        <p:nvSpPr>
          <p:cNvPr id="8" name="Text 5"/>
          <p:cNvSpPr/>
          <p:nvPr/>
        </p:nvSpPr>
        <p:spPr>
          <a:xfrm>
            <a:off x="5623560" y="1709928"/>
            <a:ext cx="3108960" cy="274320"/>
          </a:xfrm>
          <a:prstGeom prst="rect">
            <a:avLst/>
          </a:prstGeom>
          <a:noFill/>
          <a:ln/>
        </p:spPr>
        <p:txBody>
          <a:bodyPr wrap="square" lIns="0" tIns="0" rIns="0" bIns="0"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ortalama satın alma niyeti  ·  %77 yüksek niyetli (≥4)</a:t>
            </a:r>
            <a:endParaRPr lang="en-US" sz="950" dirty="0"/>
          </a:p>
        </p:txBody>
      </p:sp>
      <p:sp>
        <p:nvSpPr>
          <p:cNvPr id="9" name="Text 6"/>
          <p:cNvSpPr/>
          <p:nvPr/>
        </p:nvSpPr>
        <p:spPr>
          <a:xfrm>
            <a:off x="5623560" y="2194560"/>
            <a:ext cx="3108960" cy="274320"/>
          </a:xfrm>
          <a:prstGeom prst="rect">
            <a:avLst/>
          </a:prstGeom>
          <a:noFill/>
          <a:ln/>
        </p:spPr>
        <p:txBody>
          <a:bodyPr wrap="square" rtlCol="0" anchor="ctr"/>
          <a:lstStyle/>
          <a:p>
            <a:pPr indent="0" marL="0">
              <a:buNone/>
            </a:pPr>
            <a:r>
              <a:rPr lang="en-US" sz="1100" b="1" dirty="0">
                <a:solidFill>
                  <a:srgbClr val="16234A"/>
                </a:solidFill>
                <a:latin typeface="Calibri" pitchFamily="34" charset="0"/>
                <a:ea typeface="Calibri" pitchFamily="34" charset="-122"/>
                <a:cs typeface="Calibri" pitchFamily="34" charset="-120"/>
              </a:rPr>
              <a:t>Tercih edilen kanal</a:t>
            </a:r>
            <a:endParaRPr lang="en-US" sz="1100" dirty="0"/>
          </a:p>
        </p:txBody>
      </p:sp>
      <p:sp>
        <p:nvSpPr>
          <p:cNvPr id="10" name="Text 7"/>
          <p:cNvSpPr/>
          <p:nvPr/>
        </p:nvSpPr>
        <p:spPr>
          <a:xfrm>
            <a:off x="5623560" y="2468880"/>
            <a:ext cx="3108960" cy="502920"/>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Marka mağazası (20) · Hipermarket (19)</a:t>
            </a:r>
            <a:endParaRPr lang="en-US" sz="1000" dirty="0"/>
          </a:p>
          <a:p>
            <a:pPr indent="0" marL="0">
              <a:buNone/>
            </a:pPr>
            <a:r>
              <a:rPr lang="en-US" sz="1000" dirty="0">
                <a:solidFill>
                  <a:srgbClr val="1E293B"/>
                </a:solidFill>
                <a:latin typeface="Calibri" pitchFamily="34" charset="0"/>
                <a:ea typeface="Calibri" pitchFamily="34" charset="-122"/>
                <a:cs typeface="Calibri" pitchFamily="34" charset="-120"/>
              </a:rPr>
              <a:t>Online pazar yeri (13) · Elektronik zinciri (8)</a:t>
            </a:r>
            <a:endParaRPr lang="en-US" sz="1000" dirty="0"/>
          </a:p>
        </p:txBody>
      </p:sp>
      <p:sp>
        <p:nvSpPr>
          <p:cNvPr id="11" name="Text 8"/>
          <p:cNvSpPr/>
          <p:nvPr/>
        </p:nvSpPr>
        <p:spPr>
          <a:xfrm>
            <a:off x="5623560" y="3063240"/>
            <a:ext cx="3108960" cy="274320"/>
          </a:xfrm>
          <a:prstGeom prst="rect">
            <a:avLst/>
          </a:prstGeom>
          <a:noFill/>
          <a:ln/>
        </p:spPr>
        <p:txBody>
          <a:bodyPr wrap="square" rtlCol="0" anchor="ctr"/>
          <a:lstStyle/>
          <a:p>
            <a:pPr indent="0" marL="0">
              <a:buNone/>
            </a:pPr>
            <a:r>
              <a:rPr lang="en-US" sz="1100" b="1" dirty="0">
                <a:solidFill>
                  <a:srgbClr val="16234A"/>
                </a:solidFill>
                <a:latin typeface="Calibri" pitchFamily="34" charset="0"/>
                <a:ea typeface="Calibri" pitchFamily="34" charset="-122"/>
                <a:cs typeface="Calibri" pitchFamily="34" charset="-120"/>
              </a:rPr>
              <a:t>Öne çıkan satın alma kriterleri</a:t>
            </a:r>
            <a:endParaRPr lang="en-US" sz="1100" dirty="0"/>
          </a:p>
        </p:txBody>
      </p:sp>
      <p:sp>
        <p:nvSpPr>
          <p:cNvPr id="12" name="Text 9"/>
          <p:cNvSpPr/>
          <p:nvPr/>
        </p:nvSpPr>
        <p:spPr>
          <a:xfrm>
            <a:off x="5623560" y="3337560"/>
            <a:ext cx="3108960" cy="731520"/>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Garanti (14) · Fiyat (14)</a:t>
            </a:r>
            <a:endParaRPr lang="en-US" sz="1000" dirty="0"/>
          </a:p>
          <a:p>
            <a:pPr indent="0" marL="0">
              <a:buNone/>
            </a:pPr>
            <a:r>
              <a:rPr lang="en-US" sz="1000" dirty="0">
                <a:solidFill>
                  <a:srgbClr val="1E293B"/>
                </a:solidFill>
                <a:latin typeface="Calibri" pitchFamily="34" charset="0"/>
                <a:ea typeface="Calibri" pitchFamily="34" charset="-122"/>
                <a:cs typeface="Calibri" pitchFamily="34" charset="-120"/>
              </a:rPr>
              <a:t>Marka bilinirliği (11) · Akıllı özellikler (8)</a:t>
            </a:r>
            <a:endParaRPr lang="en-US" sz="1000" dirty="0"/>
          </a:p>
          <a:p>
            <a:pPr indent="0" marL="0">
              <a:buNone/>
            </a:pPr>
            <a:r>
              <a:rPr lang="en-US" sz="1000" dirty="0">
                <a:solidFill>
                  <a:srgbClr val="1E293B"/>
                </a:solidFill>
                <a:latin typeface="Calibri" pitchFamily="34" charset="0"/>
                <a:ea typeface="Calibri" pitchFamily="34" charset="-122"/>
                <a:cs typeface="Calibri" pitchFamily="34" charset="-120"/>
              </a:rPr>
              <a:t>Enerji verimliliği (7) · Tasarım (6)</a:t>
            </a:r>
            <a:endParaRPr lang="en-US" sz="1000" dirty="0"/>
          </a:p>
        </p:txBody>
      </p:sp>
      <p:sp>
        <p:nvSpPr>
          <p:cNvPr id="13" name="Text 10"/>
          <p:cNvSpPr/>
          <p:nvPr/>
        </p:nvSpPr>
        <p:spPr>
          <a:xfrm>
            <a:off x="457200" y="4315968"/>
            <a:ext cx="8229600" cy="411480"/>
          </a:xfrm>
          <a:prstGeom prst="rect">
            <a:avLst/>
          </a:prstGeom>
          <a:noFill/>
          <a:ln/>
        </p:spPr>
        <p:txBody>
          <a:bodyPr wrap="square" rtlCol="0" anchor="ctr"/>
          <a:lstStyle/>
          <a:p>
            <a:pPr indent="0" marL="0">
              <a:buNone/>
            </a:pPr>
            <a:r>
              <a:rPr lang="en-US" sz="1050" i="1" dirty="0">
                <a:solidFill>
                  <a:srgbClr val="0E7C7B"/>
                </a:solidFill>
                <a:latin typeface="Calibri" pitchFamily="34" charset="0"/>
                <a:ea typeface="Calibri" pitchFamily="34" charset="-122"/>
                <a:cs typeface="Calibri" pitchFamily="34" charset="-120"/>
              </a:rPr>
              <a:t>Öncelik segmentleri: Aile ve Yüksek gelir (en yüksek niyet); garanti ve enerji verimliliği başat mesajlar.</a:t>
            </a:r>
            <a:endParaRPr lang="en-US" sz="1050" dirty="0"/>
          </a:p>
        </p:txBody>
      </p:sp>
      <p:sp>
        <p:nvSpPr>
          <p:cNvPr id="14" name="Text 11"/>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15" name="Text 12"/>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Giriş Modeli ve Dağıtım</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Aşamalı giriş — riski sınırlayan, kanıta dayalı yayılım</a:t>
            </a:r>
            <a:endParaRPr lang="en-US" sz="1150" dirty="0"/>
          </a:p>
        </p:txBody>
      </p:sp>
      <p:sp>
        <p:nvSpPr>
          <p:cNvPr id="5" name="Shape 3"/>
          <p:cNvSpPr/>
          <p:nvPr/>
        </p:nvSpPr>
        <p:spPr>
          <a:xfrm>
            <a:off x="457200" y="1097280"/>
            <a:ext cx="2651760" cy="16002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6" name="Shape 4"/>
          <p:cNvSpPr/>
          <p:nvPr/>
        </p:nvSpPr>
        <p:spPr>
          <a:xfrm>
            <a:off x="457200" y="1097280"/>
            <a:ext cx="2651760" cy="384048"/>
          </a:xfrm>
          <a:prstGeom prst="rect">
            <a:avLst/>
          </a:prstGeom>
          <a:solidFill>
            <a:srgbClr val="16234A"/>
          </a:solidFill>
          <a:ln/>
        </p:spPr>
      </p:sp>
      <p:sp>
        <p:nvSpPr>
          <p:cNvPr id="7" name="Text 5"/>
          <p:cNvSpPr/>
          <p:nvPr/>
        </p:nvSpPr>
        <p:spPr>
          <a:xfrm>
            <a:off x="457200" y="1133856"/>
            <a:ext cx="2651760" cy="310896"/>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FAZ 1 · 2026</a:t>
            </a:r>
            <a:endParaRPr lang="en-US" sz="1150" dirty="0"/>
          </a:p>
        </p:txBody>
      </p:sp>
      <p:sp>
        <p:nvSpPr>
          <p:cNvPr id="8" name="Text 6"/>
          <p:cNvSpPr/>
          <p:nvPr/>
        </p:nvSpPr>
        <p:spPr>
          <a:xfrm>
            <a:off x="594360" y="1572768"/>
            <a:ext cx="2377440" cy="36576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BAE + Suudi Arabistan</a:t>
            </a:r>
            <a:endParaRPr lang="en-US" sz="1250" dirty="0"/>
          </a:p>
        </p:txBody>
      </p:sp>
      <p:sp>
        <p:nvSpPr>
          <p:cNvPr id="9" name="Text 7"/>
          <p:cNvSpPr/>
          <p:nvPr/>
        </p:nvSpPr>
        <p:spPr>
          <a:xfrm>
            <a:off x="594360" y="1956816"/>
            <a:ext cx="2395728" cy="685800"/>
          </a:xfrm>
          <a:prstGeom prst="rect">
            <a:avLst/>
          </a:prstGeom>
          <a:noFill/>
          <a:ln/>
        </p:spPr>
        <p:txBody>
          <a:bodyPr wrap="square" lIns="0" tIns="0" rIns="0" bIns="0" rtlCol="0" anchor="ctr"/>
          <a:lstStyle/>
          <a:p>
            <a:pPr indent="0" marL="0">
              <a:buNone/>
            </a:pPr>
            <a:r>
              <a:rPr lang="en-US" sz="1000" dirty="0">
                <a:solidFill>
                  <a:srgbClr val="1E293B"/>
                </a:solidFill>
                <a:latin typeface="Calibri" pitchFamily="34" charset="0"/>
                <a:ea typeface="Calibri" pitchFamily="34" charset="-122"/>
                <a:cs typeface="Calibri" pitchFamily="34" charset="-120"/>
              </a:rPr>
              <a:t>Çapa distribütörler + Amazon.ae, Noon. Pilot ve lansman.</a:t>
            </a:r>
            <a:endParaRPr lang="en-US" sz="1000" dirty="0"/>
          </a:p>
        </p:txBody>
      </p:sp>
      <p:sp>
        <p:nvSpPr>
          <p:cNvPr id="10" name="Shape 8"/>
          <p:cNvSpPr/>
          <p:nvPr/>
        </p:nvSpPr>
        <p:spPr>
          <a:xfrm>
            <a:off x="3273552" y="1097280"/>
            <a:ext cx="2651760" cy="16002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1" name="Shape 9"/>
          <p:cNvSpPr/>
          <p:nvPr/>
        </p:nvSpPr>
        <p:spPr>
          <a:xfrm>
            <a:off x="3273552" y="1097280"/>
            <a:ext cx="2651760" cy="384048"/>
          </a:xfrm>
          <a:prstGeom prst="rect">
            <a:avLst/>
          </a:prstGeom>
          <a:solidFill>
            <a:srgbClr val="23346B"/>
          </a:solidFill>
          <a:ln/>
        </p:spPr>
      </p:sp>
      <p:sp>
        <p:nvSpPr>
          <p:cNvPr id="12" name="Text 10"/>
          <p:cNvSpPr/>
          <p:nvPr/>
        </p:nvSpPr>
        <p:spPr>
          <a:xfrm>
            <a:off x="3273552" y="1133856"/>
            <a:ext cx="2651760" cy="310896"/>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FAZ 2 · 2027</a:t>
            </a:r>
            <a:endParaRPr lang="en-US" sz="1150" dirty="0"/>
          </a:p>
        </p:txBody>
      </p:sp>
      <p:sp>
        <p:nvSpPr>
          <p:cNvPr id="13" name="Text 11"/>
          <p:cNvSpPr/>
          <p:nvPr/>
        </p:nvSpPr>
        <p:spPr>
          <a:xfrm>
            <a:off x="3410712" y="1572768"/>
            <a:ext cx="2377440" cy="36576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 Katar + Kuveyt</a:t>
            </a:r>
            <a:endParaRPr lang="en-US" sz="1250" dirty="0"/>
          </a:p>
        </p:txBody>
      </p:sp>
      <p:sp>
        <p:nvSpPr>
          <p:cNvPr id="14" name="Text 12"/>
          <p:cNvSpPr/>
          <p:nvPr/>
        </p:nvSpPr>
        <p:spPr>
          <a:xfrm>
            <a:off x="3410712" y="1956816"/>
            <a:ext cx="2395728" cy="685800"/>
          </a:xfrm>
          <a:prstGeom prst="rect">
            <a:avLst/>
          </a:prstGeom>
          <a:noFill/>
          <a:ln/>
        </p:spPr>
        <p:txBody>
          <a:bodyPr wrap="square" lIns="0" tIns="0" rIns="0" bIns="0" rtlCol="0" anchor="ctr"/>
          <a:lstStyle/>
          <a:p>
            <a:pPr indent="0" marL="0">
              <a:buNone/>
            </a:pPr>
            <a:r>
              <a:rPr lang="en-US" sz="1000" dirty="0">
                <a:solidFill>
                  <a:srgbClr val="1E293B"/>
                </a:solidFill>
                <a:latin typeface="Calibri" pitchFamily="34" charset="0"/>
                <a:ea typeface="Calibri" pitchFamily="34" charset="-122"/>
                <a:cs typeface="Calibri" pitchFamily="34" charset="-120"/>
              </a:rPr>
              <a:t>Kanıtlanan modelin komşu pazarlara yayılması.</a:t>
            </a:r>
            <a:endParaRPr lang="en-US" sz="1000" dirty="0"/>
          </a:p>
        </p:txBody>
      </p:sp>
      <p:sp>
        <p:nvSpPr>
          <p:cNvPr id="15" name="Shape 13"/>
          <p:cNvSpPr/>
          <p:nvPr/>
        </p:nvSpPr>
        <p:spPr>
          <a:xfrm>
            <a:off x="6089904" y="1097280"/>
            <a:ext cx="2651760" cy="1600200"/>
          </a:xfrm>
          <a:prstGeom prst="rect">
            <a:avLst/>
          </a:prstGeom>
          <a:solidFill>
            <a:srgbClr val="F2F5FA"/>
          </a:solidFill>
          <a:ln w="12700">
            <a:solidFill>
              <a:srgbClr val="E2E8F0"/>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6089904" y="1097280"/>
            <a:ext cx="2651760" cy="384048"/>
          </a:xfrm>
          <a:prstGeom prst="rect">
            <a:avLst/>
          </a:prstGeom>
          <a:solidFill>
            <a:srgbClr val="2F5CA8"/>
          </a:solidFill>
          <a:ln/>
        </p:spPr>
      </p:sp>
      <p:sp>
        <p:nvSpPr>
          <p:cNvPr id="17" name="Text 15"/>
          <p:cNvSpPr/>
          <p:nvPr/>
        </p:nvSpPr>
        <p:spPr>
          <a:xfrm>
            <a:off x="6089904" y="1133856"/>
            <a:ext cx="2651760" cy="310896"/>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FAZ 3 · 2028</a:t>
            </a:r>
            <a:endParaRPr lang="en-US" sz="1150" dirty="0"/>
          </a:p>
        </p:txBody>
      </p:sp>
      <p:sp>
        <p:nvSpPr>
          <p:cNvPr id="18" name="Text 16"/>
          <p:cNvSpPr/>
          <p:nvPr/>
        </p:nvSpPr>
        <p:spPr>
          <a:xfrm>
            <a:off x="6227064" y="1572768"/>
            <a:ext cx="2377440" cy="365760"/>
          </a:xfrm>
          <a:prstGeom prst="rect">
            <a:avLst/>
          </a:prstGeom>
          <a:noFill/>
          <a:ln/>
        </p:spPr>
        <p:txBody>
          <a:bodyPr wrap="square" lIns="0" tIns="0" rIns="0" bIns="0"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 Bahreyn + Umman</a:t>
            </a:r>
            <a:endParaRPr lang="en-US" sz="1250" dirty="0"/>
          </a:p>
        </p:txBody>
      </p:sp>
      <p:sp>
        <p:nvSpPr>
          <p:cNvPr id="19" name="Text 17"/>
          <p:cNvSpPr/>
          <p:nvPr/>
        </p:nvSpPr>
        <p:spPr>
          <a:xfrm>
            <a:off x="6227064" y="1956816"/>
            <a:ext cx="2395728" cy="685800"/>
          </a:xfrm>
          <a:prstGeom prst="rect">
            <a:avLst/>
          </a:prstGeom>
          <a:noFill/>
          <a:ln/>
        </p:spPr>
        <p:txBody>
          <a:bodyPr wrap="square" lIns="0" tIns="0" rIns="0" bIns="0"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Tüm GCC kapsamı ve derinleşme.</a:t>
            </a:r>
            <a:endParaRPr lang="en-US" sz="1000" dirty="0"/>
          </a:p>
        </p:txBody>
      </p:sp>
      <p:sp>
        <p:nvSpPr>
          <p:cNvPr id="20" name="Text 18"/>
          <p:cNvSpPr/>
          <p:nvPr/>
        </p:nvSpPr>
        <p:spPr>
          <a:xfrm>
            <a:off x="457200" y="2880360"/>
            <a:ext cx="3657600" cy="274320"/>
          </a:xfrm>
          <a:prstGeom prst="rect">
            <a:avLst/>
          </a:prstGeom>
          <a:noFill/>
          <a:ln/>
        </p:spPr>
        <p:txBody>
          <a:bodyPr wrap="square" rtlCol="0" anchor="ctr"/>
          <a:lstStyle/>
          <a:p>
            <a:pPr indent="0" marL="0">
              <a:buNone/>
            </a:pPr>
            <a:r>
              <a:rPr lang="en-US" sz="1250" b="1" dirty="0">
                <a:solidFill>
                  <a:srgbClr val="16234A"/>
                </a:solidFill>
                <a:latin typeface="Calibri" pitchFamily="34" charset="0"/>
                <a:ea typeface="Calibri" pitchFamily="34" charset="-122"/>
                <a:cs typeface="Calibri" pitchFamily="34" charset="-120"/>
              </a:rPr>
              <a:t>Kanal karması</a:t>
            </a:r>
            <a:endParaRPr lang="en-US" sz="1250" dirty="0"/>
          </a:p>
        </p:txBody>
      </p:sp>
      <p:graphicFrame>
        <p:nvGraphicFramePr>
          <p:cNvPr id="21" name="Chart 0" descr=""/>
          <p:cNvGraphicFramePr/>
          <p:nvPr/>
        </p:nvGraphicFramePr>
        <p:xfrm>
          <a:off x="365760" y="3108960"/>
          <a:ext cx="2926080" cy="1554480"/>
        </p:xfrm>
        <a:graphic xmlns:a="http://schemas.openxmlformats.org/drawingml/2006/main">
          <a:graphicData uri="http://schemas.openxmlformats.org/drawingml/2006/chart">
            <c:chart xmlns:c="http://schemas.openxmlformats.org/drawingml/2006/chart" r:id="rId1"/>
          </a:graphicData>
        </a:graphic>
      </p:graphicFrame>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3611880" y="3035808"/>
          <a:ext cx="5120640" cy="914400"/>
        </p:xfrm>
        <a:graphic>
          <a:graphicData uri="http://schemas.openxmlformats.org/drawingml/2006/table">
            <a:tbl>
              <a:tblPr/>
              <a:tblGrid>
                <a:gridCol w="2468880"/>
                <a:gridCol w="1280160"/>
                <a:gridCol w="1371600"/>
              </a:tblGrid>
              <a:tr h="274320">
                <a:tc>
                  <a:txBody>
                    <a:bodyPr/>
                    <a:lstStyle/>
                    <a:p>
                      <a:pPr indent="0" marL="0">
                        <a:buNone/>
                      </a:pPr>
                      <a:r>
                        <a:rPr lang="en-US" sz="950" b="1" dirty="0">
                          <a:solidFill>
                            <a:srgbClr val="FFFFFF"/>
                          </a:solidFill>
                          <a:latin typeface="Calibri" pitchFamily="34" charset="0"/>
                          <a:ea typeface="Calibri" pitchFamily="34" charset="-122"/>
                          <a:cs typeface="Calibri" pitchFamily="34" charset="-120"/>
                        </a:rPr>
                        <a:t>Distribütör / kanal</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indent="0" marL="0">
                        <a:buNone/>
                      </a:pPr>
                      <a:r>
                        <a:rPr lang="en-US" sz="950" b="1" dirty="0">
                          <a:solidFill>
                            <a:srgbClr val="FFFFFF"/>
                          </a:solidFill>
                          <a:latin typeface="Calibri" pitchFamily="34" charset="0"/>
                          <a:ea typeface="Calibri" pitchFamily="34" charset="-122"/>
                          <a:cs typeface="Calibri" pitchFamily="34" charset="-120"/>
                        </a:rPr>
                        <a:t>Ülke</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50" b="1" dirty="0">
                          <a:solidFill>
                            <a:srgbClr val="FFFFFF"/>
                          </a:solidFill>
                          <a:latin typeface="Calibri" pitchFamily="34" charset="0"/>
                          <a:ea typeface="Calibri" pitchFamily="34" charset="-122"/>
                          <a:cs typeface="Calibri" pitchFamily="34" charset="-120"/>
                        </a:rPr>
                        <a:t>Erişim/yıl</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r>
              <a:tr h="274320">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Riyadh Retail Group</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Suudi Ar.</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1,20M</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74320">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Gulf Home Appliances</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BAE</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0,85M</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74320">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Noon.com (pazar yeri)</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S.A./BAE</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0,90M</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74320">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Amazon.ae (pazar yeri)</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BAE</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0,70M</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274320">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Jeddah Electronics</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Suudi Ar.</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0,64M</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bl>
          </a:graphicData>
        </a:graphic>
      </p:graphicFrame>
      <p:sp>
        <p:nvSpPr>
          <p:cNvPr id="23" name="Text 19"/>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24" name="Text 20"/>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457200" y="384048"/>
            <a:ext cx="128016" cy="128016"/>
          </a:xfrm>
          <a:prstGeom prst="rect">
            <a:avLst/>
          </a:prstGeom>
          <a:solidFill>
            <a:srgbClr val="C9A24B"/>
          </a:solidFill>
          <a:ln/>
        </p:spPr>
      </p:sp>
      <p:sp>
        <p:nvSpPr>
          <p:cNvPr id="3" name="Text 1"/>
          <p:cNvSpPr/>
          <p:nvPr/>
        </p:nvSpPr>
        <p:spPr>
          <a:xfrm>
            <a:off x="658368" y="256032"/>
            <a:ext cx="8138160" cy="457200"/>
          </a:xfrm>
          <a:prstGeom prst="rect">
            <a:avLst/>
          </a:prstGeom>
          <a:noFill/>
          <a:ln/>
        </p:spPr>
        <p:txBody>
          <a:bodyPr wrap="square" lIns="0" tIns="0" rIns="0" bIns="0" rtlCol="0" anchor="ctr"/>
          <a:lstStyle/>
          <a:p>
            <a:pPr indent="0" marL="0">
              <a:buNone/>
            </a:pPr>
            <a:r>
              <a:rPr lang="en-US" sz="2400" b="1" dirty="0">
                <a:solidFill>
                  <a:srgbClr val="16234A"/>
                </a:solidFill>
                <a:latin typeface="Georgia" pitchFamily="34" charset="0"/>
                <a:ea typeface="Georgia" pitchFamily="34" charset="-122"/>
                <a:cs typeface="Georgia" pitchFamily="34" charset="-120"/>
              </a:rPr>
              <a:t>Üç Yıllık Finansal Projeksiyon</a:t>
            </a:r>
            <a:endParaRPr lang="en-US" sz="2400" dirty="0"/>
          </a:p>
        </p:txBody>
      </p:sp>
      <p:sp>
        <p:nvSpPr>
          <p:cNvPr id="4" name="Text 2"/>
          <p:cNvSpPr/>
          <p:nvPr/>
        </p:nvSpPr>
        <p:spPr>
          <a:xfrm>
            <a:off x="658368" y="713232"/>
            <a:ext cx="8138160" cy="274320"/>
          </a:xfrm>
          <a:prstGeom prst="rect">
            <a:avLst/>
          </a:prstGeom>
          <a:noFill/>
          <a:ln/>
        </p:spPr>
        <p:txBody>
          <a:bodyPr wrap="square" lIns="0" tIns="0" rIns="0" bIns="0" rtlCol="0" anchor="ctr"/>
          <a:lstStyle/>
          <a:p>
            <a:pPr indent="0" marL="0">
              <a:buNone/>
            </a:pPr>
            <a:r>
              <a:rPr lang="en-US" sz="1150" i="1" dirty="0">
                <a:solidFill>
                  <a:srgbClr val="64748B"/>
                </a:solidFill>
                <a:latin typeface="Calibri" pitchFamily="34" charset="0"/>
                <a:ea typeface="Calibri" pitchFamily="34" charset="-122"/>
                <a:cs typeface="Calibri" pitchFamily="34" charset="-120"/>
              </a:rPr>
              <a:t>Tüm değerler TL · gelir, katkı payı ve faaliyet sonucu</a:t>
            </a:r>
            <a:endParaRPr lang="en-US" sz="1150" dirty="0"/>
          </a:p>
        </p:txBody>
      </p:sp>
      <p:graphicFrame>
        <p:nvGraphicFramePr>
          <p:cNvPr id="5" name="Chart 0" descr=""/>
          <p:cNvGraphicFramePr/>
          <p:nvPr/>
        </p:nvGraphicFramePr>
        <p:xfrm>
          <a:off x="457200" y="1097280"/>
          <a:ext cx="5212080" cy="3429000"/>
        </p:xfrm>
        <a:graphic xmlns:a="http://schemas.openxmlformats.org/drawingml/2006/main">
          <a:graphicData uri="http://schemas.openxmlformats.org/drawingml/2006/chart">
            <c:chart xmlns:c="http://schemas.openxmlformats.org/drawingml/2006/chart" r:id="rId1"/>
          </a:graphicData>
        </a:graphic>
      </p:graphicFrame>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5806440" y="1234440"/>
          <a:ext cx="2926080" cy="914400"/>
        </p:xfrm>
        <a:graphic>
          <a:graphicData uri="http://schemas.openxmlformats.org/drawingml/2006/table">
            <a:tbl>
              <a:tblPr/>
              <a:tblGrid>
                <a:gridCol w="1234440"/>
                <a:gridCol w="566928"/>
                <a:gridCol w="566928"/>
                <a:gridCol w="557784"/>
              </a:tblGrid>
              <a:tr h="310896">
                <a:tc>
                  <a:txBody>
                    <a:bodyPr/>
                    <a:lstStyle/>
                    <a:p>
                      <a:pPr indent="0" marL="0">
                        <a:buNone/>
                      </a:pPr>
                      <a:r>
                        <a:rPr lang="en-US" sz="950" b="1" dirty="0">
                          <a:solidFill>
                            <a:srgbClr val="FFFFFF"/>
                          </a:solidFill>
                          <a:latin typeface="Calibri" pitchFamily="34" charset="0"/>
                          <a:ea typeface="Calibri" pitchFamily="34" charset="-122"/>
                          <a:cs typeface="Calibri" pitchFamily="34" charset="-120"/>
                        </a:rPr>
                        <a:t>Kalem (M TL)</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50" b="1" dirty="0">
                          <a:solidFill>
                            <a:srgbClr val="FFFFFF"/>
                          </a:solidFill>
                          <a:latin typeface="Calibri" pitchFamily="34" charset="0"/>
                          <a:ea typeface="Calibri" pitchFamily="34" charset="-122"/>
                          <a:cs typeface="Calibri" pitchFamily="34" charset="-120"/>
                        </a:rPr>
                        <a:t>2026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50" b="1" dirty="0">
                          <a:solidFill>
                            <a:srgbClr val="FFFFFF"/>
                          </a:solidFill>
                          <a:latin typeface="Calibri" pitchFamily="34" charset="0"/>
                          <a:ea typeface="Calibri" pitchFamily="34" charset="-122"/>
                          <a:cs typeface="Calibri" pitchFamily="34" charset="-120"/>
                        </a:rPr>
                        <a:t>2027</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c>
                  <a:txBody>
                    <a:bodyPr/>
                    <a:lstStyle/>
                    <a:p>
                      <a:pPr algn="r" indent="0" marL="0">
                        <a:buNone/>
                      </a:pPr>
                      <a:r>
                        <a:rPr lang="en-US" sz="950" b="1" dirty="0">
                          <a:solidFill>
                            <a:srgbClr val="FFFFFF"/>
                          </a:solidFill>
                          <a:latin typeface="Calibri" pitchFamily="34" charset="0"/>
                          <a:ea typeface="Calibri" pitchFamily="34" charset="-122"/>
                          <a:cs typeface="Calibri" pitchFamily="34" charset="-120"/>
                        </a:rPr>
                        <a:t>2028</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6234A"/>
                    </a:solidFill>
                  </a:tcPr>
                </a:tc>
              </a:tr>
              <a:tr h="310896">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Satış (bin adet)</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30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72</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130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10896">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Gelir</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118,5</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284,4</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513,5</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10896">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Katkı payı</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46,1</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110,6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199,6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10896">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Sabit maliyet</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27,5</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24,0</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dirty="0">
                          <a:solidFill>
                            <a:srgbClr val="1E293B"/>
                          </a:solidFill>
                          <a:latin typeface="Calibri" pitchFamily="34" charset="0"/>
                          <a:ea typeface="Calibri" pitchFamily="34" charset="-122"/>
                          <a:cs typeface="Calibri" pitchFamily="34" charset="-120"/>
                        </a:rPr>
                        <a:t>28,5</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10896">
                <a:tc>
                  <a:txBody>
                    <a:bodyPr/>
                    <a:lstStyle/>
                    <a:p>
                      <a:pPr indent="0" marL="0">
                        <a:buNone/>
                      </a:pPr>
                      <a:r>
                        <a:rPr lang="en-US" sz="950" b="1" dirty="0">
                          <a:solidFill>
                            <a:srgbClr val="1E293B"/>
                          </a:solidFill>
                          <a:latin typeface="Calibri" pitchFamily="34" charset="0"/>
                          <a:ea typeface="Calibri" pitchFamily="34" charset="-122"/>
                          <a:cs typeface="Calibri" pitchFamily="34" charset="-120"/>
                        </a:rPr>
                        <a:t>Faaliyet sonucu</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F7A54"/>
                          </a:solidFill>
                          <a:latin typeface="Calibri" pitchFamily="34" charset="0"/>
                          <a:ea typeface="Calibri" pitchFamily="34" charset="-122"/>
                          <a:cs typeface="Calibri" pitchFamily="34" charset="-120"/>
                        </a:rPr>
                        <a:t>18,6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F7A54"/>
                          </a:solidFill>
                          <a:latin typeface="Calibri" pitchFamily="34" charset="0"/>
                          <a:ea typeface="Calibri" pitchFamily="34" charset="-122"/>
                          <a:cs typeface="Calibri" pitchFamily="34" charset="-120"/>
                        </a:rPr>
                        <a:t>86,6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F7A54"/>
                          </a:solidFill>
                          <a:latin typeface="Calibri" pitchFamily="34" charset="0"/>
                          <a:ea typeface="Calibri" pitchFamily="34" charset="-122"/>
                          <a:cs typeface="Calibri" pitchFamily="34" charset="-120"/>
                        </a:rPr>
                        <a:t>171,1</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10896">
                <a:tc>
                  <a:txBody>
                    <a:bodyPr/>
                    <a:lstStyle/>
                    <a:p>
                      <a:pPr indent="0" marL="0">
                        <a:buNone/>
                      </a:pPr>
                      <a:r>
                        <a:rPr lang="en-US" sz="950" b="1" dirty="0">
                          <a:solidFill>
                            <a:srgbClr val="1E293B"/>
                          </a:solidFill>
                          <a:latin typeface="Calibri" pitchFamily="34" charset="0"/>
                          <a:ea typeface="Calibri" pitchFamily="34" charset="-122"/>
                          <a:cs typeface="Calibri" pitchFamily="34" charset="-120"/>
                        </a:rPr>
                        <a:t>Kümülatif</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E293B"/>
                          </a:solidFill>
                          <a:latin typeface="Calibri" pitchFamily="34" charset="0"/>
                          <a:ea typeface="Calibri" pitchFamily="34" charset="-122"/>
                          <a:cs typeface="Calibri" pitchFamily="34" charset="-120"/>
                        </a:rPr>
                        <a:t>18,6</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E293B"/>
                          </a:solidFill>
                          <a:latin typeface="Calibri" pitchFamily="34" charset="0"/>
                          <a:ea typeface="Calibri" pitchFamily="34" charset="-122"/>
                          <a:cs typeface="Calibri" pitchFamily="34" charset="-120"/>
                        </a:rPr>
                        <a:t>105,1</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r" indent="0" marL="0">
                        <a:buNone/>
                      </a:pPr>
                      <a:r>
                        <a:rPr lang="en-US" sz="950" b="1" dirty="0">
                          <a:solidFill>
                            <a:srgbClr val="1E293B"/>
                          </a:solidFill>
                          <a:latin typeface="Calibri" pitchFamily="34" charset="0"/>
                          <a:ea typeface="Calibri" pitchFamily="34" charset="-122"/>
                          <a:cs typeface="Calibri" pitchFamily="34" charset="-120"/>
                        </a:rPr>
                        <a:t>276,2</a:t>
                      </a:r>
                      <a:endParaRPr lang="en-US" sz="950" dirty="0">
                        <a:latin typeface="Calibri" charset="0"/>
                        <a:ea typeface="Calibri" charset="0"/>
                        <a:cs typeface="Calibri" charset="0"/>
                      </a:endParaRPr>
                    </a:p>
                  </a:txBody>
                  <a:tcPr marL="91440" marR="91440" marT="45720" marB="4572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7" name="Text 3"/>
          <p:cNvSpPr/>
          <p:nvPr/>
        </p:nvSpPr>
        <p:spPr>
          <a:xfrm>
            <a:off x="5806440" y="3794760"/>
            <a:ext cx="2926080" cy="822960"/>
          </a:xfrm>
          <a:prstGeom prst="rect">
            <a:avLst/>
          </a:prstGeom>
          <a:noFill/>
          <a:ln/>
        </p:spPr>
        <p:txBody>
          <a:bodyPr wrap="square" rtlCol="0" anchor="ctr"/>
          <a:lstStyle/>
          <a:p>
            <a:pPr indent="0" marL="0">
              <a:buNone/>
            </a:pPr>
            <a:r>
              <a:rPr lang="en-US" sz="950" i="1" dirty="0">
                <a:solidFill>
                  <a:srgbClr val="0E7C7B"/>
                </a:solidFill>
                <a:latin typeface="Calibri" pitchFamily="34" charset="0"/>
                <a:ea typeface="Calibri" pitchFamily="34" charset="-122"/>
                <a:cs typeface="Calibri" pitchFamily="34" charset="-120"/>
              </a:rPr>
              <a:t>3 yıl kümülatif faaliyet sonucu ~276M TL. Sabit maliyet Yıl 1'de 3,2M TL tek seferlik sertifikasyonu içerir.</a:t>
            </a:r>
            <a:endParaRPr lang="en-US" sz="950" dirty="0"/>
          </a:p>
        </p:txBody>
      </p:sp>
      <p:sp>
        <p:nvSpPr>
          <p:cNvPr id="8" name="Text 4"/>
          <p:cNvSpPr/>
          <p:nvPr/>
        </p:nvSpPr>
        <p:spPr>
          <a:xfrm>
            <a:off x="457200" y="4828032"/>
            <a:ext cx="6400800" cy="22860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Contoso · Körfez Pazarı Giriş Fizibilitesi · Temmuz 2026</a:t>
            </a:r>
            <a:endParaRPr lang="en-US" sz="800" dirty="0"/>
          </a:p>
        </p:txBody>
      </p:sp>
      <p:sp>
        <p:nvSpPr>
          <p:cNvPr id="9" name="Text 5"/>
          <p:cNvSpPr/>
          <p:nvPr/>
        </p:nvSpPr>
        <p:spPr>
          <a:xfrm>
            <a:off x="8412480" y="4828032"/>
            <a:ext cx="548640" cy="228600"/>
          </a:xfrm>
          <a:prstGeom prst="rect">
            <a:avLst/>
          </a:prstGeom>
          <a:noFill/>
          <a:ln/>
        </p:spPr>
        <p:txBody>
          <a:bodyPr wrap="square" rtlCol="0" anchor="ctr"/>
          <a:lstStyle/>
          <a:p>
            <a:pPr algn="r" indent="0" marL="0">
              <a:buNone/>
            </a:pPr>
            <a:r>
              <a:rPr lang="en-US" sz="800" dirty="0">
                <a:solidFill>
                  <a:srgbClr val="64748B"/>
                </a:solidFill>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Körfez (GCC) Pazarına Giriş Fizibilitesi</dc:title>
  <dc:subject>PptxGenJS Presentation</dc:subject>
  <dc:creator>Contoso Dayanıklı Tüketim A.Ş.</dc:creator>
  <cp:lastModifiedBy>Contoso Dayanıklı Tüketim A.Ş.</cp:lastModifiedBy>
  <cp:revision>1</cp:revision>
  <dcterms:created xsi:type="dcterms:W3CDTF">2026-07-11T01:05:38Z</dcterms:created>
  <dcterms:modified xsi:type="dcterms:W3CDTF">2026-07-11T01:05:38Z</dcterms:modified>
</cp:coreProperties>
</file>