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Toplam talep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A2230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Özellik
Talebi</c:v>
                  </c:pt>
                  <c:pt idx="1">
                    <c:v>Yetki/
Erişim</c:v>
                  </c:pt>
                  <c:pt idx="2">
                    <c:v>Kararlılık</c:v>
                  </c:pt>
                  <c:pt idx="3">
                    <c:v>Performans</c:v>
                  </c:pt>
                  <c:pt idx="4">
                    <c:v>Entegrasyon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33</c:v>
                </c:pt>
                <c:pt idx="1">
                  <c:v>31</c:v>
                </c:pt>
                <c:pt idx="2">
                  <c:v>27</c:v>
                </c:pt>
                <c:pt idx="3">
                  <c:v>26</c:v>
                </c:pt>
                <c:pt idx="4">
                  <c:v>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Kritik + Yüksek</c:v>
                </c:pt>
              </c:strCache>
            </c:strRef>
          </c:tx>
          <c:spPr>
            <a:solidFill>
              <a:srgbClr val="C0392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A2230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Özellik
Talebi</c:v>
                  </c:pt>
                  <c:pt idx="1">
                    <c:v>Yetki/
Erişim</c:v>
                  </c:pt>
                  <c:pt idx="2">
                    <c:v>Kararlılık</c:v>
                  </c:pt>
                  <c:pt idx="3">
                    <c:v>Performans</c:v>
                  </c:pt>
                  <c:pt idx="4">
                    <c:v>Entegrasyon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</c:v>
                </c:pt>
                <c:pt idx="1">
                  <c:v>11</c:v>
                </c:pt>
                <c:pt idx="2">
                  <c:v>13</c:v>
                </c:pt>
                <c:pt idx="3">
                  <c:v>7</c:v>
                </c:pt>
                <c:pt idx="4">
                  <c:v>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A2230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A2230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txPr>
        <a:bodyPr/>
        <a:lstStyle/>
        <a:p>
          <a:pPr>
            <a:defRPr sz="1100">
              <a:solidFill>
                <a:srgbClr val="1A2230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Çökme</c:v>
                </c:pt>
              </c:strCache>
            </c:strRef>
          </c:tx>
          <c:spPr>
            <a:solidFill>
              <a:srgbClr val="C0392B"/>
            </a:solidFill>
            <a:ln w="50800" cap="flat">
              <a:solidFill>
                <a:srgbClr val="C0392B"/>
              </a:solidFill>
              <a:prstDash val="solid"/>
              <a:round/>
            </a:ln>
            <a:effectLst/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1A2230"/>
                    </a:solidFill>
                    <a:latin typeface="Calibri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7"/>
            <c:spPr>
              <a:solidFill>
                <a:srgbClr val="C0392B"/>
              </a:solidFill>
              <a:ln w="9525" cap="flat">
                <a:solidFill>
                  <a:srgbClr val="C0392B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v3.9</c:v>
                  </c:pt>
                  <c:pt idx="1">
                    <c:v>v4.0</c:v>
                  </c:pt>
                  <c:pt idx="2">
                    <c:v>v4.1</c:v>
                  </c:pt>
                  <c:pt idx="3">
                    <c:v>v4.2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5.9</c:v>
                </c:pt>
                <c:pt idx="1">
                  <c:v>4.6</c:v>
                </c:pt>
                <c:pt idx="2">
                  <c:v>3.8</c:v>
                </c:pt>
                <c:pt idx="3">
                  <c:v>2.1</c:v>
                </c:pt>
              </c:numCache>
            </c:numRef>
          </c:val>
          <c:smooth val="1"/>
        </c:ser>
        <c:dLbls>
          <c:numFmt formatCode="0.0" sourceLinked="0"/>
          <c:txPr>
            <a:bodyPr/>
            <a:lstStyle/>
            <a:p>
              <a:pPr>
                <a:defRPr b="0" i="0" strike="noStrike" sz="1100" u="none">
                  <a:solidFill>
                    <a:srgbClr val="1A2230"/>
                  </a:solidFill>
                  <a:latin typeface="Calibri"/>
                </a:defRPr>
              </a:pPr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A223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majorGridlines>
          <c:spPr>
            <a:ln w="6350" cap="flat">
              <a:solidFill>
                <a:srgbClr val="E6EBF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46304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711696"/>
            <a:ext cx="12188952" cy="14630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37160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9F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ÜRÜN YÖNETİMİ  ·  2026 2. YARI PLANLAMA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1874520"/>
            <a:ext cx="1109167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Contoso Analytics Cloud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48640" y="288036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Önceliklendirilmiş Ürün Yol Haritası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48640" y="3520440"/>
            <a:ext cx="1109167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9F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H1 müşteri sinyalleri, telemetri ve rakip kıyaslaması temelinde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4343400"/>
            <a:ext cx="2585923" cy="402336"/>
          </a:xfrm>
          <a:prstGeom prst="roundRect">
            <a:avLst>
              <a:gd name="adj" fmla="val 18182"/>
            </a:avLst>
          </a:prstGeom>
          <a:solidFill>
            <a:srgbClr val="2E4A7A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4343400"/>
            <a:ext cx="2585923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uygulama yorumu (TR/EN)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335731" y="4343400"/>
            <a:ext cx="1779422" cy="402336"/>
          </a:xfrm>
          <a:prstGeom prst="roundRect">
            <a:avLst>
              <a:gd name="adj" fmla="val 18182"/>
            </a:avLst>
          </a:prstGeom>
          <a:solidFill>
            <a:srgbClr val="2E4A7A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35731" y="4343400"/>
            <a:ext cx="177942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140 destek talebi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316322" y="4343400"/>
            <a:ext cx="2048256" cy="402336"/>
          </a:xfrm>
          <a:prstGeom prst="roundRect">
            <a:avLst>
              <a:gd name="adj" fmla="val 18182"/>
            </a:avLst>
          </a:prstGeom>
          <a:solidFill>
            <a:srgbClr val="2E4A7A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316322" y="4343400"/>
            <a:ext cx="204825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kullanım telemetrisi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7565746" y="4343400"/>
            <a:ext cx="1779422" cy="402336"/>
          </a:xfrm>
          <a:prstGeom prst="roundRect">
            <a:avLst>
              <a:gd name="adj" fmla="val 18182"/>
            </a:avLst>
          </a:prstGeom>
          <a:solidFill>
            <a:srgbClr val="2E4A7A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565746" y="4343400"/>
            <a:ext cx="177942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rakip kıyaslaması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548640" y="59893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A4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Temmuz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 HARİTASI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916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Çeyreklik plan: Ç3 2026 – Ç2 2027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2567178" cy="4343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554480"/>
            <a:ext cx="2567178" cy="786384"/>
          </a:xfrm>
          <a:prstGeom prst="rect">
            <a:avLst/>
          </a:prstGeom>
          <a:solidFill>
            <a:srgbClr val="1F3864"/>
          </a:solidFill>
          <a:ln/>
        </p:spPr>
      </p:sp>
      <p:sp>
        <p:nvSpPr>
          <p:cNvPr id="6" name="Text 4"/>
          <p:cNvSpPr/>
          <p:nvPr/>
        </p:nvSpPr>
        <p:spPr>
          <a:xfrm>
            <a:off x="713232" y="1627632"/>
            <a:ext cx="229285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Ç3 2026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713232" y="1993392"/>
            <a:ext cx="22928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 – Eyl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13232" y="2450592"/>
            <a:ext cx="223799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Kararlılık + Hızlı Kazanımlar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731520" y="3035808"/>
            <a:ext cx="2237994" cy="2057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Giriş takılması, dışa aktarmada çökme, mobil kapanma düzeltmeleri</a:t>
            </a:r>
            <a:endParaRPr lang="en-US" sz="11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sürümlerde zorunlu güncelleme (çökme ↓)</a:t>
            </a:r>
            <a:endParaRPr lang="en-US" sz="11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Karanlık tema · pano klasörleme</a:t>
            </a:r>
            <a:endParaRPr lang="en-US" sz="11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Zamanlanmış rapor güvenilirliği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76656" y="5230368"/>
            <a:ext cx="2311146" cy="566928"/>
          </a:xfrm>
          <a:prstGeom prst="rect">
            <a:avLst/>
          </a:prstGeom>
          <a:solidFill>
            <a:srgbClr val="EDF1F6"/>
          </a:solidFill>
          <a:ln/>
        </p:spPr>
      </p:sp>
      <p:sp>
        <p:nvSpPr>
          <p:cNvPr id="11" name="Text 9"/>
          <p:cNvSpPr/>
          <p:nvPr/>
        </p:nvSpPr>
        <p:spPr>
          <a:xfrm>
            <a:off x="768096" y="5257800"/>
            <a:ext cx="216484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8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Gerekçe: </a:t>
            </a:r>
            <a:pPr indent="0" marL="0">
              <a:buNone/>
            </a:pPr>
            <a:r>
              <a:rPr lang="en-US" sz="98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risk + en hızlı ROI birlikte</a:t>
            </a:r>
            <a:endParaRPr lang="en-US" sz="980" dirty="0"/>
          </a:p>
        </p:txBody>
      </p:sp>
      <p:sp>
        <p:nvSpPr>
          <p:cNvPr id="12" name="Shape 10"/>
          <p:cNvSpPr/>
          <p:nvPr/>
        </p:nvSpPr>
        <p:spPr>
          <a:xfrm>
            <a:off x="3390138" y="1554480"/>
            <a:ext cx="2567178" cy="4343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390138" y="1554480"/>
            <a:ext cx="2567178" cy="786384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4" name="Text 12"/>
          <p:cNvSpPr/>
          <p:nvPr/>
        </p:nvSpPr>
        <p:spPr>
          <a:xfrm>
            <a:off x="3554730" y="1627632"/>
            <a:ext cx="229285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Ç4 2026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3554730" y="1993392"/>
            <a:ext cx="22928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Eki – Ara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554730" y="2450592"/>
            <a:ext cx="223799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 / Erişim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3573018" y="3035808"/>
            <a:ext cx="2237994" cy="2057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SSO grup eşleme</a:t>
            </a:r>
            <a:endParaRPr lang="en-US" sz="11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 bazlı yetki detayı (RBAC)</a:t>
            </a:r>
            <a:endParaRPr lang="en-US" sz="11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Koltuk/kullanım görünürlüğü paneli</a:t>
            </a:r>
            <a:endParaRPr lang="en-US" sz="11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 günlüğü (audit log)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518154" y="5230368"/>
            <a:ext cx="2311146" cy="566928"/>
          </a:xfrm>
          <a:prstGeom prst="rect">
            <a:avLst/>
          </a:prstGeom>
          <a:solidFill>
            <a:srgbClr val="EDF1F6"/>
          </a:solidFill>
          <a:ln/>
        </p:spPr>
      </p:sp>
      <p:sp>
        <p:nvSpPr>
          <p:cNvPr id="19" name="Text 17"/>
          <p:cNvSpPr/>
          <p:nvPr/>
        </p:nvSpPr>
        <p:spPr>
          <a:xfrm>
            <a:off x="3609594" y="5257800"/>
            <a:ext cx="216484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8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Gerekçe: </a:t>
            </a:r>
            <a:pPr indent="0" marL="0">
              <a:buNone/>
            </a:pPr>
            <a:r>
              <a:rPr lang="en-US" sz="98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kilidini açar; en yavaş çözülen alan</a:t>
            </a:r>
            <a:endParaRPr lang="en-US" sz="980" dirty="0"/>
          </a:p>
        </p:txBody>
      </p:sp>
      <p:sp>
        <p:nvSpPr>
          <p:cNvPr id="20" name="Shape 18"/>
          <p:cNvSpPr/>
          <p:nvPr/>
        </p:nvSpPr>
        <p:spPr>
          <a:xfrm>
            <a:off x="6231636" y="1554480"/>
            <a:ext cx="2567178" cy="4343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231636" y="1554480"/>
            <a:ext cx="2567178" cy="786384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22" name="Text 20"/>
          <p:cNvSpPr/>
          <p:nvPr/>
        </p:nvSpPr>
        <p:spPr>
          <a:xfrm>
            <a:off x="6396228" y="1627632"/>
            <a:ext cx="229285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Ç1 2027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6396228" y="1993392"/>
            <a:ext cx="22928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Oca – Mar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396228" y="2450592"/>
            <a:ext cx="223799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 + Entegrasyon (faz 1)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6414516" y="3035808"/>
            <a:ext cx="2237994" cy="2057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Büyük veri motoru / sanallaştırma</a:t>
            </a:r>
            <a:endParaRPr lang="en-US" sz="11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Dışa aktarma boru hattı yenileme</a:t>
            </a:r>
            <a:endParaRPr lang="en-US" sz="11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Pano yükleme önbelleği</a:t>
            </a:r>
            <a:endParaRPr lang="en-US" sz="11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/ Slack bildirim entegrasyonu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359652" y="5230368"/>
            <a:ext cx="2311146" cy="566928"/>
          </a:xfrm>
          <a:prstGeom prst="rect">
            <a:avLst/>
          </a:prstGeom>
          <a:solidFill>
            <a:srgbClr val="EDF1F6"/>
          </a:solidFill>
          <a:ln/>
        </p:spPr>
      </p:sp>
      <p:sp>
        <p:nvSpPr>
          <p:cNvPr id="27" name="Text 25"/>
          <p:cNvSpPr/>
          <p:nvPr/>
        </p:nvSpPr>
        <p:spPr>
          <a:xfrm>
            <a:off x="6451092" y="5257800"/>
            <a:ext cx="216484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8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Gerekçe: </a:t>
            </a:r>
            <a:pPr indent="0" marL="0">
              <a:buNone/>
            </a:pPr>
            <a:r>
              <a:rPr lang="en-US" sz="98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açık oran (%69) burada</a:t>
            </a:r>
            <a:endParaRPr lang="en-US" sz="980" dirty="0"/>
          </a:p>
        </p:txBody>
      </p:sp>
      <p:sp>
        <p:nvSpPr>
          <p:cNvPr id="28" name="Shape 26"/>
          <p:cNvSpPr/>
          <p:nvPr/>
        </p:nvSpPr>
        <p:spPr>
          <a:xfrm>
            <a:off x="9073134" y="1554480"/>
            <a:ext cx="2567178" cy="4343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9073134" y="1554480"/>
            <a:ext cx="2567178" cy="78638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30" name="Text 28"/>
          <p:cNvSpPr/>
          <p:nvPr/>
        </p:nvSpPr>
        <p:spPr>
          <a:xfrm>
            <a:off x="9237726" y="1627632"/>
            <a:ext cx="229285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Ç2 2027</a:t>
            </a:r>
            <a:endParaRPr lang="en-US" sz="1900" dirty="0"/>
          </a:p>
        </p:txBody>
      </p:sp>
      <p:sp>
        <p:nvSpPr>
          <p:cNvPr id="31" name="Text 29"/>
          <p:cNvSpPr/>
          <p:nvPr/>
        </p:nvSpPr>
        <p:spPr>
          <a:xfrm>
            <a:off x="9237726" y="1993392"/>
            <a:ext cx="22928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 – Haz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9237726" y="2450592"/>
            <a:ext cx="223799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Entegrasyon (faz 2) + Farklılaşma</a:t>
            </a:r>
            <a:endParaRPr lang="en-US" sz="1350" dirty="0"/>
          </a:p>
        </p:txBody>
      </p:sp>
      <p:sp>
        <p:nvSpPr>
          <p:cNvPr id="33" name="Text 31"/>
          <p:cNvSpPr/>
          <p:nvPr/>
        </p:nvSpPr>
        <p:spPr>
          <a:xfrm>
            <a:off x="9256014" y="3035808"/>
            <a:ext cx="2237994" cy="2057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API + webhook + gömülü analitik</a:t>
            </a:r>
            <a:endParaRPr lang="en-US" sz="11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 çevrimdışı erişim</a:t>
            </a:r>
            <a:endParaRPr lang="en-US" sz="11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 birliği / yorum bırakma</a:t>
            </a:r>
            <a:endParaRPr lang="en-US" sz="11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dil arama (rakip paritesi)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9201150" y="5230368"/>
            <a:ext cx="2311146" cy="566928"/>
          </a:xfrm>
          <a:prstGeom prst="rect">
            <a:avLst/>
          </a:prstGeom>
          <a:solidFill>
            <a:srgbClr val="EDF1F6"/>
          </a:solidFill>
          <a:ln/>
        </p:spPr>
      </p:sp>
      <p:sp>
        <p:nvSpPr>
          <p:cNvPr id="35" name="Text 33"/>
          <p:cNvSpPr/>
          <p:nvPr/>
        </p:nvSpPr>
        <p:spPr>
          <a:xfrm>
            <a:off x="9292590" y="5257800"/>
            <a:ext cx="216484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8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Gerekçe: </a:t>
            </a:r>
            <a:pPr indent="0" marL="0">
              <a:buNone/>
            </a:pPr>
            <a:r>
              <a:rPr lang="en-US" sz="98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Rakip paritesi + farklılaşma hamlesi</a:t>
            </a:r>
            <a:endParaRPr lang="en-US" sz="980" dirty="0"/>
          </a:p>
        </p:txBody>
      </p:sp>
      <p:sp>
        <p:nvSpPr>
          <p:cNvPr id="36" name="Text 34"/>
          <p:cNvSpPr/>
          <p:nvPr/>
        </p:nvSpPr>
        <p:spPr>
          <a:xfrm>
            <a:off x="548640" y="6473952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Analytics Cloud  ·  2026 H1 Sinyal Analizi</a:t>
            </a:r>
            <a:pPr algn="r" indent="0" marL="0">
              <a:buNone/>
            </a:pPr>
            <a:r>
              <a:rPr lang="en-US" sz="900" b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10 / 11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46304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9F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KAPANIŞ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749808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Gerekçeler, riskler ve sonraki adımlar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3453384" cy="4023360"/>
          </a:xfrm>
          <a:prstGeom prst="rect">
            <a:avLst/>
          </a:prstGeom>
          <a:solidFill>
            <a:srgbClr val="2E4A7A"/>
          </a:solidFill>
          <a:ln w="19050">
            <a:solidFill>
              <a:srgbClr val="02809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691640"/>
            <a:ext cx="3453384" cy="914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901952"/>
            <a:ext cx="29961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Gerekçeler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804672" y="2468880"/>
            <a:ext cx="2996184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300" dirty="0">
                <a:solidFill>
                  <a:srgbClr val="E4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Sıralama tamamen veriye dayalı: sıklık, şiddet, plan/gelir ve telemetri.</a:t>
            </a:r>
            <a:endParaRPr lang="en-US" sz="130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300" dirty="0">
                <a:solidFill>
                  <a:srgbClr val="E4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Risk-ayarlı: kritik kararlılık sorunları oran düşük olsa da öne çekildi.</a:t>
            </a:r>
            <a:endParaRPr lang="en-US" sz="130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300" dirty="0">
                <a:solidFill>
                  <a:srgbClr val="E4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Hızlı kazanımlar (karanlık tema, klasörleme) erken değer sağlar.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367784" y="1691640"/>
            <a:ext cx="3453384" cy="4023360"/>
          </a:xfrm>
          <a:prstGeom prst="rect">
            <a:avLst/>
          </a:prstGeom>
          <a:solidFill>
            <a:srgbClr val="2E4A7A"/>
          </a:solidFill>
          <a:ln w="19050">
            <a:solidFill>
              <a:srgbClr val="E8A33D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367784" y="1691640"/>
            <a:ext cx="3453384" cy="91440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11" name="Text 9"/>
          <p:cNvSpPr/>
          <p:nvPr/>
        </p:nvSpPr>
        <p:spPr>
          <a:xfrm>
            <a:off x="4596384" y="1901952"/>
            <a:ext cx="29961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Riskler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4623816" y="2468880"/>
            <a:ext cx="2996184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300" dirty="0">
                <a:solidFill>
                  <a:srgbClr val="E4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Örneklem küçük ve tek dönemli (2026 H1); eğilim doğrulanmalı.</a:t>
            </a:r>
            <a:endParaRPr lang="en-US" sz="130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300" dirty="0">
                <a:solidFill>
                  <a:srgbClr val="E4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Efor ve telemetri skorları uzman tahmini — mühendislikle teyit edilmeli.</a:t>
            </a:r>
            <a:endParaRPr lang="en-US" sz="130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300" dirty="0">
                <a:solidFill>
                  <a:srgbClr val="E4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Çevrimdışı mobil ve doğal dil yüksek yük; kapsam kayması riski.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186928" y="1691640"/>
            <a:ext cx="3453384" cy="4023360"/>
          </a:xfrm>
          <a:prstGeom prst="rect">
            <a:avLst/>
          </a:prstGeom>
          <a:solidFill>
            <a:srgbClr val="2E4A7A"/>
          </a:solidFill>
          <a:ln w="19050">
            <a:solidFill>
              <a:srgbClr val="2E7D5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186928" y="1691640"/>
            <a:ext cx="3453384" cy="9144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15" name="Text 13"/>
          <p:cNvSpPr/>
          <p:nvPr/>
        </p:nvSpPr>
        <p:spPr>
          <a:xfrm>
            <a:off x="8415528" y="1901952"/>
            <a:ext cx="29961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Sonraki adımlar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8442960" y="2468880"/>
            <a:ext cx="2996184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300" dirty="0">
                <a:solidFill>
                  <a:srgbClr val="E4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Ç3 kapsamını mühendislikle kesinleştir ve efor tahminlerini doğrula.</a:t>
            </a:r>
            <a:endParaRPr lang="en-US" sz="130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300" dirty="0">
                <a:solidFill>
                  <a:srgbClr val="E4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Başarı metrikleri: çökme oranı, modül benimseme, açık talep oranı.</a:t>
            </a:r>
            <a:endParaRPr lang="en-US" sz="130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300" dirty="0">
                <a:solidFill>
                  <a:srgbClr val="E4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Rakip paritesi boşluklarını çeyreklik olarak yeniden değerlendir.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6400800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AA4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İki çıktı: Etki-Efor puanlama Excel matrisi + bu yol haritası sunumu.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YÖNETİCİ ÖZETİ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916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Durum: güçlü çekirdek, netleşen boşluklar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548640" y="1481328"/>
            <a:ext cx="2567178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81328"/>
            <a:ext cx="82296" cy="13716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6" name="Text 4"/>
          <p:cNvSpPr/>
          <p:nvPr/>
        </p:nvSpPr>
        <p:spPr>
          <a:xfrm>
            <a:off x="658368" y="1591056"/>
            <a:ext cx="238429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C729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140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676656" y="2249424"/>
            <a:ext cx="233857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destek talebi (H1)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90138" y="1481328"/>
            <a:ext cx="2567178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390138" y="1481328"/>
            <a:ext cx="82296" cy="13716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0" name="Text 8"/>
          <p:cNvSpPr/>
          <p:nvPr/>
        </p:nvSpPr>
        <p:spPr>
          <a:xfrm>
            <a:off x="3499866" y="1591056"/>
            <a:ext cx="238429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3518154" y="2249424"/>
            <a:ext cx="233857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Kritik/Yüksek talep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1636" y="1481328"/>
            <a:ext cx="2567178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31636" y="1481328"/>
            <a:ext cx="82296" cy="1371600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14" name="Text 12"/>
          <p:cNvSpPr/>
          <p:nvPr/>
        </p:nvSpPr>
        <p:spPr>
          <a:xfrm>
            <a:off x="6341364" y="1591056"/>
            <a:ext cx="238429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8A3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%54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6359652" y="2249424"/>
            <a:ext cx="233857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talep hâlâ açık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9073134" y="1481328"/>
            <a:ext cx="2567178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9073134" y="1481328"/>
            <a:ext cx="82296" cy="1371600"/>
          </a:xfrm>
          <a:prstGeom prst="rect">
            <a:avLst/>
          </a:prstGeom>
          <a:solidFill>
            <a:srgbClr val="1F3864"/>
          </a:solidFill>
          <a:ln/>
        </p:spPr>
      </p:sp>
      <p:sp>
        <p:nvSpPr>
          <p:cNvPr id="18" name="Text 16"/>
          <p:cNvSpPr/>
          <p:nvPr/>
        </p:nvSpPr>
        <p:spPr>
          <a:xfrm>
            <a:off x="9182862" y="1591056"/>
            <a:ext cx="238429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5,9</a:t>
            </a:r>
            <a:endParaRPr lang="en-US" sz="3400" dirty="0"/>
          </a:p>
        </p:txBody>
      </p:sp>
      <p:sp>
        <p:nvSpPr>
          <p:cNvPr id="19" name="Text 17"/>
          <p:cNvSpPr/>
          <p:nvPr/>
        </p:nvSpPr>
        <p:spPr>
          <a:xfrm>
            <a:off x="9201150" y="2249424"/>
            <a:ext cx="233857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çökme (v3.9 / 1000 oturum)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3200400"/>
            <a:ext cx="201168" cy="201168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21" name="Text 19"/>
          <p:cNvSpPr/>
          <p:nvPr/>
        </p:nvSpPr>
        <p:spPr>
          <a:xfrm>
            <a:off x="914400" y="3108960"/>
            <a:ext cx="107259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Kararlılık en yüksek şiddet taşıyor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914400" y="3410712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kritik + 8 yüksek talep; eski sürümlerin çökme oranı v4.2'nin ~2,8 katı (5,9 vs 2,1).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548640" y="3995928"/>
            <a:ext cx="201168" cy="201168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24" name="Text 22"/>
          <p:cNvSpPr/>
          <p:nvPr/>
        </p:nvSpPr>
        <p:spPr>
          <a:xfrm>
            <a:off x="914400" y="3904488"/>
            <a:ext cx="107259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Yetki/Erişim gelir kilidi ve en yavaş çözülen alan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914400" y="4206240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%58 açık, ortalama 19,9 gün; SSO grup eşleme ve koltuk görünürlüğü Enterprise'ı bloke ediyor.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548640" y="4791456"/>
            <a:ext cx="201168" cy="201168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27" name="Text 25"/>
          <p:cNvSpPr/>
          <p:nvPr/>
        </p:nvSpPr>
        <p:spPr>
          <a:xfrm>
            <a:off x="914400" y="4700016"/>
            <a:ext cx="107259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çok istenen özellikler telemetriyle örtüşüyor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914400" y="5001768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Zamanlanmış Rapor benimseme %13, Mobil son 90 günde -%9; karanlık tema ve klasörleme hızlı kazanım.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548640" y="5586984"/>
            <a:ext cx="201168" cy="201168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30" name="Text 28"/>
          <p:cNvSpPr/>
          <p:nvPr/>
        </p:nvSpPr>
        <p:spPr>
          <a:xfrm>
            <a:off x="914400" y="5495544"/>
            <a:ext cx="107259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Rakip paritesi boşlukları belirgin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914400" y="5797296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dil/AI, Teams entegrasyonu ve denetim günlüğü rakiplerde standart, üründe eksik.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548640" y="6473952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Analytics Cloud  ·  2026 H1 Sinyal Analizi</a:t>
            </a:r>
            <a:pPr algn="r" indent="0" marL="0">
              <a:buNone/>
            </a:pPr>
            <a:r>
              <a:rPr lang="en-US" sz="900" b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2 / 11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YÖNTEM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916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Veri kaynakları ve puanlama yaklaşımı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3483864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554480"/>
            <a:ext cx="3483864" cy="109728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78308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777240" y="2450592"/>
            <a:ext cx="302666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 Yorumları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77240" y="2907792"/>
            <a:ext cx="3026664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karışık dilli (Türkçe/İngilizce) mağaza yorumu. Beş temaya el ile etiketlendi; puan ve platform (iOS/Android/Web) korundu.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352544" y="1554480"/>
            <a:ext cx="3483864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352544" y="1554480"/>
            <a:ext cx="3483864" cy="109728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1" name="Text 9"/>
          <p:cNvSpPr/>
          <p:nvPr/>
        </p:nvSpPr>
        <p:spPr>
          <a:xfrm>
            <a:off x="4581144" y="178308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C729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4581144" y="2450592"/>
            <a:ext cx="302666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Destek Talepleri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81144" y="2907792"/>
            <a:ext cx="3026664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140 talep (TLP-4200–4339). Kategori, ürün alanı, öncelik (Kritik→Düşük), müşteri planı, açık gün ve durum alanları.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156448" y="1554480"/>
            <a:ext cx="3483864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156448" y="1554480"/>
            <a:ext cx="3483864" cy="109728"/>
          </a:xfrm>
          <a:prstGeom prst="rect">
            <a:avLst/>
          </a:prstGeom>
          <a:solidFill>
            <a:srgbClr val="1F3864"/>
          </a:solidFill>
          <a:ln/>
        </p:spPr>
      </p:sp>
      <p:sp>
        <p:nvSpPr>
          <p:cNvPr id="16" name="Text 14"/>
          <p:cNvSpPr/>
          <p:nvPr/>
        </p:nvSpPr>
        <p:spPr>
          <a:xfrm>
            <a:off x="8385048" y="178308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8385048" y="2450592"/>
            <a:ext cx="302666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Kullanım Telemetrisi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385048" y="2907792"/>
            <a:ext cx="3026664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Modül benimseme, 5 adımlı özellik hunisi ve sürüm bazında çökme oranı. Sinyalleri nesnel kullanımla doğrular.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548640" y="4526280"/>
            <a:ext cx="11091672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48640" y="4526280"/>
            <a:ext cx="82296" cy="1234440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21" name="Text 19"/>
          <p:cNvSpPr/>
          <p:nvPr/>
        </p:nvSpPr>
        <p:spPr>
          <a:xfrm>
            <a:off x="822960" y="4645152"/>
            <a:ext cx="10634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Puanlama yöntemi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22960" y="4983480"/>
            <a:ext cx="10634472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 = </a:t>
            </a:r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Frekans×0,35 + Şiddet×0,30 + Plan/Gelir×0,20 + Telemetri×0,15</a:t>
            </a:r>
            <a:pPr indent="0" marL="0">
              <a:buNone/>
            </a:pPr>
            <a:r>
              <a:rPr lang="en-US" sz="1250" b="1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·     Öncelik İndeksi = </a:t>
            </a:r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(Etki ÷ Efor) + Risk Primi</a:t>
            </a:r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·     </a:t>
            </a:r>
            <a:pPr indent="0" marL="0">
              <a:buNone/>
            </a:pPr>
            <a:r>
              <a:rPr lang="en-US" sz="125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Primi: ≥5 kritik = +0,15; ≥3 kritik = +0,05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548640" y="6473952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Analytics Cloud  ·  2026 H1 Sinyal Analizi</a:t>
            </a:r>
            <a:pPr algn="r" indent="0" marL="0">
              <a:buNone/>
            </a:pPr>
            <a:r>
              <a:rPr lang="en-US" sz="900" b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3 / 11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TEMALAR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916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Öne çıkan temalar — sıklık ve şiddet</a:t>
            </a:r>
            <a:endParaRPr lang="en-US" sz="29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48640" y="1554480"/>
          <a:ext cx="6766560" cy="4206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7589520" y="1554480"/>
            <a:ext cx="4050792" cy="4206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7818120" y="1691640"/>
            <a:ext cx="359359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anlatıyor?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7818120" y="2185416"/>
            <a:ext cx="128016" cy="128016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8" name="Text 5"/>
          <p:cNvSpPr/>
          <p:nvPr/>
        </p:nvSpPr>
        <p:spPr>
          <a:xfrm>
            <a:off x="8046720" y="2112264"/>
            <a:ext cx="33649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Özellik Talebi: </a:t>
            </a:r>
            <a:pPr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hacim (33) — çoğu düşük efor, hızlı kazanım.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7818120" y="2898648"/>
            <a:ext cx="128016" cy="128016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0" name="Text 7"/>
          <p:cNvSpPr/>
          <p:nvPr/>
        </p:nvSpPr>
        <p:spPr>
          <a:xfrm>
            <a:off x="8046720" y="2825496"/>
            <a:ext cx="33649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Kararlılık: </a:t>
            </a:r>
            <a:pPr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şiddet: 13 Kritik/Yüksek talep, en riskli tema.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818120" y="3611880"/>
            <a:ext cx="128016" cy="128016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2" name="Text 9"/>
          <p:cNvSpPr/>
          <p:nvPr/>
        </p:nvSpPr>
        <p:spPr>
          <a:xfrm>
            <a:off x="8046720" y="3538728"/>
            <a:ext cx="33649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Yetki/Erişim: </a:t>
            </a:r>
            <a:pPr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talep, 11 Kritik/Yüksek; Enterprise gelirine bağlı.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7818120" y="4325112"/>
            <a:ext cx="128016" cy="128016"/>
          </a:xfrm>
          <a:prstGeom prst="rect">
            <a:avLst/>
          </a:prstGeom>
          <a:solidFill>
            <a:srgbClr val="6C7A89"/>
          </a:solidFill>
          <a:ln/>
        </p:spPr>
      </p:sp>
      <p:sp>
        <p:nvSpPr>
          <p:cNvPr id="14" name="Text 11"/>
          <p:cNvSpPr/>
          <p:nvPr/>
        </p:nvSpPr>
        <p:spPr>
          <a:xfrm>
            <a:off x="8046720" y="4251960"/>
            <a:ext cx="33649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Performans: </a:t>
            </a:r>
            <a:pPr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 talep, %69 hâlâ açık — çözüm hızı en düşük.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7818120" y="5038344"/>
            <a:ext cx="128016" cy="128016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16" name="Text 13"/>
          <p:cNvSpPr/>
          <p:nvPr/>
        </p:nvSpPr>
        <p:spPr>
          <a:xfrm>
            <a:off x="8046720" y="4965192"/>
            <a:ext cx="33649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Entegrasyon: </a:t>
            </a:r>
            <a:pPr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talep, düşük şiddet; en hızlı çözülen alan (11,4 gün).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548640" y="6473952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Analytics Cloud  ·  2026 H1 Sinyal Analizi</a:t>
            </a:r>
            <a:pPr algn="r" indent="0" marL="0">
              <a:buNone/>
            </a:pPr>
            <a:r>
              <a:rPr lang="en-US" sz="900" b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4 / 11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SIK SORUNLAR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916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Talep özetine göre en sık bildirilen sorunlar</a:t>
            </a:r>
            <a:endParaRPr lang="en-US" sz="29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SSO grup eşleme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480560" y="1600200"/>
            <a:ext cx="7159752" cy="256032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6" name="Text 4"/>
          <p:cNvSpPr/>
          <p:nvPr/>
        </p:nvSpPr>
        <p:spPr>
          <a:xfrm>
            <a:off x="11695176" y="1572768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1956816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Giriş ekranında takılma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480560" y="2002536"/>
            <a:ext cx="7159752" cy="256032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9" name="Text 7"/>
          <p:cNvSpPr/>
          <p:nvPr/>
        </p:nvSpPr>
        <p:spPr>
          <a:xfrm>
            <a:off x="11695176" y="1975104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2359152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Koltuk/kullanım görünürlüğü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480560" y="2404872"/>
            <a:ext cx="5966460" cy="256032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2" name="Text 10"/>
          <p:cNvSpPr/>
          <p:nvPr/>
        </p:nvSpPr>
        <p:spPr>
          <a:xfrm>
            <a:off x="10501884" y="2377440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2761488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Dışa aktarma zaman aşımı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480560" y="2807208"/>
            <a:ext cx="5966460" cy="256032"/>
          </a:xfrm>
          <a:prstGeom prst="rect">
            <a:avLst/>
          </a:prstGeom>
          <a:solidFill>
            <a:srgbClr val="6C7A89"/>
          </a:solidFill>
          <a:ln/>
        </p:spPr>
      </p:sp>
      <p:sp>
        <p:nvSpPr>
          <p:cNvPr id="15" name="Text 13"/>
          <p:cNvSpPr/>
          <p:nvPr/>
        </p:nvSpPr>
        <p:spPr>
          <a:xfrm>
            <a:off x="10501884" y="2779776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48640" y="3163824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bağlantısı hatası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480560" y="3209544"/>
            <a:ext cx="5369814" cy="256032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18" name="Text 16"/>
          <p:cNvSpPr/>
          <p:nvPr/>
        </p:nvSpPr>
        <p:spPr>
          <a:xfrm>
            <a:off x="9905238" y="3182112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48640" y="3566160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Pano yavaş yükleniyor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480560" y="3611880"/>
            <a:ext cx="5369814" cy="256032"/>
          </a:xfrm>
          <a:prstGeom prst="rect">
            <a:avLst/>
          </a:prstGeom>
          <a:solidFill>
            <a:srgbClr val="6C7A89"/>
          </a:solidFill>
          <a:ln/>
        </p:spPr>
      </p:sp>
      <p:sp>
        <p:nvSpPr>
          <p:cNvPr id="21" name="Text 19"/>
          <p:cNvSpPr/>
          <p:nvPr/>
        </p:nvSpPr>
        <p:spPr>
          <a:xfrm>
            <a:off x="9905238" y="3584448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" y="3968496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 bazlı yetki detayı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480560" y="4014216"/>
            <a:ext cx="5369814" cy="256032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24" name="Text 22"/>
          <p:cNvSpPr/>
          <p:nvPr/>
        </p:nvSpPr>
        <p:spPr>
          <a:xfrm>
            <a:off x="9905238" y="3986784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4370832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 günlüğü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480560" y="4416552"/>
            <a:ext cx="4773168" cy="256032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27" name="Text 25"/>
          <p:cNvSpPr/>
          <p:nvPr/>
        </p:nvSpPr>
        <p:spPr>
          <a:xfrm>
            <a:off x="9308592" y="4389120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48640" y="4773168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Çevrimdışı erişim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480560" y="4818888"/>
            <a:ext cx="4773168" cy="256032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0" name="Text 28"/>
          <p:cNvSpPr/>
          <p:nvPr/>
        </p:nvSpPr>
        <p:spPr>
          <a:xfrm>
            <a:off x="9308592" y="4791456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48640" y="5175504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Dışa aktarmada çökme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480560" y="5221224"/>
            <a:ext cx="4773168" cy="256032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3" name="Text 31"/>
          <p:cNvSpPr/>
          <p:nvPr/>
        </p:nvSpPr>
        <p:spPr>
          <a:xfrm>
            <a:off x="9308592" y="5193792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48640" y="598932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Tema: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1188720" y="6035040"/>
            <a:ext cx="182880" cy="1828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6" name="Text 34"/>
          <p:cNvSpPr/>
          <p:nvPr/>
        </p:nvSpPr>
        <p:spPr>
          <a:xfrm>
            <a:off x="1417320" y="59893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Özellik Talebi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3154680" y="6035040"/>
            <a:ext cx="182880" cy="1828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8" name="Text 36"/>
          <p:cNvSpPr/>
          <p:nvPr/>
        </p:nvSpPr>
        <p:spPr>
          <a:xfrm>
            <a:off x="3383280" y="59893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Kararlılık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5120640" y="6035040"/>
            <a:ext cx="182880" cy="1828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40" name="Text 38"/>
          <p:cNvSpPr/>
          <p:nvPr/>
        </p:nvSpPr>
        <p:spPr>
          <a:xfrm>
            <a:off x="5349240" y="59893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Yetki/Erişim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7086600" y="6035040"/>
            <a:ext cx="182880" cy="182880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2" name="Text 40"/>
          <p:cNvSpPr/>
          <p:nvPr/>
        </p:nvSpPr>
        <p:spPr>
          <a:xfrm>
            <a:off x="7315200" y="59893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Entegrasyon</a:t>
            </a:r>
            <a:endParaRPr lang="en-US" sz="1050" dirty="0"/>
          </a:p>
        </p:txBody>
      </p:sp>
      <p:sp>
        <p:nvSpPr>
          <p:cNvPr id="43" name="Shape 41"/>
          <p:cNvSpPr/>
          <p:nvPr/>
        </p:nvSpPr>
        <p:spPr>
          <a:xfrm>
            <a:off x="9052560" y="6035040"/>
            <a:ext cx="182880" cy="182880"/>
          </a:xfrm>
          <a:prstGeom prst="rect">
            <a:avLst/>
          </a:prstGeom>
          <a:solidFill>
            <a:srgbClr val="6C7A89"/>
          </a:solidFill>
          <a:ln/>
        </p:spPr>
      </p:sp>
      <p:sp>
        <p:nvSpPr>
          <p:cNvPr id="44" name="Text 42"/>
          <p:cNvSpPr/>
          <p:nvPr/>
        </p:nvSpPr>
        <p:spPr>
          <a:xfrm>
            <a:off x="9281160" y="59893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</a:t>
            </a:r>
            <a:endParaRPr lang="en-US" sz="1050" dirty="0"/>
          </a:p>
        </p:txBody>
      </p:sp>
      <p:sp>
        <p:nvSpPr>
          <p:cNvPr id="45" name="Text 43"/>
          <p:cNvSpPr/>
          <p:nvPr/>
        </p:nvSpPr>
        <p:spPr>
          <a:xfrm>
            <a:off x="548640" y="6473952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Analytics Cloud  ·  2026 H1 Sinyal Analizi</a:t>
            </a:r>
            <a:pPr algn="r" indent="0" marL="0">
              <a:buNone/>
            </a:pPr>
            <a:r>
              <a:rPr lang="en-US" sz="900" b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5 / 11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TELEMETRİ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916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Sinyalleri kullanım verisiyle çapraz doğrulama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548640" y="1572768"/>
            <a:ext cx="57607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169164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Sürüm bazında çökme oranı (1000 oturum)</a:t>
            </a:r>
            <a:endParaRPr lang="en-US" sz="140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685800" y="2148840"/>
          <a:ext cx="548640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7" name="Text 4"/>
          <p:cNvSpPr/>
          <p:nvPr/>
        </p:nvSpPr>
        <p:spPr>
          <a:xfrm>
            <a:off x="777240" y="5074920"/>
            <a:ext cx="53949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v4.2 en düşük çökme (2,1) — ama kullanıcıların ~%26'sı hâlâ v4.0/v3.9'da (4,6–5,9).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6629400" y="1572768"/>
            <a:ext cx="5010912" cy="94183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6629400" y="1572768"/>
            <a:ext cx="82296" cy="941832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0" name="Text 7"/>
          <p:cNvSpPr/>
          <p:nvPr/>
        </p:nvSpPr>
        <p:spPr>
          <a:xfrm>
            <a:off x="6858000" y="1682496"/>
            <a:ext cx="46451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 Uygulama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6858000" y="1975104"/>
            <a:ext cx="459943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Benimseme %23 · son 90g -%9  →  kararlılık + mobil yatırımını doğrular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6629400" y="2642616"/>
            <a:ext cx="5010912" cy="94183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629400" y="2642616"/>
            <a:ext cx="82296" cy="941832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4" name="Text 11"/>
          <p:cNvSpPr/>
          <p:nvPr/>
        </p:nvSpPr>
        <p:spPr>
          <a:xfrm>
            <a:off x="6858000" y="2752344"/>
            <a:ext cx="46451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Zamanlanmış Rapor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6858000" y="3044952"/>
            <a:ext cx="459943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Benimseme %13 (en düşük) · huni %30 dönüşüm  →  özellik talebini doğrular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6629400" y="3712464"/>
            <a:ext cx="5010912" cy="94183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6629400" y="3712464"/>
            <a:ext cx="82296" cy="941832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8" name="Text 15"/>
          <p:cNvSpPr/>
          <p:nvPr/>
        </p:nvSpPr>
        <p:spPr>
          <a:xfrm>
            <a:off x="6858000" y="3822192"/>
            <a:ext cx="46451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Yönetim/Yetki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6858000" y="4114800"/>
            <a:ext cx="459943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 90g +%14 büyüme (en yüksek)  →  yüksek ilgi + friksiyon bir arada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6629400" y="4782312"/>
            <a:ext cx="5010912" cy="94183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C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6629400" y="4782312"/>
            <a:ext cx="82296" cy="941832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22" name="Text 19"/>
          <p:cNvSpPr/>
          <p:nvPr/>
        </p:nvSpPr>
        <p:spPr>
          <a:xfrm>
            <a:off x="6858000" y="4892040"/>
            <a:ext cx="46451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Özellik Hunisi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6858000" y="5184648"/>
            <a:ext cx="459943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Paylaştı/Davet adımında %45 düşüş  →  iş birliği/paylaşım boşluğu</a:t>
            </a:r>
            <a:endParaRPr lang="en-US" sz="1150" dirty="0"/>
          </a:p>
        </p:txBody>
      </p:sp>
      <p:sp>
        <p:nvSpPr>
          <p:cNvPr id="24" name="Text 21"/>
          <p:cNvSpPr/>
          <p:nvPr/>
        </p:nvSpPr>
        <p:spPr>
          <a:xfrm>
            <a:off x="548640" y="6473952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Analytics Cloud  ·  2026 H1 Sinyal Analizi</a:t>
            </a:r>
            <a:pPr algn="r" indent="0" marL="0">
              <a:buNone/>
            </a:pPr>
            <a:r>
              <a:rPr lang="en-US" sz="900" b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6 / 11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RAKİP KIYASLAMASI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916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Farklılaşma ve eksik alanlar</a:t>
            </a:r>
            <a:endParaRPr lang="en-US" sz="2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72768"/>
          <a:ext cx="11091672" cy="914400"/>
        </p:xfrm>
        <a:graphic>
          <a:graphicData uri="http://schemas.openxmlformats.org/drawingml/2006/table">
            <a:tbl>
              <a:tblPr/>
              <a:tblGrid>
                <a:gridCol w="2468880"/>
                <a:gridCol w="2834640"/>
                <a:gridCol w="4114800"/>
                <a:gridCol w="1691640"/>
              </a:tblGrid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Alan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Contoso durumu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Rakip ölçütü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Fırsat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Doğal dil / AI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Yok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Power BI Copilot · Tableau Concierge · ThoughtSpot arama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Farklılaşma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Teams / Slack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Yok (talep var)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Power BI yerel Teams/M365 entegrasyonu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Eksik — hızlı kazanım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5B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Zamanlanmış rapor / abonelik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Var, ama sessiz başarısız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Power BI &amp; Tableau güçlü abonelik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Parite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A33D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Mobil &amp; çevrimdışı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Mobil -%9 · çevrimdışı yok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Tableau mobil-dostu · yüksek performans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Eksik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A33D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Denetim / RBAC / SSO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Kısmi; denetim günlüğü yok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Power BI kurumsal yönetim + audit + RLS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 kilidi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392B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İş birliği / yorum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Yok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Tableau iş birliği · Google Workspace gömme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Eksik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A33D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API / webhook / gömme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Talep aşamasında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Looker API-öncelikli + gömülü analitik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Entegrasyon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A33D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03504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Kaynaklar: Microsoft Fabric Community — Power BI Temmuz 2025 özeti · tableau.com 2025.1/2025.2 ve beinex.ai · querio.ai rakip kıyası (Şub 2026).</a:t>
            </a:r>
            <a:endParaRPr lang="en-US" sz="950" dirty="0"/>
          </a:p>
        </p:txBody>
      </p:sp>
      <p:sp>
        <p:nvSpPr>
          <p:cNvPr id="6" name="Text 3"/>
          <p:cNvSpPr/>
          <p:nvPr/>
        </p:nvSpPr>
        <p:spPr>
          <a:xfrm>
            <a:off x="548640" y="6473952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Analytics Cloud  ·  2026 H1 Sinyal Analizi</a:t>
            </a:r>
            <a:pPr algn="r" indent="0" marL="0">
              <a:buNone/>
            </a:pPr>
            <a:r>
              <a:rPr lang="en-US" sz="900" b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7 / 11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ÖNCELİKLENDİRME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916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Etki-Efor matrisi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1554480" y="1600200"/>
            <a:ext cx="4069080" cy="1988820"/>
          </a:xfrm>
          <a:prstGeom prst="rect">
            <a:avLst/>
          </a:prstGeom>
          <a:solidFill>
            <a:srgbClr val="E4F1EC"/>
          </a:solidFill>
          <a:ln/>
        </p:spPr>
      </p:sp>
      <p:sp>
        <p:nvSpPr>
          <p:cNvPr id="5" name="Shape 3"/>
          <p:cNvSpPr/>
          <p:nvPr/>
        </p:nvSpPr>
        <p:spPr>
          <a:xfrm>
            <a:off x="5623560" y="1600200"/>
            <a:ext cx="4069080" cy="1988820"/>
          </a:xfrm>
          <a:prstGeom prst="rect">
            <a:avLst/>
          </a:prstGeom>
          <a:solidFill>
            <a:srgbClr val="FBE9DE"/>
          </a:solidFill>
          <a:ln/>
        </p:spPr>
      </p:sp>
      <p:sp>
        <p:nvSpPr>
          <p:cNvPr id="6" name="Shape 4"/>
          <p:cNvSpPr/>
          <p:nvPr/>
        </p:nvSpPr>
        <p:spPr>
          <a:xfrm>
            <a:off x="1554480" y="3589020"/>
            <a:ext cx="4069080" cy="1988820"/>
          </a:xfrm>
          <a:prstGeom prst="rect">
            <a:avLst/>
          </a:prstGeom>
          <a:solidFill>
            <a:srgbClr val="EEF1F5"/>
          </a:solidFill>
          <a:ln/>
        </p:spPr>
      </p:sp>
      <p:sp>
        <p:nvSpPr>
          <p:cNvPr id="7" name="Shape 5"/>
          <p:cNvSpPr/>
          <p:nvPr/>
        </p:nvSpPr>
        <p:spPr>
          <a:xfrm>
            <a:off x="5623560" y="3589020"/>
            <a:ext cx="4069080" cy="1988820"/>
          </a:xfrm>
          <a:prstGeom prst="rect">
            <a:avLst/>
          </a:prstGeom>
          <a:solidFill>
            <a:srgbClr val="F3EEF2"/>
          </a:solidFill>
          <a:ln/>
        </p:spPr>
      </p:sp>
      <p:sp>
        <p:nvSpPr>
          <p:cNvPr id="8" name="Shape 6"/>
          <p:cNvSpPr/>
          <p:nvPr/>
        </p:nvSpPr>
        <p:spPr>
          <a:xfrm>
            <a:off x="1554480" y="1600200"/>
            <a:ext cx="8138160" cy="3977640"/>
          </a:xfrm>
          <a:prstGeom prst="rect">
            <a:avLst/>
          </a:prstGeom>
          <a:ln w="12700">
            <a:solidFill>
              <a:srgbClr val="5A647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623560" y="1600200"/>
            <a:ext cx="0" cy="3977640"/>
          </a:xfrm>
          <a:prstGeom prst="line">
            <a:avLst/>
          </a:prstGeom>
          <a:noFill/>
          <a:ln w="12700">
            <a:solidFill>
              <a:srgbClr val="5A6472"/>
            </a:solidFill>
            <a:prstDash val="dash"/>
          </a:ln>
        </p:spPr>
      </p:sp>
      <p:sp>
        <p:nvSpPr>
          <p:cNvPr id="10" name="Shape 8"/>
          <p:cNvSpPr/>
          <p:nvPr/>
        </p:nvSpPr>
        <p:spPr>
          <a:xfrm>
            <a:off x="1554480" y="3589020"/>
            <a:ext cx="8138160" cy="0"/>
          </a:xfrm>
          <a:prstGeom prst="line">
            <a:avLst/>
          </a:prstGeom>
          <a:noFill/>
          <a:ln w="12700">
            <a:solidFill>
              <a:srgbClr val="5A6472"/>
            </a:solidFill>
            <a:prstDash val="dash"/>
          </a:ln>
        </p:spPr>
      </p:sp>
      <p:sp>
        <p:nvSpPr>
          <p:cNvPr id="11" name="Text 9"/>
          <p:cNvSpPr/>
          <p:nvPr/>
        </p:nvSpPr>
        <p:spPr>
          <a:xfrm>
            <a:off x="1645920" y="1673352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HIZLI KAZANIMLAR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715000" y="1673352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B453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BÜYÜK BAHİSLER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645920" y="5230368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DOLGU / SEÇİCİ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715000" y="5230368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8E7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ERTELE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554480" y="5687568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EFOR (geliştirme yükü)  →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 rot="16200000">
            <a:off x="320040" y="345186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ETKİ  →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343150" y="2604668"/>
            <a:ext cx="457200" cy="457200"/>
          </a:xfrm>
          <a:prstGeom prst="ellipse">
            <a:avLst/>
          </a:prstGeom>
          <a:solidFill>
            <a:srgbClr val="028090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2343150" y="26046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5394960" y="2266569"/>
            <a:ext cx="457200" cy="457200"/>
          </a:xfrm>
          <a:prstGeom prst="ellipse">
            <a:avLst/>
          </a:prstGeom>
          <a:solidFill>
            <a:srgbClr val="C0392B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394960" y="2266569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4377690" y="2823439"/>
            <a:ext cx="457200" cy="457200"/>
          </a:xfrm>
          <a:prstGeom prst="ellipse">
            <a:avLst/>
          </a:prstGeom>
          <a:solidFill>
            <a:srgbClr val="1C7293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377690" y="2823439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5394960" y="5050917"/>
            <a:ext cx="457200" cy="457200"/>
          </a:xfrm>
          <a:prstGeom prst="ellipse">
            <a:avLst/>
          </a:prstGeom>
          <a:solidFill>
            <a:srgbClr val="E8A33D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394960" y="5050917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8446770" y="3917290"/>
            <a:ext cx="457200" cy="457200"/>
          </a:xfrm>
          <a:prstGeom prst="ellipse">
            <a:avLst/>
          </a:prstGeom>
          <a:solidFill>
            <a:srgbClr val="6C7A89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8446770" y="391729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10104120" y="1645920"/>
            <a:ext cx="15361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Öncelik sırası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10104120" y="205740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29" name="Text 27"/>
          <p:cNvSpPr/>
          <p:nvPr/>
        </p:nvSpPr>
        <p:spPr>
          <a:xfrm>
            <a:off x="10104120" y="20574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10579608" y="2039112"/>
            <a:ext cx="106070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Özellik Talebi</a:t>
            </a:r>
            <a:endParaRPr lang="en-US" sz="1250" dirty="0"/>
          </a:p>
        </p:txBody>
      </p:sp>
      <p:sp>
        <p:nvSpPr>
          <p:cNvPr id="31" name="Shape 29"/>
          <p:cNvSpPr/>
          <p:nvPr/>
        </p:nvSpPr>
        <p:spPr>
          <a:xfrm>
            <a:off x="10104120" y="2624328"/>
            <a:ext cx="365760" cy="365760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32" name="Text 30"/>
          <p:cNvSpPr/>
          <p:nvPr/>
        </p:nvSpPr>
        <p:spPr>
          <a:xfrm>
            <a:off x="10104120" y="262432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10579608" y="2606040"/>
            <a:ext cx="106070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Kararlılık</a:t>
            </a:r>
            <a:endParaRPr lang="en-US" sz="1250" dirty="0"/>
          </a:p>
        </p:txBody>
      </p:sp>
      <p:sp>
        <p:nvSpPr>
          <p:cNvPr id="34" name="Shape 32"/>
          <p:cNvSpPr/>
          <p:nvPr/>
        </p:nvSpPr>
        <p:spPr>
          <a:xfrm>
            <a:off x="10104120" y="3191256"/>
            <a:ext cx="365760" cy="365760"/>
          </a:xfrm>
          <a:prstGeom prst="ellipse">
            <a:avLst/>
          </a:prstGeom>
          <a:solidFill>
            <a:srgbClr val="1C7293"/>
          </a:solidFill>
          <a:ln/>
        </p:spPr>
      </p:sp>
      <p:sp>
        <p:nvSpPr>
          <p:cNvPr id="35" name="Text 33"/>
          <p:cNvSpPr/>
          <p:nvPr/>
        </p:nvSpPr>
        <p:spPr>
          <a:xfrm>
            <a:off x="10104120" y="319125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10579608" y="3172968"/>
            <a:ext cx="106070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Yetki/Erişim</a:t>
            </a:r>
            <a:endParaRPr lang="en-US" sz="1250" dirty="0"/>
          </a:p>
        </p:txBody>
      </p:sp>
      <p:sp>
        <p:nvSpPr>
          <p:cNvPr id="37" name="Shape 35"/>
          <p:cNvSpPr/>
          <p:nvPr/>
        </p:nvSpPr>
        <p:spPr>
          <a:xfrm>
            <a:off x="10104120" y="3758184"/>
            <a:ext cx="365760" cy="36576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38" name="Text 36"/>
          <p:cNvSpPr/>
          <p:nvPr/>
        </p:nvSpPr>
        <p:spPr>
          <a:xfrm>
            <a:off x="10104120" y="375818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10579608" y="3739896"/>
            <a:ext cx="106070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Entegrasyon</a:t>
            </a:r>
            <a:endParaRPr lang="en-US" sz="1250" dirty="0"/>
          </a:p>
        </p:txBody>
      </p:sp>
      <p:sp>
        <p:nvSpPr>
          <p:cNvPr id="40" name="Shape 38"/>
          <p:cNvSpPr/>
          <p:nvPr/>
        </p:nvSpPr>
        <p:spPr>
          <a:xfrm>
            <a:off x="10104120" y="4325112"/>
            <a:ext cx="365760" cy="365760"/>
          </a:xfrm>
          <a:prstGeom prst="ellipse">
            <a:avLst/>
          </a:prstGeom>
          <a:solidFill>
            <a:srgbClr val="6C7A89"/>
          </a:solidFill>
          <a:ln/>
        </p:spPr>
      </p:sp>
      <p:sp>
        <p:nvSpPr>
          <p:cNvPr id="41" name="Text 39"/>
          <p:cNvSpPr/>
          <p:nvPr/>
        </p:nvSpPr>
        <p:spPr>
          <a:xfrm>
            <a:off x="10104120" y="43251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10579608" y="4306824"/>
            <a:ext cx="106070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2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</a:t>
            </a:r>
            <a:endParaRPr lang="en-US" sz="1250" dirty="0"/>
          </a:p>
        </p:txBody>
      </p:sp>
      <p:sp>
        <p:nvSpPr>
          <p:cNvPr id="43" name="Text 41"/>
          <p:cNvSpPr/>
          <p:nvPr/>
        </p:nvSpPr>
        <p:spPr>
          <a:xfrm>
            <a:off x="548640" y="6473952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Analytics Cloud  ·  2026 H1 Sinyal Analizi</a:t>
            </a:r>
            <a:pPr algn="r" indent="0" marL="0">
              <a:buNone/>
            </a:pPr>
            <a:r>
              <a:rPr lang="en-US" sz="900" b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8 / 11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ÖNCELİKLENDİRME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916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Puanlar ve öncelik sırası</a:t>
            </a:r>
            <a:endParaRPr lang="en-US" sz="29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600200"/>
          <a:ext cx="11091672" cy="914400"/>
        </p:xfrm>
        <a:graphic>
          <a:graphicData uri="http://schemas.openxmlformats.org/drawingml/2006/table">
            <a:tbl>
              <a:tblPr/>
              <a:tblGrid>
                <a:gridCol w="822960"/>
                <a:gridCol w="2651760"/>
                <a:gridCol w="1005840"/>
                <a:gridCol w="1005840"/>
                <a:gridCol w="1371600"/>
                <a:gridCol w="420624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Sıra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Efor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Öncelik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indeksi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Kadran / not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Özellik Talebi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6,38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4,5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1,42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Hızlı Kazanım — yüksek hacim, düşük efor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392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Kararlılık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6,55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6,0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1,24*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Büyük Bahis · Risk-Kritik — Ç3'e öne çekildi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7293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Yetki/Erişim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6,27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5,5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1,19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Hızlı Kazanım / Stratejik — Enterprise kilidi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A3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Entegrasyon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5,15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6,0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0,86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Seçici — farklılaşma için faz faz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7A8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Performans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5,72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7,5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0,76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2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Büyük Bahis — derin motor işi, yüksek yük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0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59893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 Kararlılık öncelik indeksi risk primini (5 kritik talep → +0,15) içerir; saf etki/efor oranı 1,09'dur. Puanlar Excel matrisinden dinamik hesaplanır.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548640" y="6473952"/>
            <a:ext cx="110916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Analytics Cloud  ·  2026 H1 Sinyal Analizi</a:t>
            </a:r>
            <a:pPr algn="r" indent="0" marL="0">
              <a:buNone/>
            </a:pPr>
            <a:r>
              <a:rPr lang="en-US" sz="900" b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9 / 11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Contoso Analytics Cloud — Ürün Yol Haritası</dc:title>
  <dc:subject>PptxGenJS Presentation</dc:subject>
  <dc:creator>Ürün Yönetimi</dc:creator>
  <cp:lastModifiedBy>Ürün Yönetimi</cp:lastModifiedBy>
  <cp:revision>1</cp:revision>
  <dcterms:created xsi:type="dcterms:W3CDTF">2026-07-11T20:56:39Z</dcterms:created>
  <dcterms:modified xsi:type="dcterms:W3CDTF">2026-07-11T20:56:39Z</dcterms:modified>
</cp:coreProperties>
</file>