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Bu sunum, Eylül 2026'da Bölge-D koridorunda başlayan varsayımsal jeopolitik kriz nedeniyle ortaya çıkan tedarik zinciri riskini modelliyor. 12 veri kaynağını birleştirip maruziyet, dört senaryo, beklenen değer, Monte Carlo, karar tetikleyicileri ve aksiyon planını sunuyoruz. Tüm değerler TL. Amacımız yönetimden erken karar ve kaynak onayı almak.</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Monte Carlo simülasyonu senaryoları olasılıkla seçip arz, maliyet ve talep parametrelerine belirsizlik ekliyor. Beklenen etki -0,94 milyar TL; ancak dağılımın kötümser ucunda (P10) -2,06 milyar TL'ye kadar kayıp mümkün. Bu kuyruk riski, düşük olasılıklı ama yüksek etkili ağır/uzayan senaryolardan kaynaklanıyor ve erken aksiyonu haklı çıkarıyor.</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Fiyat yansıtmasını talep esnekliği ile modelledik. Portföy genelinde tam yansıtmada navlun telafisi (127 milyon TL) hacim kaybı katkısını (52 milyon TL) aşıyor, net FAVÖK iyileşiyor. Ancak bu ortalama; yüksek esnek ürünlerde hacim kaybı büyük. Bu yüzden seçici yansıtma öneriyoruz: düşük esnek kalemlerde tam, yüksek esnekte kısmi.</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Karar tetikleyicileri üç öncü göstergeye dayanıyor: envanter-hafta, Bölge-D navlun endeksi ve tedarikçi teslim PMI. Her eşikte önceden tanımlı bir kaldıraç çekiliyor ve sahiplik atanıyor. Kritik nokta: mevcut verilerle üç gösterge de KRİTİK eşikte — bu, azami azaltma modunun şimdi devreye girmesi gerektiği anlamına geliyor.</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Aksiyon planı beş kaldıraçtan oluşuyor. Alternatif tedarikçi kapsama grafiği, hangi bileşenlerin ne kadar karşılanabildiğini ve devreye alma sürelerini gösteriyor: BLDC-MG %85 ve 10 hafta, ama LI-CELL sadece %61 ve 4 hafta. Zaman çizelgesi kısa devreye alma sürelilerini önce, kompresör gibi uzun kalemleri paralel başlatmayı öngörüyor.</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Alternatif tedarikçiler devreye alındığında FAVÖK kaybı Orta senaryoda ~0,10 milyar, Ağır senaryoda ~0,40 milyar TL iyileşiyor. Kalan risk iki nedenden kaynaklanıyor: devreye alma süreleri (özellikle kompresörde 12 hafta) ve alt kapasite tavanı (bazı bileşenlerde ihtiyacın altında). Ön-üretim ve kapasite kaydırma ile ek iyileşme sağlanabilir.</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Kapanış: Riskler kısa kriz saati, uzun devreye alma süreleri ve yüksek maruziyette yoğunlaşıyor. Yönetimden beş somut onay talep ediyoruz — en acili alternatif tedarikçi aktivasyonu için bugün karar. Bu aksiyonlar beklenen FAVÖK'ü 0,1–0,4 milyar TL koruyor, ön-üretim ve kaydırma ile daha fazlası mümkün.</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Ek slayt, tüm hesap yöntemini ve varsayımları şeffaf biçimde özetliyor. Model 12 veri kaynağını Python ile birleştiriyor. Ana varsayımlar: kriz saati stok/tüketim; kısıtlı üretim risk bileşen arz yüzdesiyle; ek maliyet gelire dayalı navlun modeliyle. Değerler TL. Bu, denetlenebilir ve tekrarlanabilir bir stratejik planlama modelidir.</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Özet mesaj: maruziyet yüksek (%88,9 gelir), kriz saati kısa (4,3 hafta) ve beklenen FAVÖK etkisi yaklaşık -0,94 milyar TL. En kritik karar, uzun devreye alma süreleri nedeniyle alternatif tedarikçileri arz tükenmeden aktive etmektir. Beş kaldıraçlı aşamalı plan öneriyoruz; alt tedarikçi devrede iken ağır senaryoda ~0,40 milyar TL iyileşme sağlanıyor.</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Şokun büyüklüğünü üç öncü gösterge doğruluyor: navlun endeksi 3,7 katına çıkıyor, teslim süresi 14'ten 24 güne uzuyor ve PMI 35'e düşerek güçlü daralmaya işaret ediyor. Bu göstergeler hem tetikleyici hem de gözetleme kulesi metriklerimizin temeli.</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Maruziyeti reçete üzerinden hesapladık: bir ürün en az bir Bölge-D bileşeni içeriyorsa maruz kabul edilir. Cironun %88,9'u maruz. İklimlendirme ürünleri en kırılgan çünkü kompresör, sensör, mikrodenetleyici gibi birden fazla Bölge-D bileşenine bağlılar. Maruz olmayan ürünler kapasite kaydırma için kullanılabilir.</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Kriz saati = mevcut stok / haftalık tüketim. En kritik kalem Inverter Kompresör: sadece 4,3 hafta, emniyet stoğunu korursak 2,3 hafta. Normal tedarik süreleri 12-18 hafta olduğundan, kriz sırasında yeni sevkiyat gelmeden stok tükenir. Bu yüzden karar penceresi çok dar ve alt tedarikçi aktivasyonu hemen başlamalı.</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Dört senaryo, verilen varsayım tablosundan alındı. Olasılıklar toplamı 1,0. Orta senaryo en yüksek olasılığa (%38) sahip ve merkezi planlama varsayımımız. Ağır ve Uzayan senaryolar düşük olasılıklı ama yüksek etkili — hazırlıklı olmamız gereken kuyruğu temsil ediyorlar.</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 senaryoda risk altındaki gelir ve FAVÖK kaybı, kısıtlı bileşen arzı altında üretilebilir miktardan türedi. Kayıp satış = plan satış × (1 − min(1+talep etkisi, üretilebilir oran)). Arz kısıtı çoğu senaryoda bağlayıcı kısıt. Ağır senaryoda risk geliri ~3,95 milyar TL'ye ulaşıyor.</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Sol grafik senaryo bazında plan ve üretilebilir miktarı karşılaştırıyor; kesinti uzadıkça makas açılıyor. Sağ grafik ağır senaryoda aile bazında risk gelirini gösteriyor: mutlak olarak en büyük risk Beyaz Eşya ve İklimlendirmede. Envanter tamponu ilk ayları kısmen koruyor, sonrasında arz kısıtı tam devreye giriyor.</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FAVÖK köprüsü, plan katkısından (6,69 milyar TL) beklenen katkı kaybı ve ek navlun maliyetini düşerek beklenen FAVÖK'e (5,75 milyar TL) ulaşıyor. Net beklenen etki -0,94 milyar TL, yani plan katkısının yaklaşık %14'ü. Ek maliyet gelire dayalı navlun modeliyle hesaplandı; yapısal FX çift sayılmadı.</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7.png"/><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8.png"/><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9.png"/><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0.png"/><Relationship Id="rId3"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png"/><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3.png"/><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5.png"/><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6.png"/><Relationship Id="rId3"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F386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2788920"/>
            <a:ext cx="12191695" cy="64008"/>
          </a:xfrm>
          <a:prstGeom prst="rect">
            <a:avLst/>
          </a:prstGeom>
          <a:solidFill>
            <a:srgbClr val="E1A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731520" y="1371600"/>
            <a:ext cx="10698480" cy="1097280"/>
          </a:xfrm>
          <a:prstGeom prst="rect">
            <a:avLst/>
          </a:prstGeom>
          <a:noFill/>
        </p:spPr>
        <p:txBody>
          <a:bodyPr wrap="square" anchor="t">
            <a:spAutoFit/>
          </a:bodyPr>
          <a:lstStyle/>
          <a:p>
            <a:pPr algn="l"/>
            <a:r>
              <a:rPr sz="4000" b="1">
                <a:solidFill>
                  <a:srgbClr val="FFFFFF"/>
                </a:solidFill>
                <a:latin typeface="Calibri"/>
              </a:rPr>
              <a:t>Bölge-D Tedarik Kesintisi</a:t>
            </a:r>
          </a:p>
        </p:txBody>
      </p:sp>
      <p:sp>
        <p:nvSpPr>
          <p:cNvPr id="5" name="TextBox 4"/>
          <p:cNvSpPr txBox="1"/>
          <p:nvPr/>
        </p:nvSpPr>
        <p:spPr>
          <a:xfrm>
            <a:off x="731520" y="2148840"/>
            <a:ext cx="10698480" cy="640080"/>
          </a:xfrm>
          <a:prstGeom prst="rect">
            <a:avLst/>
          </a:prstGeom>
          <a:noFill/>
        </p:spPr>
        <p:txBody>
          <a:bodyPr wrap="square" anchor="t">
            <a:spAutoFit/>
          </a:bodyPr>
          <a:lstStyle/>
          <a:p>
            <a:pPr algn="l"/>
            <a:r>
              <a:rPr sz="2400" b="0">
                <a:solidFill>
                  <a:srgbClr val="BFD3EE"/>
                </a:solidFill>
                <a:latin typeface="Calibri"/>
              </a:rPr>
              <a:t>Tedarik Zinciri Risk Analizi ve Aksiyon Planı</a:t>
            </a:r>
          </a:p>
        </p:txBody>
      </p:sp>
      <p:sp>
        <p:nvSpPr>
          <p:cNvPr id="6" name="TextBox 5"/>
          <p:cNvSpPr txBox="1"/>
          <p:nvPr/>
        </p:nvSpPr>
        <p:spPr>
          <a:xfrm>
            <a:off x="731520" y="3017520"/>
            <a:ext cx="10698480" cy="1463040"/>
          </a:xfrm>
          <a:prstGeom prst="rect">
            <a:avLst/>
          </a:prstGeom>
          <a:noFill/>
        </p:spPr>
        <p:txBody>
          <a:bodyPr wrap="square" anchor="t">
            <a:spAutoFit/>
          </a:bodyPr>
          <a:lstStyle/>
          <a:p>
            <a:pPr algn="l">
              <a:spcAft>
                <a:spcPts val="600"/>
              </a:spcAft>
            </a:pPr>
            <a:r>
              <a:rPr sz="1500" b="0">
                <a:solidFill>
                  <a:srgbClr val="FFFFFF"/>
                </a:solidFill>
                <a:latin typeface="Calibri"/>
              </a:rPr>
              <a:t>Contoso Üretim A.Ş. — Dayanıklı Tüketim</a:t>
            </a:r>
          </a:p>
          <a:p>
            <a:pPr algn="l">
              <a:spcAft>
                <a:spcPts val="600"/>
              </a:spcAft>
            </a:pPr>
            <a:r>
              <a:rPr sz="1500" b="0">
                <a:solidFill>
                  <a:srgbClr val="FFFFFF"/>
                </a:solidFill>
                <a:latin typeface="Calibri"/>
              </a:rPr>
              <a:t>Planlama Ufku: 2026 İkinci Yarısı – 2027 · Kriz Başlangıcı: Eylül 2026</a:t>
            </a:r>
          </a:p>
          <a:p>
            <a:pPr algn="l">
              <a:spcAft>
                <a:spcPts val="600"/>
              </a:spcAft>
            </a:pPr>
            <a:r>
              <a:rPr sz="1500" b="0">
                <a:solidFill>
                  <a:srgbClr val="FFFFFF"/>
                </a:solidFill>
                <a:latin typeface="Calibri"/>
              </a:rPr>
              <a:t>Senaryo modellemesi · Monte Carlo (P10–P90) · Karar tetikleyicileri · Maliyet/fayda</a:t>
            </a:r>
          </a:p>
        </p:txBody>
      </p:sp>
      <p:sp>
        <p:nvSpPr>
          <p:cNvPr id="7" name="TextBox 6"/>
          <p:cNvSpPr txBox="1"/>
          <p:nvPr/>
        </p:nvSpPr>
        <p:spPr>
          <a:xfrm>
            <a:off x="731520" y="5943600"/>
            <a:ext cx="10698480" cy="457200"/>
          </a:xfrm>
          <a:prstGeom prst="rect">
            <a:avLst/>
          </a:prstGeom>
          <a:noFill/>
        </p:spPr>
        <p:txBody>
          <a:bodyPr wrap="square" anchor="t">
            <a:spAutoFit/>
          </a:bodyPr>
          <a:lstStyle/>
          <a:p>
            <a:pPr algn="l"/>
            <a:r>
              <a:rPr sz="1200" b="0">
                <a:solidFill>
                  <a:srgbClr val="9DB8DD"/>
                </a:solidFill>
                <a:latin typeface="Calibri"/>
              </a:rPr>
              <a:t>Yönetim Sunumu · Gizli · Tüm değerler TL</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960120"/>
          </a:xfrm>
          <a:prstGeom prst="rect">
            <a:avLst/>
          </a:prstGeom>
          <a:solidFill>
            <a:srgbClr val="1F386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60120"/>
            <a:ext cx="12191695" cy="54864"/>
          </a:xfrm>
          <a:prstGeom prst="rect">
            <a:avLst/>
          </a:prstGeom>
          <a:solidFill>
            <a:srgbClr val="E1A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
            <a:ext cx="11247120" cy="731520"/>
          </a:xfrm>
          <a:prstGeom prst="rect">
            <a:avLst/>
          </a:prstGeom>
          <a:noFill/>
        </p:spPr>
        <p:txBody>
          <a:bodyPr wrap="square" anchor="ctr">
            <a:spAutoFit/>
          </a:bodyPr>
          <a:lstStyle/>
          <a:p>
            <a:pPr algn="l"/>
            <a:r>
              <a:rPr sz="2600" b="1">
                <a:solidFill>
                  <a:srgbClr val="FFFFFF"/>
                </a:solidFill>
                <a:latin typeface="Calibri"/>
              </a:rPr>
              <a:t>Beklenen Değer ve Monte Carlo (P10–P90)</a:t>
            </a:r>
          </a:p>
        </p:txBody>
      </p:sp>
      <p:sp>
        <p:nvSpPr>
          <p:cNvPr id="5" name="TextBox 4"/>
          <p:cNvSpPr txBox="1"/>
          <p:nvPr/>
        </p:nvSpPr>
        <p:spPr>
          <a:xfrm>
            <a:off x="457200" y="658368"/>
            <a:ext cx="11247120" cy="274320"/>
          </a:xfrm>
          <a:prstGeom prst="rect">
            <a:avLst/>
          </a:prstGeom>
          <a:noFill/>
        </p:spPr>
        <p:txBody>
          <a:bodyPr wrap="square" anchor="t">
            <a:spAutoFit/>
          </a:bodyPr>
          <a:lstStyle/>
          <a:p>
            <a:pPr algn="l"/>
            <a:r>
              <a:rPr sz="1100" b="0">
                <a:solidFill>
                  <a:srgbClr val="BFD3EE"/>
                </a:solidFill>
                <a:latin typeface="Calibri"/>
              </a:rPr>
              <a:t>10.000 deneme ile sonuç aralığı</a:t>
            </a:r>
          </a:p>
        </p:txBody>
      </p:sp>
      <p:pic>
        <p:nvPicPr>
          <p:cNvPr id="6" name="Picture 5" descr="06_montecarlo.png"/>
          <p:cNvPicPr>
            <a:picLocks noChangeAspect="1"/>
          </p:cNvPicPr>
          <p:nvPr/>
        </p:nvPicPr>
        <p:blipFill>
          <a:blip r:embed="rId2"/>
          <a:stretch>
            <a:fillRect/>
          </a:stretch>
        </p:blipFill>
        <p:spPr>
          <a:xfrm>
            <a:off x="457200" y="1280160"/>
            <a:ext cx="7863840" cy="3656250"/>
          </a:xfrm>
          <a:prstGeom prst="rect">
            <a:avLst/>
          </a:prstGeom>
        </p:spPr>
      </p:pic>
      <p:sp>
        <p:nvSpPr>
          <p:cNvPr id="7" name="TextBox 6"/>
          <p:cNvSpPr txBox="1"/>
          <p:nvPr/>
        </p:nvSpPr>
        <p:spPr>
          <a:xfrm>
            <a:off x="8503920" y="1371600"/>
            <a:ext cx="3383280" cy="365760"/>
          </a:xfrm>
          <a:prstGeom prst="rect">
            <a:avLst/>
          </a:prstGeom>
          <a:noFill/>
        </p:spPr>
        <p:txBody>
          <a:bodyPr wrap="square" anchor="t">
            <a:spAutoFit/>
          </a:bodyPr>
          <a:lstStyle/>
          <a:p>
            <a:pPr algn="l"/>
            <a:r>
              <a:rPr sz="1500" b="1">
                <a:solidFill>
                  <a:srgbClr val="1F3864"/>
                </a:solidFill>
                <a:latin typeface="Calibri"/>
              </a:rPr>
              <a:t>Aralık</a:t>
            </a:r>
          </a:p>
        </p:txBody>
      </p:sp>
      <p:sp>
        <p:nvSpPr>
          <p:cNvPr id="8" name="TextBox 7"/>
          <p:cNvSpPr txBox="1"/>
          <p:nvPr/>
        </p:nvSpPr>
        <p:spPr>
          <a:xfrm>
            <a:off x="8503920" y="1828800"/>
            <a:ext cx="3474720" cy="4114800"/>
          </a:xfrm>
          <a:prstGeom prst="rect">
            <a:avLst/>
          </a:prstGeom>
          <a:noFill/>
        </p:spPr>
        <p:txBody>
          <a:bodyPr wrap="square" anchor="t">
            <a:spAutoFit/>
          </a:bodyPr>
          <a:lstStyle/>
          <a:p>
            <a:pPr algn="l">
              <a:spcAft>
                <a:spcPts val="300"/>
              </a:spcAft>
            </a:pPr>
            <a:r>
              <a:rPr sz="1200" b="0">
                <a:solidFill>
                  <a:srgbClr val="595959"/>
                </a:solidFill>
                <a:latin typeface="Calibri"/>
              </a:rPr>
              <a:t>• Beklenen FAVÖK etkisi: -0.94 mlr TL.</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P10 (kötümser): -2.06 mlr TL.</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P50 (medyan): -0.76 mlr TL.</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P90 (iyimser): -0.10 mlr TL.</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Kuyruk riski: kötü senaryolarda −2 mlr TL üzeri kayıp mümkün.</a:t>
            </a:r>
          </a:p>
        </p:txBody>
      </p:sp>
      <p:sp>
        <p:nvSpPr>
          <p:cNvPr id="9" name="TextBox 8"/>
          <p:cNvSpPr txBox="1"/>
          <p:nvPr/>
        </p:nvSpPr>
        <p:spPr>
          <a:xfrm>
            <a:off x="457200" y="6446520"/>
            <a:ext cx="8229600" cy="320040"/>
          </a:xfrm>
          <a:prstGeom prst="rect">
            <a:avLst/>
          </a:prstGeom>
          <a:noFill/>
        </p:spPr>
        <p:txBody>
          <a:bodyPr wrap="square" anchor="t">
            <a:spAutoFit/>
          </a:bodyPr>
          <a:lstStyle/>
          <a:p>
            <a:pPr algn="l"/>
            <a:r>
              <a:rPr sz="900" b="0">
                <a:solidFill>
                  <a:srgbClr val="595959"/>
                </a:solidFill>
                <a:latin typeface="Calibri"/>
              </a:rPr>
              <a:t>Contoso Üretim A.Ş. · Bölge-D Tedarik Kesintisi Risk Modeli · Gizli</a:t>
            </a:r>
          </a:p>
        </p:txBody>
      </p:sp>
      <p:sp>
        <p:nvSpPr>
          <p:cNvPr id="10" name="TextBox 9"/>
          <p:cNvSpPr txBox="1"/>
          <p:nvPr/>
        </p:nvSpPr>
        <p:spPr>
          <a:xfrm>
            <a:off x="11247120" y="6446520"/>
            <a:ext cx="731520" cy="320040"/>
          </a:xfrm>
          <a:prstGeom prst="rect">
            <a:avLst/>
          </a:prstGeom>
          <a:noFill/>
        </p:spPr>
        <p:txBody>
          <a:bodyPr wrap="square" anchor="t">
            <a:spAutoFit/>
          </a:bodyPr>
          <a:lstStyle/>
          <a:p>
            <a:pPr algn="r"/>
            <a:r>
              <a:rPr sz="900" b="0">
                <a:solidFill>
                  <a:srgbClr val="595959"/>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960120"/>
          </a:xfrm>
          <a:prstGeom prst="rect">
            <a:avLst/>
          </a:prstGeom>
          <a:solidFill>
            <a:srgbClr val="1F386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60120"/>
            <a:ext cx="12191695" cy="54864"/>
          </a:xfrm>
          <a:prstGeom prst="rect">
            <a:avLst/>
          </a:prstGeom>
          <a:solidFill>
            <a:srgbClr val="E1A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
            <a:ext cx="11247120" cy="731520"/>
          </a:xfrm>
          <a:prstGeom prst="rect">
            <a:avLst/>
          </a:prstGeom>
          <a:noFill/>
        </p:spPr>
        <p:txBody>
          <a:bodyPr wrap="square" anchor="ctr">
            <a:spAutoFit/>
          </a:bodyPr>
          <a:lstStyle/>
          <a:p>
            <a:pPr algn="l"/>
            <a:r>
              <a:rPr sz="2600" b="1">
                <a:solidFill>
                  <a:srgbClr val="FFFFFF"/>
                </a:solidFill>
                <a:latin typeface="Calibri"/>
              </a:rPr>
              <a:t>Fiyat Yansıtması ve Talep Esnekliği</a:t>
            </a:r>
          </a:p>
        </p:txBody>
      </p:sp>
      <p:sp>
        <p:nvSpPr>
          <p:cNvPr id="5" name="TextBox 4"/>
          <p:cNvSpPr txBox="1"/>
          <p:nvPr/>
        </p:nvSpPr>
        <p:spPr>
          <a:xfrm>
            <a:off x="457200" y="658368"/>
            <a:ext cx="11247120" cy="274320"/>
          </a:xfrm>
          <a:prstGeom prst="rect">
            <a:avLst/>
          </a:prstGeom>
          <a:noFill/>
        </p:spPr>
        <p:txBody>
          <a:bodyPr wrap="square" anchor="t">
            <a:spAutoFit/>
          </a:bodyPr>
          <a:lstStyle/>
          <a:p>
            <a:pPr algn="l"/>
            <a:r>
              <a:rPr sz="1100" b="0">
                <a:solidFill>
                  <a:srgbClr val="BFD3EE"/>
                </a:solidFill>
                <a:latin typeface="Calibri"/>
              </a:rPr>
              <a:t>Maliyet artışını fiyata yansıtmanın net FAVÖK etkisi</a:t>
            </a:r>
          </a:p>
        </p:txBody>
      </p:sp>
      <p:pic>
        <p:nvPicPr>
          <p:cNvPr id="6" name="Picture 5" descr="08_fiyat_yansitma.png"/>
          <p:cNvPicPr>
            <a:picLocks noChangeAspect="1"/>
          </p:cNvPicPr>
          <p:nvPr/>
        </p:nvPicPr>
        <p:blipFill>
          <a:blip r:embed="rId2"/>
          <a:stretch>
            <a:fillRect/>
          </a:stretch>
        </p:blipFill>
        <p:spPr>
          <a:xfrm>
            <a:off x="457200" y="1280160"/>
            <a:ext cx="7863840" cy="3656250"/>
          </a:xfrm>
          <a:prstGeom prst="rect">
            <a:avLst/>
          </a:prstGeom>
        </p:spPr>
      </p:pic>
      <p:sp>
        <p:nvSpPr>
          <p:cNvPr id="7" name="TextBox 6"/>
          <p:cNvSpPr txBox="1"/>
          <p:nvPr/>
        </p:nvSpPr>
        <p:spPr>
          <a:xfrm>
            <a:off x="8503920" y="1371600"/>
            <a:ext cx="3383280" cy="365760"/>
          </a:xfrm>
          <a:prstGeom prst="rect">
            <a:avLst/>
          </a:prstGeom>
          <a:noFill/>
        </p:spPr>
        <p:txBody>
          <a:bodyPr wrap="square" anchor="t">
            <a:spAutoFit/>
          </a:bodyPr>
          <a:lstStyle/>
          <a:p>
            <a:pPr algn="l"/>
            <a:r>
              <a:rPr sz="1500" b="1">
                <a:solidFill>
                  <a:srgbClr val="1F3864"/>
                </a:solidFill>
                <a:latin typeface="Calibri"/>
              </a:rPr>
              <a:t>İçgörü</a:t>
            </a:r>
          </a:p>
        </p:txBody>
      </p:sp>
      <p:sp>
        <p:nvSpPr>
          <p:cNvPr id="8" name="TextBox 7"/>
          <p:cNvSpPr txBox="1"/>
          <p:nvPr/>
        </p:nvSpPr>
        <p:spPr>
          <a:xfrm>
            <a:off x="8503920" y="1828800"/>
            <a:ext cx="3474720" cy="4114800"/>
          </a:xfrm>
          <a:prstGeom prst="rect">
            <a:avLst/>
          </a:prstGeom>
          <a:noFill/>
        </p:spPr>
        <p:txBody>
          <a:bodyPr wrap="square" anchor="t">
            <a:spAutoFit/>
          </a:bodyPr>
          <a:lstStyle/>
          <a:p>
            <a:pPr algn="l">
              <a:spcAft>
                <a:spcPts val="300"/>
              </a:spcAft>
            </a:pPr>
            <a:r>
              <a:rPr sz="1200" b="0">
                <a:solidFill>
                  <a:srgbClr val="595959"/>
                </a:solidFill>
                <a:latin typeface="Calibri"/>
              </a:rPr>
              <a:t>• Tam yansıtmada navlun telafisi hacim kaybını aşıyor → net FAVÖK iyileşiyor.</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Ancak yüksek esnek ürünlerde (Inverter Klima 12: −1,56) hacim riski yüksek.</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Öneri: SEÇİCİ yansıtma — düşük esnek ürünlerde (Buzdolabı −0,97) tam, yüksek esnekte kısmi.</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İkame kaçış oranı yüksek ürünlerde temkinli ol.</a:t>
            </a:r>
          </a:p>
        </p:txBody>
      </p:sp>
      <p:sp>
        <p:nvSpPr>
          <p:cNvPr id="9" name="TextBox 8"/>
          <p:cNvSpPr txBox="1"/>
          <p:nvPr/>
        </p:nvSpPr>
        <p:spPr>
          <a:xfrm>
            <a:off x="457200" y="6446520"/>
            <a:ext cx="8229600" cy="320040"/>
          </a:xfrm>
          <a:prstGeom prst="rect">
            <a:avLst/>
          </a:prstGeom>
          <a:noFill/>
        </p:spPr>
        <p:txBody>
          <a:bodyPr wrap="square" anchor="t">
            <a:spAutoFit/>
          </a:bodyPr>
          <a:lstStyle/>
          <a:p>
            <a:pPr algn="l"/>
            <a:r>
              <a:rPr sz="900" b="0">
                <a:solidFill>
                  <a:srgbClr val="595959"/>
                </a:solidFill>
                <a:latin typeface="Calibri"/>
              </a:rPr>
              <a:t>Contoso Üretim A.Ş. · Bölge-D Tedarik Kesintisi Risk Modeli · Gizli</a:t>
            </a:r>
          </a:p>
        </p:txBody>
      </p:sp>
      <p:sp>
        <p:nvSpPr>
          <p:cNvPr id="10" name="TextBox 9"/>
          <p:cNvSpPr txBox="1"/>
          <p:nvPr/>
        </p:nvSpPr>
        <p:spPr>
          <a:xfrm>
            <a:off x="11247120" y="6446520"/>
            <a:ext cx="731520" cy="320040"/>
          </a:xfrm>
          <a:prstGeom prst="rect">
            <a:avLst/>
          </a:prstGeom>
          <a:noFill/>
        </p:spPr>
        <p:txBody>
          <a:bodyPr wrap="square" anchor="t">
            <a:spAutoFit/>
          </a:bodyPr>
          <a:lstStyle/>
          <a:p>
            <a:pPr algn="r"/>
            <a:r>
              <a:rPr sz="900" b="0">
                <a:solidFill>
                  <a:srgbClr val="595959"/>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960120"/>
          </a:xfrm>
          <a:prstGeom prst="rect">
            <a:avLst/>
          </a:prstGeom>
          <a:solidFill>
            <a:srgbClr val="1F386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60120"/>
            <a:ext cx="12191695" cy="54864"/>
          </a:xfrm>
          <a:prstGeom prst="rect">
            <a:avLst/>
          </a:prstGeom>
          <a:solidFill>
            <a:srgbClr val="E1A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
            <a:ext cx="11247120" cy="731520"/>
          </a:xfrm>
          <a:prstGeom prst="rect">
            <a:avLst/>
          </a:prstGeom>
          <a:noFill/>
        </p:spPr>
        <p:txBody>
          <a:bodyPr wrap="square" anchor="ctr">
            <a:spAutoFit/>
          </a:bodyPr>
          <a:lstStyle/>
          <a:p>
            <a:pPr algn="l"/>
            <a:r>
              <a:rPr sz="2600" b="1">
                <a:solidFill>
                  <a:srgbClr val="FFFFFF"/>
                </a:solidFill>
                <a:latin typeface="Calibri"/>
              </a:rPr>
              <a:t>Karar Tetikleyicileri ve Gözetleme Kulesi</a:t>
            </a:r>
          </a:p>
        </p:txBody>
      </p:sp>
      <p:sp>
        <p:nvSpPr>
          <p:cNvPr id="5" name="TextBox 4"/>
          <p:cNvSpPr txBox="1"/>
          <p:nvPr/>
        </p:nvSpPr>
        <p:spPr>
          <a:xfrm>
            <a:off x="457200" y="658368"/>
            <a:ext cx="11247120" cy="274320"/>
          </a:xfrm>
          <a:prstGeom prst="rect">
            <a:avLst/>
          </a:prstGeom>
          <a:noFill/>
        </p:spPr>
        <p:txBody>
          <a:bodyPr wrap="square" anchor="t">
            <a:spAutoFit/>
          </a:bodyPr>
          <a:lstStyle/>
          <a:p>
            <a:pPr algn="l"/>
            <a:r>
              <a:rPr sz="1100" b="0">
                <a:solidFill>
                  <a:srgbClr val="BFD3EE"/>
                </a:solidFill>
                <a:latin typeface="Calibri"/>
              </a:rPr>
              <a:t>Öncü gösterge eşikleri → çekilecek kaldıraç</a:t>
            </a:r>
          </a:p>
        </p:txBody>
      </p:sp>
      <p:graphicFrame>
        <p:nvGraphicFramePr>
          <p:cNvPr id="6" name="Table 5"/>
          <p:cNvGraphicFramePr>
            <a:graphicFrameLocks noGrp="1"/>
          </p:cNvGraphicFramePr>
          <p:nvPr/>
        </p:nvGraphicFramePr>
        <p:xfrm>
          <a:off x="457200" y="1234440"/>
          <a:ext cx="11247120" cy="4023360"/>
        </p:xfrm>
        <a:graphic>
          <a:graphicData uri="http://schemas.openxmlformats.org/drawingml/2006/table">
            <a:tbl>
              <a:tblPr firstRow="1" bandRow="1">
                <a:tableStyleId>{5C22544A-7EE6-4342-B048-85BDC9FD1C3A}</a:tableStyleId>
              </a:tblPr>
              <a:tblGrid>
                <a:gridCol w="2377440"/>
                <a:gridCol w="1188720"/>
                <a:gridCol w="1463040"/>
                <a:gridCol w="6217920"/>
              </a:tblGrid>
              <a:tr h="447040">
                <a:tc>
                  <a:txBody>
                    <a:bodyPr/>
                    <a:lstStyle/>
                    <a:p>
                      <a:r>
                        <a:rPr sz="1100" b="1">
                          <a:solidFill>
                            <a:srgbClr val="FFFFFF"/>
                          </a:solidFill>
                        </a:rPr>
                        <a:t>Öncü gösterge</a:t>
                      </a:r>
                    </a:p>
                  </a:txBody>
                  <a:tcPr>
                    <a:solidFill>
                      <a:srgbClr val="1F3864"/>
                    </a:solidFill>
                  </a:tcPr>
                </a:tc>
                <a:tc>
                  <a:txBody>
                    <a:bodyPr/>
                    <a:lstStyle/>
                    <a:p>
                      <a:r>
                        <a:rPr sz="1100" b="1">
                          <a:solidFill>
                            <a:srgbClr val="FFFFFF"/>
                          </a:solidFill>
                        </a:rPr>
                        <a:t>Eşik</a:t>
                      </a:r>
                    </a:p>
                  </a:txBody>
                  <a:tcPr>
                    <a:solidFill>
                      <a:srgbClr val="1F3864"/>
                    </a:solidFill>
                  </a:tcPr>
                </a:tc>
                <a:tc>
                  <a:txBody>
                    <a:bodyPr/>
                    <a:lstStyle/>
                    <a:p>
                      <a:r>
                        <a:rPr sz="1100" b="1">
                          <a:solidFill>
                            <a:srgbClr val="FFFFFF"/>
                          </a:solidFill>
                        </a:rPr>
                        <a:t>Seviye</a:t>
                      </a:r>
                    </a:p>
                  </a:txBody>
                  <a:tcPr>
                    <a:solidFill>
                      <a:srgbClr val="1F3864"/>
                    </a:solidFill>
                  </a:tcPr>
                </a:tc>
                <a:tc>
                  <a:txBody>
                    <a:bodyPr/>
                    <a:lstStyle/>
                    <a:p>
                      <a:r>
                        <a:rPr sz="1100" b="1">
                          <a:solidFill>
                            <a:srgbClr val="FFFFFF"/>
                          </a:solidFill>
                        </a:rPr>
                        <a:t>Çekilecek kaldıraç</a:t>
                      </a:r>
                    </a:p>
                  </a:txBody>
                  <a:tcPr>
                    <a:solidFill>
                      <a:srgbClr val="1F3864"/>
                    </a:solidFill>
                  </a:tcPr>
                </a:tc>
              </a:tr>
              <a:tr h="447040">
                <a:tc>
                  <a:txBody>
                    <a:bodyPr/>
                    <a:lstStyle/>
                    <a:p>
                      <a:r>
                        <a:rPr sz="1050" b="0">
                          <a:solidFill>
                            <a:srgbClr val="1F3864"/>
                          </a:solidFill>
                        </a:rPr>
                        <a:t>Envanter-hafta</a:t>
                      </a:r>
                    </a:p>
                  </a:txBody>
                  <a:tcPr>
                    <a:solidFill>
                      <a:srgbClr val="FFF2CC"/>
                    </a:solidFill>
                  </a:tcPr>
                </a:tc>
                <a:tc>
                  <a:txBody>
                    <a:bodyPr/>
                    <a:lstStyle/>
                    <a:p>
                      <a:r>
                        <a:rPr sz="1050" b="0">
                          <a:solidFill>
                            <a:srgbClr val="1F3864"/>
                          </a:solidFill>
                        </a:rPr>
                        <a:t>&lt; 8h</a:t>
                      </a:r>
                    </a:p>
                  </a:txBody>
                  <a:tcPr>
                    <a:solidFill>
                      <a:srgbClr val="FFF2CC"/>
                    </a:solidFill>
                  </a:tcPr>
                </a:tc>
                <a:tc>
                  <a:txBody>
                    <a:bodyPr/>
                    <a:lstStyle/>
                    <a:p>
                      <a:r>
                        <a:rPr sz="1050" b="1">
                          <a:solidFill>
                            <a:srgbClr val="1F3864"/>
                          </a:solidFill>
                        </a:rPr>
                        <a:t>İzleme</a:t>
                      </a:r>
                    </a:p>
                  </a:txBody>
                  <a:tcPr>
                    <a:solidFill>
                      <a:srgbClr val="FFF2CC"/>
                    </a:solidFill>
                  </a:tcPr>
                </a:tc>
                <a:tc>
                  <a:txBody>
                    <a:bodyPr/>
                    <a:lstStyle/>
                    <a:p>
                      <a:r>
                        <a:rPr sz="1050" b="0">
                          <a:solidFill>
                            <a:srgbClr val="1F3864"/>
                          </a:solidFill>
                        </a:rPr>
                        <a:t>Emniyet stoğu artır; açık siparişleri hızlandır</a:t>
                      </a:r>
                    </a:p>
                  </a:txBody>
                  <a:tcPr>
                    <a:solidFill>
                      <a:srgbClr val="FFF2CC"/>
                    </a:solidFill>
                  </a:tcPr>
                </a:tc>
              </a:tr>
              <a:tr h="447040">
                <a:tc>
                  <a:txBody>
                    <a:bodyPr/>
                    <a:lstStyle/>
                    <a:p>
                      <a:r>
                        <a:rPr sz="1050" b="0">
                          <a:solidFill>
                            <a:srgbClr val="1F3864"/>
                          </a:solidFill>
                        </a:rPr>
                        <a:t>Envanter-hafta</a:t>
                      </a:r>
                    </a:p>
                  </a:txBody>
                  <a:tcPr>
                    <a:solidFill>
                      <a:srgbClr val="FCE4D6"/>
                    </a:solidFill>
                  </a:tcPr>
                </a:tc>
                <a:tc>
                  <a:txBody>
                    <a:bodyPr/>
                    <a:lstStyle/>
                    <a:p>
                      <a:r>
                        <a:rPr sz="1050" b="0">
                          <a:solidFill>
                            <a:srgbClr val="1F3864"/>
                          </a:solidFill>
                        </a:rPr>
                        <a:t>&lt; 6h</a:t>
                      </a:r>
                    </a:p>
                  </a:txBody>
                  <a:tcPr>
                    <a:solidFill>
                      <a:srgbClr val="FCE4D6"/>
                    </a:solidFill>
                  </a:tcPr>
                </a:tc>
                <a:tc>
                  <a:txBody>
                    <a:bodyPr/>
                    <a:lstStyle/>
                    <a:p>
                      <a:r>
                        <a:rPr sz="1050" b="1">
                          <a:solidFill>
                            <a:srgbClr val="1F3864"/>
                          </a:solidFill>
                        </a:rPr>
                        <a:t>Aksiyon</a:t>
                      </a:r>
                    </a:p>
                  </a:txBody>
                  <a:tcPr>
                    <a:solidFill>
                      <a:srgbClr val="FCE4D6"/>
                    </a:solidFill>
                  </a:tcPr>
                </a:tc>
                <a:tc>
                  <a:txBody>
                    <a:bodyPr/>
                    <a:lstStyle/>
                    <a:p>
                      <a:r>
                        <a:rPr sz="1050" b="0">
                          <a:solidFill>
                            <a:srgbClr val="1F3864"/>
                          </a:solidFill>
                        </a:rPr>
                        <a:t>Alt tedarikçi devreye alma sürecini başlat</a:t>
                      </a:r>
                    </a:p>
                  </a:txBody>
                  <a:tcPr>
                    <a:solidFill>
                      <a:srgbClr val="FCE4D6"/>
                    </a:solidFill>
                  </a:tcPr>
                </a:tc>
              </a:tr>
              <a:tr h="447040">
                <a:tc>
                  <a:txBody>
                    <a:bodyPr/>
                    <a:lstStyle/>
                    <a:p>
                      <a:r>
                        <a:rPr sz="1050" b="0">
                          <a:solidFill>
                            <a:srgbClr val="1F3864"/>
                          </a:solidFill>
                        </a:rPr>
                        <a:t>Envanter-hafta</a:t>
                      </a:r>
                    </a:p>
                  </a:txBody>
                  <a:tcPr>
                    <a:solidFill>
                      <a:srgbClr val="F8CBAD"/>
                    </a:solidFill>
                  </a:tcPr>
                </a:tc>
                <a:tc>
                  <a:txBody>
                    <a:bodyPr/>
                    <a:lstStyle/>
                    <a:p>
                      <a:r>
                        <a:rPr sz="1050" b="0">
                          <a:solidFill>
                            <a:srgbClr val="1F3864"/>
                          </a:solidFill>
                        </a:rPr>
                        <a:t>&lt; 4h</a:t>
                      </a:r>
                    </a:p>
                  </a:txBody>
                  <a:tcPr>
                    <a:solidFill>
                      <a:srgbClr val="F8CBAD"/>
                    </a:solidFill>
                  </a:tcPr>
                </a:tc>
                <a:tc>
                  <a:txBody>
                    <a:bodyPr/>
                    <a:lstStyle/>
                    <a:p>
                      <a:r>
                        <a:rPr sz="1050" b="1">
                          <a:solidFill>
                            <a:srgbClr val="1F3864"/>
                          </a:solidFill>
                        </a:rPr>
                        <a:t>Kritik</a:t>
                      </a:r>
                    </a:p>
                  </a:txBody>
                  <a:tcPr>
                    <a:solidFill>
                      <a:srgbClr val="F8CBAD"/>
                    </a:solidFill>
                  </a:tcPr>
                </a:tc>
                <a:tc>
                  <a:txBody>
                    <a:bodyPr/>
                    <a:lstStyle/>
                    <a:p>
                      <a:r>
                        <a:rPr sz="1050" b="0">
                          <a:solidFill>
                            <a:srgbClr val="1F3864"/>
                          </a:solidFill>
                        </a:rPr>
                        <a:t>Hızlı navlun; korunaklı ürünlere kapasite kaydır</a:t>
                      </a:r>
                    </a:p>
                  </a:txBody>
                  <a:tcPr>
                    <a:solidFill>
                      <a:srgbClr val="F8CBAD"/>
                    </a:solidFill>
                  </a:tcPr>
                </a:tc>
              </a:tr>
              <a:tr h="447040">
                <a:tc>
                  <a:txBody>
                    <a:bodyPr/>
                    <a:lstStyle/>
                    <a:p>
                      <a:r>
                        <a:rPr sz="1050" b="0">
                          <a:solidFill>
                            <a:srgbClr val="1F3864"/>
                          </a:solidFill>
                        </a:rPr>
                        <a:t>Navlun endeksi (D)</a:t>
                      </a:r>
                    </a:p>
                  </a:txBody>
                  <a:tcPr>
                    <a:solidFill>
                      <a:srgbClr val="FFF2CC"/>
                    </a:solidFill>
                  </a:tcPr>
                </a:tc>
                <a:tc>
                  <a:txBody>
                    <a:bodyPr/>
                    <a:lstStyle/>
                    <a:p>
                      <a:r>
                        <a:rPr sz="1050" b="0">
                          <a:solidFill>
                            <a:srgbClr val="1F3864"/>
                          </a:solidFill>
                        </a:rPr>
                        <a:t>&gt; 150</a:t>
                      </a:r>
                    </a:p>
                  </a:txBody>
                  <a:tcPr>
                    <a:solidFill>
                      <a:srgbClr val="FFF2CC"/>
                    </a:solidFill>
                  </a:tcPr>
                </a:tc>
                <a:tc>
                  <a:txBody>
                    <a:bodyPr/>
                    <a:lstStyle/>
                    <a:p>
                      <a:r>
                        <a:rPr sz="1050" b="1">
                          <a:solidFill>
                            <a:srgbClr val="1F3864"/>
                          </a:solidFill>
                        </a:rPr>
                        <a:t>İzleme</a:t>
                      </a:r>
                    </a:p>
                  </a:txBody>
                  <a:tcPr>
                    <a:solidFill>
                      <a:srgbClr val="FFF2CC"/>
                    </a:solidFill>
                  </a:tcPr>
                </a:tc>
                <a:tc>
                  <a:txBody>
                    <a:bodyPr/>
                    <a:lstStyle/>
                    <a:p>
                      <a:r>
                        <a:rPr sz="1050" b="0">
                          <a:solidFill>
                            <a:srgbClr val="1F3864"/>
                          </a:solidFill>
                        </a:rPr>
                        <a:t>Fiyat yansıtmasına hazırlan</a:t>
                      </a:r>
                    </a:p>
                  </a:txBody>
                  <a:tcPr>
                    <a:solidFill>
                      <a:srgbClr val="FFF2CC"/>
                    </a:solidFill>
                  </a:tcPr>
                </a:tc>
              </a:tr>
              <a:tr h="447040">
                <a:tc>
                  <a:txBody>
                    <a:bodyPr/>
                    <a:lstStyle/>
                    <a:p>
                      <a:r>
                        <a:rPr sz="1050" b="0">
                          <a:solidFill>
                            <a:srgbClr val="1F3864"/>
                          </a:solidFill>
                        </a:rPr>
                        <a:t>Navlun endeksi (D)</a:t>
                      </a:r>
                    </a:p>
                  </a:txBody>
                  <a:tcPr>
                    <a:solidFill>
                      <a:srgbClr val="FCE4D6"/>
                    </a:solidFill>
                  </a:tcPr>
                </a:tc>
                <a:tc>
                  <a:txBody>
                    <a:bodyPr/>
                    <a:lstStyle/>
                    <a:p>
                      <a:r>
                        <a:rPr sz="1050" b="0">
                          <a:solidFill>
                            <a:srgbClr val="1F3864"/>
                          </a:solidFill>
                        </a:rPr>
                        <a:t>&gt; 250</a:t>
                      </a:r>
                    </a:p>
                  </a:txBody>
                  <a:tcPr>
                    <a:solidFill>
                      <a:srgbClr val="FCE4D6"/>
                    </a:solidFill>
                  </a:tcPr>
                </a:tc>
                <a:tc>
                  <a:txBody>
                    <a:bodyPr/>
                    <a:lstStyle/>
                    <a:p>
                      <a:r>
                        <a:rPr sz="1050" b="1">
                          <a:solidFill>
                            <a:srgbClr val="1F3864"/>
                          </a:solidFill>
                        </a:rPr>
                        <a:t>Aksiyon</a:t>
                      </a:r>
                    </a:p>
                  </a:txBody>
                  <a:tcPr>
                    <a:solidFill>
                      <a:srgbClr val="FCE4D6"/>
                    </a:solidFill>
                  </a:tcPr>
                </a:tc>
                <a:tc>
                  <a:txBody>
                    <a:bodyPr/>
                    <a:lstStyle/>
                    <a:p>
                      <a:r>
                        <a:rPr sz="1050" b="0">
                          <a:solidFill>
                            <a:srgbClr val="1F3864"/>
                          </a:solidFill>
                        </a:rPr>
                        <a:t>Seçici fiyat yansıtması; mod optimizasyonu</a:t>
                      </a:r>
                    </a:p>
                  </a:txBody>
                  <a:tcPr>
                    <a:solidFill>
                      <a:srgbClr val="FCE4D6"/>
                    </a:solidFill>
                  </a:tcPr>
                </a:tc>
              </a:tr>
              <a:tr h="447040">
                <a:tc>
                  <a:txBody>
                    <a:bodyPr/>
                    <a:lstStyle/>
                    <a:p>
                      <a:r>
                        <a:rPr sz="1050" b="0">
                          <a:solidFill>
                            <a:srgbClr val="1F3864"/>
                          </a:solidFill>
                        </a:rPr>
                        <a:t>Navlun endeksi (D)</a:t>
                      </a:r>
                    </a:p>
                  </a:txBody>
                  <a:tcPr>
                    <a:solidFill>
                      <a:srgbClr val="F8CBAD"/>
                    </a:solidFill>
                  </a:tcPr>
                </a:tc>
                <a:tc>
                  <a:txBody>
                    <a:bodyPr/>
                    <a:lstStyle/>
                    <a:p>
                      <a:r>
                        <a:rPr sz="1050" b="0">
                          <a:solidFill>
                            <a:srgbClr val="1F3864"/>
                          </a:solidFill>
                        </a:rPr>
                        <a:t>&gt; 350</a:t>
                      </a:r>
                    </a:p>
                  </a:txBody>
                  <a:tcPr>
                    <a:solidFill>
                      <a:srgbClr val="F8CBAD"/>
                    </a:solidFill>
                  </a:tcPr>
                </a:tc>
                <a:tc>
                  <a:txBody>
                    <a:bodyPr/>
                    <a:lstStyle/>
                    <a:p>
                      <a:r>
                        <a:rPr sz="1050" b="1">
                          <a:solidFill>
                            <a:srgbClr val="1F3864"/>
                          </a:solidFill>
                        </a:rPr>
                        <a:t>Kritik</a:t>
                      </a:r>
                    </a:p>
                  </a:txBody>
                  <a:tcPr>
                    <a:solidFill>
                      <a:srgbClr val="F8CBAD"/>
                    </a:solidFill>
                  </a:tcPr>
                </a:tc>
                <a:tc>
                  <a:txBody>
                    <a:bodyPr/>
                    <a:lstStyle/>
                    <a:p>
                      <a:r>
                        <a:rPr sz="1050" b="0">
                          <a:solidFill>
                            <a:srgbClr val="1F3864"/>
                          </a:solidFill>
                        </a:rPr>
                        <a:t>Azami azaltma; alt tedarik + kaydırma</a:t>
                      </a:r>
                    </a:p>
                  </a:txBody>
                  <a:tcPr>
                    <a:solidFill>
                      <a:srgbClr val="F8CBAD"/>
                    </a:solidFill>
                  </a:tcPr>
                </a:tc>
              </a:tr>
              <a:tr h="447040">
                <a:tc>
                  <a:txBody>
                    <a:bodyPr/>
                    <a:lstStyle/>
                    <a:p>
                      <a:r>
                        <a:rPr sz="1050" b="0">
                          <a:solidFill>
                            <a:srgbClr val="1F3864"/>
                          </a:solidFill>
                        </a:rPr>
                        <a:t>Tedarikçi PMI</a:t>
                      </a:r>
                    </a:p>
                  </a:txBody>
                  <a:tcPr>
                    <a:solidFill>
                      <a:srgbClr val="FCE4D6"/>
                    </a:solidFill>
                  </a:tcPr>
                </a:tc>
                <a:tc>
                  <a:txBody>
                    <a:bodyPr/>
                    <a:lstStyle/>
                    <a:p>
                      <a:r>
                        <a:rPr sz="1050" b="0">
                          <a:solidFill>
                            <a:srgbClr val="1F3864"/>
                          </a:solidFill>
                        </a:rPr>
                        <a:t>&lt; 42</a:t>
                      </a:r>
                    </a:p>
                  </a:txBody>
                  <a:tcPr>
                    <a:solidFill>
                      <a:srgbClr val="FCE4D6"/>
                    </a:solidFill>
                  </a:tcPr>
                </a:tc>
                <a:tc>
                  <a:txBody>
                    <a:bodyPr/>
                    <a:lstStyle/>
                    <a:p>
                      <a:r>
                        <a:rPr sz="1050" b="1">
                          <a:solidFill>
                            <a:srgbClr val="1F3864"/>
                          </a:solidFill>
                        </a:rPr>
                        <a:t>Aksiyon</a:t>
                      </a:r>
                    </a:p>
                  </a:txBody>
                  <a:tcPr>
                    <a:solidFill>
                      <a:srgbClr val="FCE4D6"/>
                    </a:solidFill>
                  </a:tcPr>
                </a:tc>
                <a:tc>
                  <a:txBody>
                    <a:bodyPr/>
                    <a:lstStyle/>
                    <a:p>
                      <a:r>
                        <a:rPr sz="1050" b="0">
                          <a:solidFill>
                            <a:srgbClr val="1F3864"/>
                          </a:solidFill>
                        </a:rPr>
                        <a:t>Alt tedarikçi sözleşmelerini aktive et; ön-üretim</a:t>
                      </a:r>
                    </a:p>
                  </a:txBody>
                  <a:tcPr>
                    <a:solidFill>
                      <a:srgbClr val="FCE4D6"/>
                    </a:solidFill>
                  </a:tcPr>
                </a:tc>
              </a:tr>
              <a:tr h="447040">
                <a:tc>
                  <a:txBody>
                    <a:bodyPr/>
                    <a:lstStyle/>
                    <a:p>
                      <a:r>
                        <a:rPr sz="1050" b="0">
                          <a:solidFill>
                            <a:srgbClr val="1F3864"/>
                          </a:solidFill>
                        </a:rPr>
                        <a:t>Tedarikçi PMI</a:t>
                      </a:r>
                    </a:p>
                  </a:txBody>
                  <a:tcPr>
                    <a:solidFill>
                      <a:srgbClr val="F8CBAD"/>
                    </a:solidFill>
                  </a:tcPr>
                </a:tc>
                <a:tc>
                  <a:txBody>
                    <a:bodyPr/>
                    <a:lstStyle/>
                    <a:p>
                      <a:r>
                        <a:rPr sz="1050" b="0">
                          <a:solidFill>
                            <a:srgbClr val="1F3864"/>
                          </a:solidFill>
                        </a:rPr>
                        <a:t>&lt; 38</a:t>
                      </a:r>
                    </a:p>
                  </a:txBody>
                  <a:tcPr>
                    <a:solidFill>
                      <a:srgbClr val="F8CBAD"/>
                    </a:solidFill>
                  </a:tcPr>
                </a:tc>
                <a:tc>
                  <a:txBody>
                    <a:bodyPr/>
                    <a:lstStyle/>
                    <a:p>
                      <a:r>
                        <a:rPr sz="1050" b="1">
                          <a:solidFill>
                            <a:srgbClr val="1F3864"/>
                          </a:solidFill>
                        </a:rPr>
                        <a:t>Kritik</a:t>
                      </a:r>
                    </a:p>
                  </a:txBody>
                  <a:tcPr>
                    <a:solidFill>
                      <a:srgbClr val="F8CBAD"/>
                    </a:solidFill>
                  </a:tcPr>
                </a:tc>
                <a:tc>
                  <a:txBody>
                    <a:bodyPr/>
                    <a:lstStyle/>
                    <a:p>
                      <a:r>
                        <a:rPr sz="1050" b="0">
                          <a:solidFill>
                            <a:srgbClr val="1F3864"/>
                          </a:solidFill>
                        </a:rPr>
                        <a:t>Tahsis modu; korunaklı portföye odak</a:t>
                      </a:r>
                    </a:p>
                  </a:txBody>
                  <a:tcPr>
                    <a:solidFill>
                      <a:srgbClr val="F8CBAD"/>
                    </a:solidFill>
                  </a:tcPr>
                </a:tc>
              </a:tr>
            </a:tbl>
          </a:graphicData>
        </a:graphic>
      </p:graphicFrame>
      <p:sp>
        <p:nvSpPr>
          <p:cNvPr id="7" name="TextBox 6"/>
          <p:cNvSpPr txBox="1"/>
          <p:nvPr/>
        </p:nvSpPr>
        <p:spPr>
          <a:xfrm>
            <a:off x="457200" y="5440680"/>
            <a:ext cx="11247120" cy="822960"/>
          </a:xfrm>
          <a:prstGeom prst="rect">
            <a:avLst/>
          </a:prstGeom>
          <a:noFill/>
        </p:spPr>
        <p:txBody>
          <a:bodyPr wrap="square" anchor="t">
            <a:spAutoFit/>
          </a:bodyPr>
          <a:lstStyle/>
          <a:p>
            <a:pPr algn="l"/>
            <a:r>
              <a:rPr sz="1200" b="1">
                <a:solidFill>
                  <a:srgbClr val="C0392B"/>
                </a:solidFill>
                <a:latin typeface="Calibri"/>
              </a:rPr>
              <a:t>Mevcut durum: Navlun endeksi zirve 370 (KRİTİK &gt;350) · PMI dibi 35 (KRİTİK &lt;38) · KMP-INV kriz saati 4,3h (KRİTİK) → Üç gösterge de KRİTİK eşikte: azami azaltma modu.</a:t>
            </a:r>
          </a:p>
        </p:txBody>
      </p:sp>
      <p:sp>
        <p:nvSpPr>
          <p:cNvPr id="8" name="TextBox 7"/>
          <p:cNvSpPr txBox="1"/>
          <p:nvPr/>
        </p:nvSpPr>
        <p:spPr>
          <a:xfrm>
            <a:off x="457200" y="6446520"/>
            <a:ext cx="8229600" cy="320040"/>
          </a:xfrm>
          <a:prstGeom prst="rect">
            <a:avLst/>
          </a:prstGeom>
          <a:noFill/>
        </p:spPr>
        <p:txBody>
          <a:bodyPr wrap="square" anchor="t">
            <a:spAutoFit/>
          </a:bodyPr>
          <a:lstStyle/>
          <a:p>
            <a:pPr algn="l"/>
            <a:r>
              <a:rPr sz="900" b="0">
                <a:solidFill>
                  <a:srgbClr val="595959"/>
                </a:solidFill>
                <a:latin typeface="Calibri"/>
              </a:rPr>
              <a:t>Contoso Üretim A.Ş. · Bölge-D Tedarik Kesintisi Risk Modeli · Gizli</a:t>
            </a:r>
          </a:p>
        </p:txBody>
      </p:sp>
      <p:sp>
        <p:nvSpPr>
          <p:cNvPr id="9" name="TextBox 8"/>
          <p:cNvSpPr txBox="1"/>
          <p:nvPr/>
        </p:nvSpPr>
        <p:spPr>
          <a:xfrm>
            <a:off x="11247120" y="6446520"/>
            <a:ext cx="731520" cy="320040"/>
          </a:xfrm>
          <a:prstGeom prst="rect">
            <a:avLst/>
          </a:prstGeom>
          <a:noFill/>
        </p:spPr>
        <p:txBody>
          <a:bodyPr wrap="square" anchor="t">
            <a:spAutoFit/>
          </a:bodyPr>
          <a:lstStyle/>
          <a:p>
            <a:pPr algn="r"/>
            <a:r>
              <a:rPr sz="900" b="0">
                <a:solidFill>
                  <a:srgbClr val="595959"/>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960120"/>
          </a:xfrm>
          <a:prstGeom prst="rect">
            <a:avLst/>
          </a:prstGeom>
          <a:solidFill>
            <a:srgbClr val="1F386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60120"/>
            <a:ext cx="12191695" cy="54864"/>
          </a:xfrm>
          <a:prstGeom prst="rect">
            <a:avLst/>
          </a:prstGeom>
          <a:solidFill>
            <a:srgbClr val="E1A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
            <a:ext cx="11247120" cy="731520"/>
          </a:xfrm>
          <a:prstGeom prst="rect">
            <a:avLst/>
          </a:prstGeom>
          <a:noFill/>
        </p:spPr>
        <p:txBody>
          <a:bodyPr wrap="square" anchor="ctr">
            <a:spAutoFit/>
          </a:bodyPr>
          <a:lstStyle/>
          <a:p>
            <a:pPr algn="l"/>
            <a:r>
              <a:rPr sz="2600" b="1">
                <a:solidFill>
                  <a:srgbClr val="FFFFFF"/>
                </a:solidFill>
                <a:latin typeface="Calibri"/>
              </a:rPr>
              <a:t>Aksiyon Planı: Maliyet/Fayda</a:t>
            </a:r>
          </a:p>
        </p:txBody>
      </p:sp>
      <p:sp>
        <p:nvSpPr>
          <p:cNvPr id="5" name="TextBox 4"/>
          <p:cNvSpPr txBox="1"/>
          <p:nvPr/>
        </p:nvSpPr>
        <p:spPr>
          <a:xfrm>
            <a:off x="457200" y="658368"/>
            <a:ext cx="11247120" cy="274320"/>
          </a:xfrm>
          <a:prstGeom prst="rect">
            <a:avLst/>
          </a:prstGeom>
          <a:noFill/>
        </p:spPr>
        <p:txBody>
          <a:bodyPr wrap="square" anchor="t">
            <a:spAutoFit/>
          </a:bodyPr>
          <a:lstStyle/>
          <a:p>
            <a:pPr algn="l"/>
            <a:r>
              <a:rPr sz="1100" b="0">
                <a:solidFill>
                  <a:srgbClr val="BFD3EE"/>
                </a:solidFill>
                <a:latin typeface="Calibri"/>
              </a:rPr>
              <a:t>Kaldıraçlar, alternatif tedarikçi kapsaması ve zaman çizelgesi</a:t>
            </a:r>
          </a:p>
        </p:txBody>
      </p:sp>
      <p:pic>
        <p:nvPicPr>
          <p:cNvPr id="6" name="Picture 5" descr="10_alt_kapsama.png"/>
          <p:cNvPicPr>
            <a:picLocks noChangeAspect="1"/>
          </p:cNvPicPr>
          <p:nvPr/>
        </p:nvPicPr>
        <p:blipFill>
          <a:blip r:embed="rId2"/>
          <a:stretch>
            <a:fillRect/>
          </a:stretch>
        </p:blipFill>
        <p:spPr>
          <a:xfrm>
            <a:off x="365760" y="1280160"/>
            <a:ext cx="6583680" cy="3061047"/>
          </a:xfrm>
          <a:prstGeom prst="rect">
            <a:avLst/>
          </a:prstGeom>
        </p:spPr>
      </p:pic>
      <p:sp>
        <p:nvSpPr>
          <p:cNvPr id="7" name="TextBox 6"/>
          <p:cNvSpPr txBox="1"/>
          <p:nvPr/>
        </p:nvSpPr>
        <p:spPr>
          <a:xfrm>
            <a:off x="7132320" y="1280160"/>
            <a:ext cx="4846320" cy="365760"/>
          </a:xfrm>
          <a:prstGeom prst="rect">
            <a:avLst/>
          </a:prstGeom>
          <a:noFill/>
        </p:spPr>
        <p:txBody>
          <a:bodyPr wrap="square" anchor="t">
            <a:spAutoFit/>
          </a:bodyPr>
          <a:lstStyle/>
          <a:p>
            <a:pPr algn="l"/>
            <a:r>
              <a:rPr sz="1500" b="1">
                <a:solidFill>
                  <a:srgbClr val="1F3864"/>
                </a:solidFill>
                <a:latin typeface="Calibri"/>
              </a:rPr>
              <a:t>Kaldıraç maliyet/fayda</a:t>
            </a:r>
          </a:p>
        </p:txBody>
      </p:sp>
      <p:sp>
        <p:nvSpPr>
          <p:cNvPr id="8" name="TextBox 7"/>
          <p:cNvSpPr txBox="1"/>
          <p:nvPr/>
        </p:nvSpPr>
        <p:spPr>
          <a:xfrm>
            <a:off x="7132320" y="1691640"/>
            <a:ext cx="4937760" cy="3108960"/>
          </a:xfrm>
          <a:prstGeom prst="rect">
            <a:avLst/>
          </a:prstGeom>
          <a:noFill/>
        </p:spPr>
        <p:txBody>
          <a:bodyPr wrap="square" anchor="t">
            <a:spAutoFit/>
          </a:bodyPr>
          <a:lstStyle/>
          <a:p>
            <a:pPr algn="l">
              <a:spcAft>
                <a:spcPts val="500"/>
              </a:spcAft>
            </a:pPr>
            <a:r>
              <a:rPr sz="1200" b="0">
                <a:solidFill>
                  <a:srgbClr val="595959"/>
                </a:solidFill>
                <a:latin typeface="Calibri"/>
              </a:rPr>
              <a:t>• Alt tedarikçi: prim %16–41, devreye alma 4–12h → arzı kısmen restore eder.</a:t>
            </a:r>
          </a:p>
          <a:p>
            <a:pPr algn="l">
              <a:spcAft>
                <a:spcPts val="500"/>
              </a:spcAft>
            </a:pPr>
            <a:r>
              <a:rPr sz="1200" b="0">
                <a:solidFill>
                  <a:srgbClr val="595959"/>
                </a:solidFill>
                <a:latin typeface="Calibri"/>
              </a:rPr>
              <a:t>• Emniyet stoğu/ön-üretim: işletme sermayesi ↑ → kriz saatini uzatır.</a:t>
            </a:r>
          </a:p>
          <a:p>
            <a:pPr algn="l">
              <a:spcAft>
                <a:spcPts val="500"/>
              </a:spcAft>
            </a:pPr>
            <a:r>
              <a:rPr sz="1200" b="0">
                <a:solidFill>
                  <a:srgbClr val="595959"/>
                </a:solidFill>
                <a:latin typeface="Calibri"/>
              </a:rPr>
              <a:t>• Kapasite kaydırma: düşük maliyet → risk-dışı gelir korunur.</a:t>
            </a:r>
          </a:p>
          <a:p>
            <a:pPr algn="l">
              <a:spcAft>
                <a:spcPts val="500"/>
              </a:spcAft>
            </a:pPr>
            <a:r>
              <a:rPr sz="1200" b="0">
                <a:solidFill>
                  <a:srgbClr val="595959"/>
                </a:solidFill>
                <a:latin typeface="Calibri"/>
              </a:rPr>
              <a:t>• Seçici fiyat yansıtması: hacim kaybı → marj korunur.</a:t>
            </a:r>
          </a:p>
          <a:p>
            <a:pPr algn="l">
              <a:spcAft>
                <a:spcPts val="500"/>
              </a:spcAft>
            </a:pPr>
            <a:r>
              <a:rPr sz="1200" b="0">
                <a:solidFill>
                  <a:srgbClr val="595959"/>
                </a:solidFill>
                <a:latin typeface="Calibri"/>
              </a:rPr>
              <a:t>• Hızlı navlun: yüksek birim maliyet → stokout önler.</a:t>
            </a:r>
          </a:p>
        </p:txBody>
      </p:sp>
      <p:sp>
        <p:nvSpPr>
          <p:cNvPr id="9" name="TextBox 8"/>
          <p:cNvSpPr txBox="1"/>
          <p:nvPr/>
        </p:nvSpPr>
        <p:spPr>
          <a:xfrm>
            <a:off x="7132320" y="4892040"/>
            <a:ext cx="4937760" cy="365760"/>
          </a:xfrm>
          <a:prstGeom prst="rect">
            <a:avLst/>
          </a:prstGeom>
          <a:noFill/>
        </p:spPr>
        <p:txBody>
          <a:bodyPr wrap="square" anchor="t">
            <a:spAutoFit/>
          </a:bodyPr>
          <a:lstStyle/>
          <a:p>
            <a:pPr algn="l"/>
            <a:r>
              <a:rPr sz="1400" b="1">
                <a:solidFill>
                  <a:srgbClr val="1F3864"/>
                </a:solidFill>
                <a:latin typeface="Calibri"/>
              </a:rPr>
              <a:t>Zaman çizelgesi</a:t>
            </a:r>
          </a:p>
        </p:txBody>
      </p:sp>
      <p:sp>
        <p:nvSpPr>
          <p:cNvPr id="10" name="TextBox 9"/>
          <p:cNvSpPr txBox="1"/>
          <p:nvPr/>
        </p:nvSpPr>
        <p:spPr>
          <a:xfrm>
            <a:off x="7132320" y="5257800"/>
            <a:ext cx="4937760" cy="1097280"/>
          </a:xfrm>
          <a:prstGeom prst="rect">
            <a:avLst/>
          </a:prstGeom>
          <a:noFill/>
        </p:spPr>
        <p:txBody>
          <a:bodyPr wrap="square" anchor="t">
            <a:spAutoFit/>
          </a:bodyPr>
          <a:lstStyle/>
          <a:p>
            <a:pPr algn="l"/>
            <a:r>
              <a:rPr sz="1100" b="0">
                <a:solidFill>
                  <a:srgbClr val="595959"/>
                </a:solidFill>
                <a:latin typeface="Calibri"/>
              </a:rPr>
              <a:t>0–2 hafta: Alt tedarikçi + ön-üretim kararı · 2–6 hafta: LI-CELL/OLED/SNS aktivasyonu · 6–12 hafta: KMP-INV/MCU-32 alt kaynak · Sürekli: gözetleme kulesi + fiyat/kaydırma.</a:t>
            </a:r>
          </a:p>
        </p:txBody>
      </p:sp>
      <p:sp>
        <p:nvSpPr>
          <p:cNvPr id="11" name="TextBox 10"/>
          <p:cNvSpPr txBox="1"/>
          <p:nvPr/>
        </p:nvSpPr>
        <p:spPr>
          <a:xfrm>
            <a:off x="457200" y="6446520"/>
            <a:ext cx="8229600" cy="320040"/>
          </a:xfrm>
          <a:prstGeom prst="rect">
            <a:avLst/>
          </a:prstGeom>
          <a:noFill/>
        </p:spPr>
        <p:txBody>
          <a:bodyPr wrap="square" anchor="t">
            <a:spAutoFit/>
          </a:bodyPr>
          <a:lstStyle/>
          <a:p>
            <a:pPr algn="l"/>
            <a:r>
              <a:rPr sz="900" b="0">
                <a:solidFill>
                  <a:srgbClr val="595959"/>
                </a:solidFill>
                <a:latin typeface="Calibri"/>
              </a:rPr>
              <a:t>Contoso Üretim A.Ş. · Bölge-D Tedarik Kesintisi Risk Modeli · Gizli</a:t>
            </a:r>
          </a:p>
        </p:txBody>
      </p:sp>
      <p:sp>
        <p:nvSpPr>
          <p:cNvPr id="12" name="TextBox 11"/>
          <p:cNvSpPr txBox="1"/>
          <p:nvPr/>
        </p:nvSpPr>
        <p:spPr>
          <a:xfrm>
            <a:off x="11247120" y="6446520"/>
            <a:ext cx="731520" cy="320040"/>
          </a:xfrm>
          <a:prstGeom prst="rect">
            <a:avLst/>
          </a:prstGeom>
          <a:noFill/>
        </p:spPr>
        <p:txBody>
          <a:bodyPr wrap="square" anchor="t">
            <a:spAutoFit/>
          </a:bodyPr>
          <a:lstStyle/>
          <a:p>
            <a:pPr algn="r"/>
            <a:r>
              <a:rPr sz="900" b="0">
                <a:solidFill>
                  <a:srgbClr val="595959"/>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960120"/>
          </a:xfrm>
          <a:prstGeom prst="rect">
            <a:avLst/>
          </a:prstGeom>
          <a:solidFill>
            <a:srgbClr val="1F386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60120"/>
            <a:ext cx="12191695" cy="54864"/>
          </a:xfrm>
          <a:prstGeom prst="rect">
            <a:avLst/>
          </a:prstGeom>
          <a:solidFill>
            <a:srgbClr val="E1A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
            <a:ext cx="11247120" cy="731520"/>
          </a:xfrm>
          <a:prstGeom prst="rect">
            <a:avLst/>
          </a:prstGeom>
          <a:noFill/>
        </p:spPr>
        <p:txBody>
          <a:bodyPr wrap="square" anchor="ctr">
            <a:spAutoFit/>
          </a:bodyPr>
          <a:lstStyle/>
          <a:p>
            <a:pPr algn="l"/>
            <a:r>
              <a:rPr sz="2600" b="1">
                <a:solidFill>
                  <a:srgbClr val="FFFFFF"/>
                </a:solidFill>
                <a:latin typeface="Calibri"/>
              </a:rPr>
              <a:t>Azaltıcı Aksiyon Sonrası Kalan Risk</a:t>
            </a:r>
          </a:p>
        </p:txBody>
      </p:sp>
      <p:sp>
        <p:nvSpPr>
          <p:cNvPr id="5" name="TextBox 4"/>
          <p:cNvSpPr txBox="1"/>
          <p:nvPr/>
        </p:nvSpPr>
        <p:spPr>
          <a:xfrm>
            <a:off x="457200" y="658368"/>
            <a:ext cx="11247120" cy="274320"/>
          </a:xfrm>
          <a:prstGeom prst="rect">
            <a:avLst/>
          </a:prstGeom>
          <a:noFill/>
        </p:spPr>
        <p:txBody>
          <a:bodyPr wrap="square" anchor="t">
            <a:spAutoFit/>
          </a:bodyPr>
          <a:lstStyle/>
          <a:p>
            <a:pPr algn="l"/>
            <a:r>
              <a:rPr sz="1100" b="0">
                <a:solidFill>
                  <a:srgbClr val="BFD3EE"/>
                </a:solidFill>
                <a:latin typeface="Calibri"/>
              </a:rPr>
              <a:t>Alternatif tedarikçi devrede — FAVÖK kaybındaki iyileşme</a:t>
            </a:r>
          </a:p>
        </p:txBody>
      </p:sp>
      <p:pic>
        <p:nvPicPr>
          <p:cNvPr id="6" name="Picture 5" descr="09_azaltma.png"/>
          <p:cNvPicPr>
            <a:picLocks noChangeAspect="1"/>
          </p:cNvPicPr>
          <p:nvPr/>
        </p:nvPicPr>
        <p:blipFill>
          <a:blip r:embed="rId2"/>
          <a:stretch>
            <a:fillRect/>
          </a:stretch>
        </p:blipFill>
        <p:spPr>
          <a:xfrm>
            <a:off x="457200" y="1280160"/>
            <a:ext cx="7863840" cy="3656250"/>
          </a:xfrm>
          <a:prstGeom prst="rect">
            <a:avLst/>
          </a:prstGeom>
        </p:spPr>
      </p:pic>
      <p:sp>
        <p:nvSpPr>
          <p:cNvPr id="7" name="TextBox 6"/>
          <p:cNvSpPr txBox="1"/>
          <p:nvPr/>
        </p:nvSpPr>
        <p:spPr>
          <a:xfrm>
            <a:off x="8503920" y="1371600"/>
            <a:ext cx="3383280" cy="365760"/>
          </a:xfrm>
          <a:prstGeom prst="rect">
            <a:avLst/>
          </a:prstGeom>
          <a:noFill/>
        </p:spPr>
        <p:txBody>
          <a:bodyPr wrap="square" anchor="t">
            <a:spAutoFit/>
          </a:bodyPr>
          <a:lstStyle/>
          <a:p>
            <a:pPr algn="l"/>
            <a:r>
              <a:rPr sz="1500" b="1">
                <a:solidFill>
                  <a:srgbClr val="1F3864"/>
                </a:solidFill>
                <a:latin typeface="Calibri"/>
              </a:rPr>
              <a:t>İyileşme</a:t>
            </a:r>
          </a:p>
        </p:txBody>
      </p:sp>
      <p:sp>
        <p:nvSpPr>
          <p:cNvPr id="8" name="TextBox 7"/>
          <p:cNvSpPr txBox="1"/>
          <p:nvPr/>
        </p:nvSpPr>
        <p:spPr>
          <a:xfrm>
            <a:off x="8503920" y="1828800"/>
            <a:ext cx="3474720" cy="4114800"/>
          </a:xfrm>
          <a:prstGeom prst="rect">
            <a:avLst/>
          </a:prstGeom>
          <a:noFill/>
        </p:spPr>
        <p:txBody>
          <a:bodyPr wrap="square" anchor="t">
            <a:spAutoFit/>
          </a:bodyPr>
          <a:lstStyle/>
          <a:p>
            <a:pPr algn="l">
              <a:spcAft>
                <a:spcPts val="300"/>
              </a:spcAft>
            </a:pPr>
            <a:r>
              <a:rPr sz="1200" b="0">
                <a:solidFill>
                  <a:srgbClr val="595959"/>
                </a:solidFill>
                <a:latin typeface="Calibri"/>
              </a:rPr>
              <a:t>• Orta: -0.76 → -0.66 mlr (+0.10).</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Ağır: -1.74 → -1.34 mlr (+0.40).</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Kalan risk devreye alma süreleri ve alt kapasite tavanından kaynaklanıyor.</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Ön-üretim + kaydırma ile ek iyileşme mümkün.</a:t>
            </a:r>
          </a:p>
        </p:txBody>
      </p:sp>
      <p:sp>
        <p:nvSpPr>
          <p:cNvPr id="9" name="TextBox 8"/>
          <p:cNvSpPr txBox="1"/>
          <p:nvPr/>
        </p:nvSpPr>
        <p:spPr>
          <a:xfrm>
            <a:off x="457200" y="6446520"/>
            <a:ext cx="8229600" cy="320040"/>
          </a:xfrm>
          <a:prstGeom prst="rect">
            <a:avLst/>
          </a:prstGeom>
          <a:noFill/>
        </p:spPr>
        <p:txBody>
          <a:bodyPr wrap="square" anchor="t">
            <a:spAutoFit/>
          </a:bodyPr>
          <a:lstStyle/>
          <a:p>
            <a:pPr algn="l"/>
            <a:r>
              <a:rPr sz="900" b="0">
                <a:solidFill>
                  <a:srgbClr val="595959"/>
                </a:solidFill>
                <a:latin typeface="Calibri"/>
              </a:rPr>
              <a:t>Contoso Üretim A.Ş. · Bölge-D Tedarik Kesintisi Risk Modeli · Gizli</a:t>
            </a:r>
          </a:p>
        </p:txBody>
      </p:sp>
      <p:sp>
        <p:nvSpPr>
          <p:cNvPr id="10" name="TextBox 9"/>
          <p:cNvSpPr txBox="1"/>
          <p:nvPr/>
        </p:nvSpPr>
        <p:spPr>
          <a:xfrm>
            <a:off x="11247120" y="6446520"/>
            <a:ext cx="731520" cy="320040"/>
          </a:xfrm>
          <a:prstGeom prst="rect">
            <a:avLst/>
          </a:prstGeom>
          <a:noFill/>
        </p:spPr>
        <p:txBody>
          <a:bodyPr wrap="square" anchor="t">
            <a:spAutoFit/>
          </a:bodyPr>
          <a:lstStyle/>
          <a:p>
            <a:pPr algn="r"/>
            <a:r>
              <a:rPr sz="900" b="0">
                <a:solidFill>
                  <a:srgbClr val="595959"/>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960120"/>
          </a:xfrm>
          <a:prstGeom prst="rect">
            <a:avLst/>
          </a:prstGeom>
          <a:solidFill>
            <a:srgbClr val="1F386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60120"/>
            <a:ext cx="12191695" cy="54864"/>
          </a:xfrm>
          <a:prstGeom prst="rect">
            <a:avLst/>
          </a:prstGeom>
          <a:solidFill>
            <a:srgbClr val="E1A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
            <a:ext cx="11247120" cy="731520"/>
          </a:xfrm>
          <a:prstGeom prst="rect">
            <a:avLst/>
          </a:prstGeom>
          <a:noFill/>
        </p:spPr>
        <p:txBody>
          <a:bodyPr wrap="square" anchor="ctr">
            <a:spAutoFit/>
          </a:bodyPr>
          <a:lstStyle/>
          <a:p>
            <a:pPr algn="l"/>
            <a:r>
              <a:rPr sz="2600" b="1">
                <a:solidFill>
                  <a:srgbClr val="FFFFFF"/>
                </a:solidFill>
                <a:latin typeface="Calibri"/>
              </a:rPr>
              <a:t>Riskler ve Öneri</a:t>
            </a:r>
          </a:p>
        </p:txBody>
      </p:sp>
      <p:sp>
        <p:nvSpPr>
          <p:cNvPr id="5" name="TextBox 4"/>
          <p:cNvSpPr txBox="1"/>
          <p:nvPr/>
        </p:nvSpPr>
        <p:spPr>
          <a:xfrm>
            <a:off x="457200" y="658368"/>
            <a:ext cx="11247120" cy="274320"/>
          </a:xfrm>
          <a:prstGeom prst="rect">
            <a:avLst/>
          </a:prstGeom>
          <a:noFill/>
        </p:spPr>
        <p:txBody>
          <a:bodyPr wrap="square" anchor="t">
            <a:spAutoFit/>
          </a:bodyPr>
          <a:lstStyle/>
          <a:p>
            <a:pPr algn="l"/>
            <a:r>
              <a:rPr sz="1100" b="0">
                <a:solidFill>
                  <a:srgbClr val="BFD3EE"/>
                </a:solidFill>
                <a:latin typeface="Calibri"/>
              </a:rPr>
              <a:t>Karar için özet ve talep edilen onaylar</a:t>
            </a:r>
          </a:p>
        </p:txBody>
      </p:sp>
      <p:sp>
        <p:nvSpPr>
          <p:cNvPr id="6" name="TextBox 5"/>
          <p:cNvSpPr txBox="1"/>
          <p:nvPr/>
        </p:nvSpPr>
        <p:spPr>
          <a:xfrm>
            <a:off x="457200" y="1234440"/>
            <a:ext cx="5577840" cy="365760"/>
          </a:xfrm>
          <a:prstGeom prst="rect">
            <a:avLst/>
          </a:prstGeom>
          <a:noFill/>
        </p:spPr>
        <p:txBody>
          <a:bodyPr wrap="square" anchor="t">
            <a:spAutoFit/>
          </a:bodyPr>
          <a:lstStyle/>
          <a:p>
            <a:pPr algn="l"/>
            <a:r>
              <a:rPr sz="1600" b="1">
                <a:solidFill>
                  <a:srgbClr val="C0392B"/>
                </a:solidFill>
                <a:latin typeface="Calibri"/>
              </a:rPr>
              <a:t>Başlıca riskler</a:t>
            </a:r>
          </a:p>
        </p:txBody>
      </p:sp>
      <p:sp>
        <p:nvSpPr>
          <p:cNvPr id="7" name="TextBox 6"/>
          <p:cNvSpPr txBox="1"/>
          <p:nvPr/>
        </p:nvSpPr>
        <p:spPr>
          <a:xfrm>
            <a:off x="457200" y="1691640"/>
            <a:ext cx="5577840" cy="4114800"/>
          </a:xfrm>
          <a:prstGeom prst="rect">
            <a:avLst/>
          </a:prstGeom>
          <a:noFill/>
        </p:spPr>
        <p:txBody>
          <a:bodyPr wrap="square" anchor="t">
            <a:spAutoFit/>
          </a:bodyPr>
          <a:lstStyle/>
          <a:p>
            <a:pPr algn="l">
              <a:spcAft>
                <a:spcPts val="400"/>
              </a:spcAft>
            </a:pPr>
            <a:r>
              <a:rPr sz="1300" b="0">
                <a:solidFill>
                  <a:srgbClr val="595959"/>
                </a:solidFill>
                <a:latin typeface="Calibri"/>
              </a:rPr>
              <a:t>• Kriz saati çok kısa (4,3h) — alt tedarikçi devreye alma süreleri (12h'e kadar) stoku aşabilir.</a:t>
            </a:r>
          </a:p>
          <a:p>
            <a:pPr algn="l">
              <a:spcAft>
                <a:spcPts val="400"/>
              </a:spcAft>
            </a:pPr>
            <a:r>
              <a:rPr sz="1300" b="0">
                <a:solidFill>
                  <a:srgbClr val="595959"/>
                </a:solidFill>
                <a:latin typeface="Calibri"/>
              </a:rPr>
              <a:t/>
            </a:r>
          </a:p>
          <a:p>
            <a:pPr algn="l">
              <a:spcAft>
                <a:spcPts val="400"/>
              </a:spcAft>
            </a:pPr>
            <a:r>
              <a:rPr sz="1300" b="0">
                <a:solidFill>
                  <a:srgbClr val="595959"/>
                </a:solidFill>
                <a:latin typeface="Calibri"/>
              </a:rPr>
              <a:t>• Uzayan/kalıcı kayma senaryosunda çift kaynak yapısal zorunluluk.</a:t>
            </a:r>
          </a:p>
          <a:p>
            <a:pPr algn="l">
              <a:spcAft>
                <a:spcPts val="400"/>
              </a:spcAft>
            </a:pPr>
            <a:r>
              <a:rPr sz="1300" b="0">
                <a:solidFill>
                  <a:srgbClr val="595959"/>
                </a:solidFill>
                <a:latin typeface="Calibri"/>
              </a:rPr>
              <a:t/>
            </a:r>
          </a:p>
          <a:p>
            <a:pPr algn="l">
              <a:spcAft>
                <a:spcPts val="400"/>
              </a:spcAft>
            </a:pPr>
            <a:r>
              <a:rPr sz="1300" b="0">
                <a:solidFill>
                  <a:srgbClr val="595959"/>
                </a:solidFill>
                <a:latin typeface="Calibri"/>
              </a:rPr>
              <a:t>• Yüksek esnek ürünlerde fiyat yansıtması hacim kaybı riski.</a:t>
            </a:r>
          </a:p>
          <a:p>
            <a:pPr algn="l">
              <a:spcAft>
                <a:spcPts val="400"/>
              </a:spcAft>
            </a:pPr>
            <a:r>
              <a:rPr sz="1300" b="0">
                <a:solidFill>
                  <a:srgbClr val="595959"/>
                </a:solidFill>
                <a:latin typeface="Calibri"/>
              </a:rPr>
              <a:t/>
            </a:r>
          </a:p>
          <a:p>
            <a:pPr algn="l">
              <a:spcAft>
                <a:spcPts val="400"/>
              </a:spcAft>
            </a:pPr>
            <a:r>
              <a:rPr sz="1300" b="0">
                <a:solidFill>
                  <a:srgbClr val="595959"/>
                </a:solidFill>
                <a:latin typeface="Calibri"/>
              </a:rPr>
              <a:t>• Alt kapasite bazı kritik bileşenlerde ihtiyacın altında.</a:t>
            </a:r>
          </a:p>
          <a:p>
            <a:pPr algn="l">
              <a:spcAft>
                <a:spcPts val="400"/>
              </a:spcAft>
            </a:pPr>
            <a:r>
              <a:rPr sz="1300" b="0">
                <a:solidFill>
                  <a:srgbClr val="595959"/>
                </a:solidFill>
                <a:latin typeface="Calibri"/>
              </a:rPr>
              <a:t/>
            </a:r>
          </a:p>
          <a:p>
            <a:pPr algn="l">
              <a:spcAft>
                <a:spcPts val="400"/>
              </a:spcAft>
            </a:pPr>
            <a:r>
              <a:rPr sz="1300" b="0">
                <a:solidFill>
                  <a:srgbClr val="595959"/>
                </a:solidFill>
                <a:latin typeface="Calibri"/>
              </a:rPr>
              <a:t>• Navlun ve FX baskısı marjı sürekli sıkıştırıyor.</a:t>
            </a:r>
          </a:p>
        </p:txBody>
      </p:sp>
      <p:sp>
        <p:nvSpPr>
          <p:cNvPr id="8" name="TextBox 7"/>
          <p:cNvSpPr txBox="1"/>
          <p:nvPr/>
        </p:nvSpPr>
        <p:spPr>
          <a:xfrm>
            <a:off x="6309360" y="1234440"/>
            <a:ext cx="5394960" cy="365760"/>
          </a:xfrm>
          <a:prstGeom prst="rect">
            <a:avLst/>
          </a:prstGeom>
          <a:noFill/>
        </p:spPr>
        <p:txBody>
          <a:bodyPr wrap="square" anchor="t">
            <a:spAutoFit/>
          </a:bodyPr>
          <a:lstStyle/>
          <a:p>
            <a:pPr algn="l"/>
            <a:r>
              <a:rPr sz="1600" b="1">
                <a:solidFill>
                  <a:srgbClr val="2E7D32"/>
                </a:solidFill>
                <a:latin typeface="Calibri"/>
              </a:rPr>
              <a:t>Öneri ve talep</a:t>
            </a:r>
          </a:p>
        </p:txBody>
      </p:sp>
      <p:sp>
        <p:nvSpPr>
          <p:cNvPr id="9" name="TextBox 8"/>
          <p:cNvSpPr txBox="1"/>
          <p:nvPr/>
        </p:nvSpPr>
        <p:spPr>
          <a:xfrm>
            <a:off x="6309360" y="1691640"/>
            <a:ext cx="5394960" cy="4114800"/>
          </a:xfrm>
          <a:prstGeom prst="rect">
            <a:avLst/>
          </a:prstGeom>
          <a:noFill/>
        </p:spPr>
        <p:txBody>
          <a:bodyPr wrap="square" anchor="t">
            <a:spAutoFit/>
          </a:bodyPr>
          <a:lstStyle/>
          <a:p>
            <a:pPr algn="l">
              <a:spcAft>
                <a:spcPts val="300"/>
              </a:spcAft>
            </a:pPr>
            <a:r>
              <a:rPr sz="1300" b="0">
                <a:solidFill>
                  <a:srgbClr val="595959"/>
                </a:solidFill>
                <a:latin typeface="Calibri"/>
              </a:rPr>
              <a:t>1. Alt tedarikçi aktivasyonu için BUGÜN onay (en kritik: KMP-INV, OLED-P, BLDC-MG).</a:t>
            </a:r>
          </a:p>
          <a:p>
            <a:pPr algn="l">
              <a:spcAft>
                <a:spcPts val="300"/>
              </a:spcAft>
            </a:pPr>
            <a:r>
              <a:rPr sz="1300" b="0">
                <a:solidFill>
                  <a:srgbClr val="595959"/>
                </a:solidFill>
                <a:latin typeface="Calibri"/>
              </a:rPr>
              <a:t/>
            </a:r>
          </a:p>
          <a:p>
            <a:pPr algn="l">
              <a:spcAft>
                <a:spcPts val="300"/>
              </a:spcAft>
            </a:pPr>
            <a:r>
              <a:rPr sz="1300" b="0">
                <a:solidFill>
                  <a:srgbClr val="595959"/>
                </a:solidFill>
                <a:latin typeface="Calibri"/>
              </a:rPr>
              <a:t>2. Q3'te emniyet stoğu/ön-üretim için işletme sermayesi tahsisi.</a:t>
            </a:r>
          </a:p>
          <a:p>
            <a:pPr algn="l">
              <a:spcAft>
                <a:spcPts val="300"/>
              </a:spcAft>
            </a:pPr>
            <a:r>
              <a:rPr sz="1300" b="0">
                <a:solidFill>
                  <a:srgbClr val="595959"/>
                </a:solidFill>
                <a:latin typeface="Calibri"/>
              </a:rPr>
              <a:t/>
            </a:r>
          </a:p>
          <a:p>
            <a:pPr algn="l">
              <a:spcAft>
                <a:spcPts val="300"/>
              </a:spcAft>
            </a:pPr>
            <a:r>
              <a:rPr sz="1300" b="0">
                <a:solidFill>
                  <a:srgbClr val="595959"/>
                </a:solidFill>
                <a:latin typeface="Calibri"/>
              </a:rPr>
              <a:t>3. Gözetleme kulesini haftalık yönetim ritmine bağla.</a:t>
            </a:r>
          </a:p>
          <a:p>
            <a:pPr algn="l">
              <a:spcAft>
                <a:spcPts val="300"/>
              </a:spcAft>
            </a:pPr>
            <a:r>
              <a:rPr sz="1300" b="0">
                <a:solidFill>
                  <a:srgbClr val="595959"/>
                </a:solidFill>
                <a:latin typeface="Calibri"/>
              </a:rPr>
              <a:t/>
            </a:r>
          </a:p>
          <a:p>
            <a:pPr algn="l">
              <a:spcAft>
                <a:spcPts val="300"/>
              </a:spcAft>
            </a:pPr>
            <a:r>
              <a:rPr sz="1300" b="0">
                <a:solidFill>
                  <a:srgbClr val="595959"/>
                </a:solidFill>
                <a:latin typeface="Calibri"/>
              </a:rPr>
              <a:t>4. Seçici fiyat yansıtması yetkisi (düşük esnek ürünler).</a:t>
            </a:r>
          </a:p>
          <a:p>
            <a:pPr algn="l">
              <a:spcAft>
                <a:spcPts val="300"/>
              </a:spcAft>
            </a:pPr>
            <a:r>
              <a:rPr sz="1300" b="0">
                <a:solidFill>
                  <a:srgbClr val="595959"/>
                </a:solidFill>
                <a:latin typeface="Calibri"/>
              </a:rPr>
              <a:t/>
            </a:r>
          </a:p>
          <a:p>
            <a:pPr algn="l">
              <a:spcAft>
                <a:spcPts val="300"/>
              </a:spcAft>
            </a:pPr>
            <a:r>
              <a:rPr sz="1300" b="0">
                <a:solidFill>
                  <a:srgbClr val="595959"/>
                </a:solidFill>
                <a:latin typeface="Calibri"/>
              </a:rPr>
              <a:t>5. Korunaklı ürünlere kapasite kaydırma planını onayla.</a:t>
            </a:r>
          </a:p>
          <a:p>
            <a:pPr algn="l">
              <a:spcAft>
                <a:spcPts val="300"/>
              </a:spcAft>
            </a:pPr>
            <a:r>
              <a:rPr sz="1300" b="0">
                <a:solidFill>
                  <a:srgbClr val="595959"/>
                </a:solidFill>
                <a:latin typeface="Calibri"/>
              </a:rPr>
              <a:t/>
            </a:r>
          </a:p>
          <a:p>
            <a:pPr algn="l">
              <a:spcAft>
                <a:spcPts val="300"/>
              </a:spcAft>
            </a:pPr>
            <a:r>
              <a:rPr sz="1300" b="0">
                <a:solidFill>
                  <a:srgbClr val="595959"/>
                </a:solidFill>
                <a:latin typeface="Calibri"/>
              </a:rPr>
              <a:t>→ Beklenen FAVÖK koruması: 0,1–0,4 mlr TL (+ ön-üretim/kaydırma ile daha fazla).</a:t>
            </a:r>
          </a:p>
        </p:txBody>
      </p:sp>
      <p:sp>
        <p:nvSpPr>
          <p:cNvPr id="10" name="TextBox 9"/>
          <p:cNvSpPr txBox="1"/>
          <p:nvPr/>
        </p:nvSpPr>
        <p:spPr>
          <a:xfrm>
            <a:off x="457200" y="6446520"/>
            <a:ext cx="8229600" cy="320040"/>
          </a:xfrm>
          <a:prstGeom prst="rect">
            <a:avLst/>
          </a:prstGeom>
          <a:noFill/>
        </p:spPr>
        <p:txBody>
          <a:bodyPr wrap="square" anchor="t">
            <a:spAutoFit/>
          </a:bodyPr>
          <a:lstStyle/>
          <a:p>
            <a:pPr algn="l"/>
            <a:r>
              <a:rPr sz="900" b="0">
                <a:solidFill>
                  <a:srgbClr val="595959"/>
                </a:solidFill>
                <a:latin typeface="Calibri"/>
              </a:rPr>
              <a:t>Contoso Üretim A.Ş. · Bölge-D Tedarik Kesintisi Risk Modeli · Gizli</a:t>
            </a:r>
          </a:p>
        </p:txBody>
      </p:sp>
      <p:sp>
        <p:nvSpPr>
          <p:cNvPr id="11" name="TextBox 10"/>
          <p:cNvSpPr txBox="1"/>
          <p:nvPr/>
        </p:nvSpPr>
        <p:spPr>
          <a:xfrm>
            <a:off x="11247120" y="6446520"/>
            <a:ext cx="731520" cy="320040"/>
          </a:xfrm>
          <a:prstGeom prst="rect">
            <a:avLst/>
          </a:prstGeom>
          <a:noFill/>
        </p:spPr>
        <p:txBody>
          <a:bodyPr wrap="square" anchor="t">
            <a:spAutoFit/>
          </a:bodyPr>
          <a:lstStyle/>
          <a:p>
            <a:pPr algn="r"/>
            <a:r>
              <a:rPr sz="900" b="0">
                <a:solidFill>
                  <a:srgbClr val="595959"/>
                </a:solidFill>
                <a:latin typeface="Calibri"/>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960120"/>
          </a:xfrm>
          <a:prstGeom prst="rect">
            <a:avLst/>
          </a:prstGeom>
          <a:solidFill>
            <a:srgbClr val="1F386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60120"/>
            <a:ext cx="12191695" cy="54864"/>
          </a:xfrm>
          <a:prstGeom prst="rect">
            <a:avLst/>
          </a:prstGeom>
          <a:solidFill>
            <a:srgbClr val="E1A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
            <a:ext cx="11247120" cy="731520"/>
          </a:xfrm>
          <a:prstGeom prst="rect">
            <a:avLst/>
          </a:prstGeom>
          <a:noFill/>
        </p:spPr>
        <p:txBody>
          <a:bodyPr wrap="square" anchor="ctr">
            <a:spAutoFit/>
          </a:bodyPr>
          <a:lstStyle/>
          <a:p>
            <a:pPr algn="l"/>
            <a:r>
              <a:rPr sz="2600" b="1">
                <a:solidFill>
                  <a:srgbClr val="FFFFFF"/>
                </a:solidFill>
                <a:latin typeface="Calibri"/>
              </a:rPr>
              <a:t>Ek: Yöntem ve Varsayımlar</a:t>
            </a:r>
          </a:p>
        </p:txBody>
      </p:sp>
      <p:sp>
        <p:nvSpPr>
          <p:cNvPr id="5" name="TextBox 4"/>
          <p:cNvSpPr txBox="1"/>
          <p:nvPr/>
        </p:nvSpPr>
        <p:spPr>
          <a:xfrm>
            <a:off x="457200" y="658368"/>
            <a:ext cx="11247120" cy="274320"/>
          </a:xfrm>
          <a:prstGeom prst="rect">
            <a:avLst/>
          </a:prstGeom>
          <a:noFill/>
        </p:spPr>
        <p:txBody>
          <a:bodyPr wrap="square" anchor="t">
            <a:spAutoFit/>
          </a:bodyPr>
          <a:lstStyle/>
          <a:p>
            <a:pPr algn="l"/>
            <a:r>
              <a:rPr sz="1100" b="0">
                <a:solidFill>
                  <a:srgbClr val="BFD3EE"/>
                </a:solidFill>
                <a:latin typeface="Calibri"/>
              </a:rPr>
              <a:t>Şeffaflık — modelin temeli</a:t>
            </a:r>
          </a:p>
        </p:txBody>
      </p:sp>
      <p:sp>
        <p:nvSpPr>
          <p:cNvPr id="6" name="TextBox 5"/>
          <p:cNvSpPr txBox="1"/>
          <p:nvPr/>
        </p:nvSpPr>
        <p:spPr>
          <a:xfrm>
            <a:off x="457200" y="1234440"/>
            <a:ext cx="11247120" cy="4937760"/>
          </a:xfrm>
          <a:prstGeom prst="rect">
            <a:avLst/>
          </a:prstGeom>
          <a:noFill/>
        </p:spPr>
        <p:txBody>
          <a:bodyPr wrap="square" anchor="t">
            <a:spAutoFit/>
          </a:bodyPr>
          <a:lstStyle/>
          <a:p>
            <a:pPr algn="l">
              <a:spcAft>
                <a:spcPts val="600"/>
              </a:spcAft>
            </a:pPr>
            <a:r>
              <a:rPr sz="1200" b="0">
                <a:solidFill>
                  <a:srgbClr val="595959"/>
                </a:solidFill>
                <a:latin typeface="Calibri"/>
              </a:rPr>
              <a:t>• Veri: 12 kaynak (ürün kataloğu, bileşen tedarik/risk, reçete/BOM, satış &amp; üretim planı, envanter, açık siparişler, navlun endeksi, talep esnekliği, alternatif tedarikçi, senaryo varsayımları, makro göstergeler). Python (numpy/pandas).</a:t>
            </a:r>
          </a:p>
          <a:p>
            <a:pPr algn="l">
              <a:spcAft>
                <a:spcPts val="600"/>
              </a:spcAft>
            </a:pPr>
            <a:r>
              <a:rPr sz="1200" b="0">
                <a:solidFill>
                  <a:srgbClr val="595959"/>
                </a:solidFill>
                <a:latin typeface="Calibri"/>
              </a:rPr>
              <a:t/>
            </a:r>
          </a:p>
          <a:p>
            <a:pPr algn="l">
              <a:spcAft>
                <a:spcPts val="600"/>
              </a:spcAft>
            </a:pPr>
            <a:r>
              <a:rPr sz="1200" b="0">
                <a:solidFill>
                  <a:srgbClr val="595959"/>
                </a:solidFill>
                <a:latin typeface="Calibri"/>
              </a:rPr>
              <a:t>• Maruziyet: reçetede ≥1 Bölge-D bileşeni içeren ürünler; gelir payı 18 aylık plan geliri üzerinden.</a:t>
            </a:r>
          </a:p>
          <a:p>
            <a:pPr algn="l">
              <a:spcAft>
                <a:spcPts val="600"/>
              </a:spcAft>
            </a:pPr>
            <a:r>
              <a:rPr sz="1200" b="0">
                <a:solidFill>
                  <a:srgbClr val="595959"/>
                </a:solidFill>
                <a:latin typeface="Calibri"/>
              </a:rPr>
              <a:t/>
            </a:r>
          </a:p>
          <a:p>
            <a:pPr algn="l">
              <a:spcAft>
                <a:spcPts val="600"/>
              </a:spcAft>
            </a:pPr>
            <a:r>
              <a:rPr sz="1200" b="0">
                <a:solidFill>
                  <a:srgbClr val="595959"/>
                </a:solidFill>
                <a:latin typeface="Calibri"/>
              </a:rPr>
              <a:t>• Kriz saati = mevcut stok / haftalık tüketim. Etkilenen pencere = yuvarla(kesinti_hafta / 4,345).</a:t>
            </a:r>
          </a:p>
          <a:p>
            <a:pPr algn="l">
              <a:spcAft>
                <a:spcPts val="600"/>
              </a:spcAft>
            </a:pPr>
            <a:r>
              <a:rPr sz="1200" b="0">
                <a:solidFill>
                  <a:srgbClr val="595959"/>
                </a:solidFill>
                <a:latin typeface="Calibri"/>
              </a:rPr>
              <a:t/>
            </a:r>
          </a:p>
          <a:p>
            <a:pPr algn="l">
              <a:spcAft>
                <a:spcPts val="600"/>
              </a:spcAft>
            </a:pPr>
            <a:r>
              <a:rPr sz="1200" b="0">
                <a:solidFill>
                  <a:srgbClr val="595959"/>
                </a:solidFill>
                <a:latin typeface="Calibri"/>
              </a:rPr>
              <a:t>• Kısıtlı üretim: risk bileşen arzı senaryo yüzdesine iner; envanter tamponu (stok−emniyet) ilk ayları kapatır; ürün üretilebilir oranı = risk bileşenlerinin karşılama oranlarının minimumu.</a:t>
            </a:r>
          </a:p>
          <a:p>
            <a:pPr algn="l">
              <a:spcAft>
                <a:spcPts val="600"/>
              </a:spcAft>
            </a:pPr>
            <a:r>
              <a:rPr sz="1200" b="0">
                <a:solidFill>
                  <a:srgbClr val="595959"/>
                </a:solidFill>
                <a:latin typeface="Calibri"/>
              </a:rPr>
              <a:t/>
            </a:r>
          </a:p>
          <a:p>
            <a:pPr algn="l">
              <a:spcAft>
                <a:spcPts val="600"/>
              </a:spcAft>
            </a:pPr>
            <a:r>
              <a:rPr sz="1200" b="0">
                <a:solidFill>
                  <a:srgbClr val="595959"/>
                </a:solidFill>
                <a:latin typeface="Calibri"/>
              </a:rPr>
              <a:t>• Kayıp satış = plan × (1 − min(1+talep_etkisi, üretilebilir_oran)); kalıcı kayıp = ikame kaçış oranı ile.</a:t>
            </a:r>
          </a:p>
          <a:p>
            <a:pPr algn="l">
              <a:spcAft>
                <a:spcPts val="600"/>
              </a:spcAft>
            </a:pPr>
            <a:r>
              <a:rPr sz="1200" b="0">
                <a:solidFill>
                  <a:srgbClr val="595959"/>
                </a:solidFill>
                <a:latin typeface="Calibri"/>
              </a:rPr>
              <a:t/>
            </a:r>
          </a:p>
          <a:p>
            <a:pPr algn="l">
              <a:spcAft>
                <a:spcPts val="600"/>
              </a:spcAft>
            </a:pPr>
            <a:r>
              <a:rPr sz="1200" b="0">
                <a:solidFill>
                  <a:srgbClr val="595959"/>
                </a:solidFill>
                <a:latin typeface="Calibri"/>
              </a:rPr>
              <a:t>• Ek maliyet (navlun) = maruz pencere geliri × %3,5 × (navlun_çarpanı − 1). Katkı/FAVÖK = gelir × katkı marjı %.</a:t>
            </a:r>
          </a:p>
          <a:p>
            <a:pPr algn="l">
              <a:spcAft>
                <a:spcPts val="600"/>
              </a:spcAft>
            </a:pPr>
            <a:r>
              <a:rPr sz="1200" b="0">
                <a:solidFill>
                  <a:srgbClr val="595959"/>
                </a:solidFill>
                <a:latin typeface="Calibri"/>
              </a:rPr>
              <a:t/>
            </a:r>
          </a:p>
          <a:p>
            <a:pPr algn="l">
              <a:spcAft>
                <a:spcPts val="600"/>
              </a:spcAft>
            </a:pPr>
            <a:r>
              <a:rPr sz="1200" b="0">
                <a:solidFill>
                  <a:srgbClr val="595959"/>
                </a:solidFill>
                <a:latin typeface="Calibri"/>
              </a:rPr>
              <a:t>• Beklenen değer = Σ(etki × olasılık). Monte Carlo = 10.000 deneme, parametre belirsizliği, P10–P90.</a:t>
            </a:r>
          </a:p>
          <a:p>
            <a:pPr algn="l">
              <a:spcAft>
                <a:spcPts val="600"/>
              </a:spcAft>
            </a:pPr>
            <a:r>
              <a:rPr sz="1200" b="0">
                <a:solidFill>
                  <a:srgbClr val="595959"/>
                </a:solidFill>
                <a:latin typeface="Calibri"/>
              </a:rPr>
              <a:t/>
            </a:r>
          </a:p>
          <a:p>
            <a:pPr algn="l">
              <a:spcAft>
                <a:spcPts val="600"/>
              </a:spcAft>
            </a:pPr>
            <a:r>
              <a:rPr sz="1200" b="0">
                <a:solidFill>
                  <a:srgbClr val="595959"/>
                </a:solidFill>
                <a:latin typeface="Calibri"/>
              </a:rPr>
              <a:t>• Para birimi TL; bileşen maliyetleri baz FX (USD 47,07; EUR 50,94) ile çevrildi. Yapısal FX bağlam olarak; çift sayılmadı.</a:t>
            </a:r>
          </a:p>
          <a:p>
            <a:pPr algn="l">
              <a:spcAft>
                <a:spcPts val="600"/>
              </a:spcAft>
            </a:pPr>
            <a:r>
              <a:rPr sz="1200" b="0">
                <a:solidFill>
                  <a:srgbClr val="595959"/>
                </a:solidFill>
                <a:latin typeface="Calibri"/>
              </a:rPr>
              <a:t/>
            </a:r>
          </a:p>
          <a:p>
            <a:pPr algn="l">
              <a:spcAft>
                <a:spcPts val="600"/>
              </a:spcAft>
            </a:pPr>
            <a:r>
              <a:rPr sz="1200" b="0">
                <a:solidFill>
                  <a:srgbClr val="595959"/>
                </a:solidFill>
                <a:latin typeface="Calibri"/>
              </a:rPr>
              <a:t>• Sınır: stratejik planlama modeli; birim bileşen maliyetleri gelir tabanıyla ölçeklendi; backlog/telafi ihtiyatlı dışlandı.</a:t>
            </a:r>
          </a:p>
        </p:txBody>
      </p:sp>
      <p:sp>
        <p:nvSpPr>
          <p:cNvPr id="7" name="TextBox 6"/>
          <p:cNvSpPr txBox="1"/>
          <p:nvPr/>
        </p:nvSpPr>
        <p:spPr>
          <a:xfrm>
            <a:off x="457200" y="6446520"/>
            <a:ext cx="8229600" cy="320040"/>
          </a:xfrm>
          <a:prstGeom prst="rect">
            <a:avLst/>
          </a:prstGeom>
          <a:noFill/>
        </p:spPr>
        <p:txBody>
          <a:bodyPr wrap="square" anchor="t">
            <a:spAutoFit/>
          </a:bodyPr>
          <a:lstStyle/>
          <a:p>
            <a:pPr algn="l"/>
            <a:r>
              <a:rPr sz="900" b="0">
                <a:solidFill>
                  <a:srgbClr val="595959"/>
                </a:solidFill>
                <a:latin typeface="Calibri"/>
              </a:rPr>
              <a:t>Contoso Üretim A.Ş. · Bölge-D Tedarik Kesintisi Risk Modeli · Gizli</a:t>
            </a:r>
          </a:p>
        </p:txBody>
      </p:sp>
      <p:sp>
        <p:nvSpPr>
          <p:cNvPr id="8" name="TextBox 7"/>
          <p:cNvSpPr txBox="1"/>
          <p:nvPr/>
        </p:nvSpPr>
        <p:spPr>
          <a:xfrm>
            <a:off x="11247120" y="6446520"/>
            <a:ext cx="731520" cy="320040"/>
          </a:xfrm>
          <a:prstGeom prst="rect">
            <a:avLst/>
          </a:prstGeom>
          <a:noFill/>
        </p:spPr>
        <p:txBody>
          <a:bodyPr wrap="square" anchor="t">
            <a:spAutoFit/>
          </a:bodyPr>
          <a:lstStyle/>
          <a:p>
            <a:pPr algn="r"/>
            <a:r>
              <a:rPr sz="900" b="0">
                <a:solidFill>
                  <a:srgbClr val="595959"/>
                </a:solidFill>
                <a:latin typeface="Calibri"/>
              </a:rPr>
              <a:t>16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960120"/>
          </a:xfrm>
          <a:prstGeom prst="rect">
            <a:avLst/>
          </a:prstGeom>
          <a:solidFill>
            <a:srgbClr val="1F386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60120"/>
            <a:ext cx="12191695" cy="54864"/>
          </a:xfrm>
          <a:prstGeom prst="rect">
            <a:avLst/>
          </a:prstGeom>
          <a:solidFill>
            <a:srgbClr val="E1A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
            <a:ext cx="11247120" cy="731520"/>
          </a:xfrm>
          <a:prstGeom prst="rect">
            <a:avLst/>
          </a:prstGeom>
          <a:noFill/>
        </p:spPr>
        <p:txBody>
          <a:bodyPr wrap="square" anchor="ctr">
            <a:spAutoFit/>
          </a:bodyPr>
          <a:lstStyle/>
          <a:p>
            <a:pPr algn="l"/>
            <a:r>
              <a:rPr sz="2600" b="1">
                <a:solidFill>
                  <a:srgbClr val="FFFFFF"/>
                </a:solidFill>
                <a:latin typeface="Calibri"/>
              </a:rPr>
              <a:t>Yönetici Özeti</a:t>
            </a:r>
          </a:p>
        </p:txBody>
      </p:sp>
      <p:sp>
        <p:nvSpPr>
          <p:cNvPr id="5" name="TextBox 4"/>
          <p:cNvSpPr txBox="1"/>
          <p:nvPr/>
        </p:nvSpPr>
        <p:spPr>
          <a:xfrm>
            <a:off x="457200" y="658368"/>
            <a:ext cx="11247120" cy="274320"/>
          </a:xfrm>
          <a:prstGeom prst="rect">
            <a:avLst/>
          </a:prstGeom>
          <a:noFill/>
        </p:spPr>
        <p:txBody>
          <a:bodyPr wrap="square" anchor="t">
            <a:spAutoFit/>
          </a:bodyPr>
          <a:lstStyle/>
          <a:p>
            <a:pPr algn="l"/>
            <a:r>
              <a:rPr sz="1100" b="0">
                <a:solidFill>
                  <a:srgbClr val="BFD3EE"/>
                </a:solidFill>
                <a:latin typeface="Calibri"/>
              </a:rPr>
              <a:t>Durum, finansal etki ve öneri — tek bakışta</a:t>
            </a:r>
          </a:p>
        </p:txBody>
      </p:sp>
      <p:sp>
        <p:nvSpPr>
          <p:cNvPr id="6" name="Rectangle 5"/>
          <p:cNvSpPr/>
          <p:nvPr/>
        </p:nvSpPr>
        <p:spPr>
          <a:xfrm>
            <a:off x="457200" y="1234440"/>
            <a:ext cx="2743200" cy="1097280"/>
          </a:xfrm>
          <a:prstGeom prst="rect">
            <a:avLst/>
          </a:prstGeom>
          <a:solidFill>
            <a:srgbClr val="DDEBF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548640" y="1325880"/>
            <a:ext cx="2560320" cy="457200"/>
          </a:xfrm>
          <a:prstGeom prst="rect">
            <a:avLst/>
          </a:prstGeom>
          <a:noFill/>
        </p:spPr>
        <p:txBody>
          <a:bodyPr wrap="square" anchor="t">
            <a:spAutoFit/>
          </a:bodyPr>
          <a:lstStyle/>
          <a:p>
            <a:pPr algn="l"/>
            <a:r>
              <a:rPr sz="1100" b="1">
                <a:solidFill>
                  <a:srgbClr val="1F3864"/>
                </a:solidFill>
                <a:latin typeface="Calibri"/>
              </a:rPr>
              <a:t>Şoka maruz gelir payı</a:t>
            </a:r>
          </a:p>
        </p:txBody>
      </p:sp>
      <p:sp>
        <p:nvSpPr>
          <p:cNvPr id="8" name="TextBox 7"/>
          <p:cNvSpPr txBox="1"/>
          <p:nvPr/>
        </p:nvSpPr>
        <p:spPr>
          <a:xfrm>
            <a:off x="548640" y="1691640"/>
            <a:ext cx="2560320" cy="548640"/>
          </a:xfrm>
          <a:prstGeom prst="rect">
            <a:avLst/>
          </a:prstGeom>
          <a:noFill/>
        </p:spPr>
        <p:txBody>
          <a:bodyPr wrap="square" anchor="ctr">
            <a:spAutoFit/>
          </a:bodyPr>
          <a:lstStyle/>
          <a:p>
            <a:pPr algn="l"/>
            <a:r>
              <a:rPr sz="2000" b="1">
                <a:solidFill>
                  <a:srgbClr val="C0392B"/>
                </a:solidFill>
                <a:latin typeface="Calibri"/>
              </a:rPr>
              <a:t>%88.9</a:t>
            </a:r>
          </a:p>
        </p:txBody>
      </p:sp>
      <p:sp>
        <p:nvSpPr>
          <p:cNvPr id="9" name="Rectangle 8"/>
          <p:cNvSpPr/>
          <p:nvPr/>
        </p:nvSpPr>
        <p:spPr>
          <a:xfrm>
            <a:off x="3291840" y="1234440"/>
            <a:ext cx="2743200" cy="1097280"/>
          </a:xfrm>
          <a:prstGeom prst="rect">
            <a:avLst/>
          </a:prstGeom>
          <a:solidFill>
            <a:srgbClr val="DDEBF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3383280" y="1325880"/>
            <a:ext cx="2560320" cy="457200"/>
          </a:xfrm>
          <a:prstGeom prst="rect">
            <a:avLst/>
          </a:prstGeom>
          <a:noFill/>
        </p:spPr>
        <p:txBody>
          <a:bodyPr wrap="square" anchor="t">
            <a:spAutoFit/>
          </a:bodyPr>
          <a:lstStyle/>
          <a:p>
            <a:pPr algn="l"/>
            <a:r>
              <a:rPr sz="1100" b="1">
                <a:solidFill>
                  <a:srgbClr val="1F3864"/>
                </a:solidFill>
                <a:latin typeface="Calibri"/>
              </a:rPr>
              <a:t>Beklenen FAVÖK etkisi</a:t>
            </a:r>
          </a:p>
        </p:txBody>
      </p:sp>
      <p:sp>
        <p:nvSpPr>
          <p:cNvPr id="11" name="TextBox 10"/>
          <p:cNvSpPr txBox="1"/>
          <p:nvPr/>
        </p:nvSpPr>
        <p:spPr>
          <a:xfrm>
            <a:off x="3383280" y="1691640"/>
            <a:ext cx="2560320" cy="548640"/>
          </a:xfrm>
          <a:prstGeom prst="rect">
            <a:avLst/>
          </a:prstGeom>
          <a:noFill/>
        </p:spPr>
        <p:txBody>
          <a:bodyPr wrap="square" anchor="ctr">
            <a:spAutoFit/>
          </a:bodyPr>
          <a:lstStyle/>
          <a:p>
            <a:pPr algn="l"/>
            <a:r>
              <a:rPr sz="2000" b="1">
                <a:solidFill>
                  <a:srgbClr val="C0392B"/>
                </a:solidFill>
                <a:latin typeface="Calibri"/>
              </a:rPr>
              <a:t>-0.94 mlr TL</a:t>
            </a:r>
          </a:p>
        </p:txBody>
      </p:sp>
      <p:sp>
        <p:nvSpPr>
          <p:cNvPr id="12" name="Rectangle 11"/>
          <p:cNvSpPr/>
          <p:nvPr/>
        </p:nvSpPr>
        <p:spPr>
          <a:xfrm>
            <a:off x="6126480" y="1234440"/>
            <a:ext cx="2743200" cy="1097280"/>
          </a:xfrm>
          <a:prstGeom prst="rect">
            <a:avLst/>
          </a:prstGeom>
          <a:solidFill>
            <a:srgbClr val="DDEBF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217920" y="1325880"/>
            <a:ext cx="2560320" cy="457200"/>
          </a:xfrm>
          <a:prstGeom prst="rect">
            <a:avLst/>
          </a:prstGeom>
          <a:noFill/>
        </p:spPr>
        <p:txBody>
          <a:bodyPr wrap="square" anchor="t">
            <a:spAutoFit/>
          </a:bodyPr>
          <a:lstStyle/>
          <a:p>
            <a:pPr algn="l"/>
            <a:r>
              <a:rPr sz="1100" b="1">
                <a:solidFill>
                  <a:srgbClr val="1F3864"/>
                </a:solidFill>
                <a:latin typeface="Calibri"/>
              </a:rPr>
              <a:t>FAVÖK aralığı (P10–P90)</a:t>
            </a:r>
          </a:p>
        </p:txBody>
      </p:sp>
      <p:sp>
        <p:nvSpPr>
          <p:cNvPr id="14" name="TextBox 13"/>
          <p:cNvSpPr txBox="1"/>
          <p:nvPr/>
        </p:nvSpPr>
        <p:spPr>
          <a:xfrm>
            <a:off x="6217920" y="1691640"/>
            <a:ext cx="2560320" cy="548640"/>
          </a:xfrm>
          <a:prstGeom prst="rect">
            <a:avLst/>
          </a:prstGeom>
          <a:noFill/>
        </p:spPr>
        <p:txBody>
          <a:bodyPr wrap="square" anchor="ctr">
            <a:spAutoFit/>
          </a:bodyPr>
          <a:lstStyle/>
          <a:p>
            <a:pPr algn="l"/>
            <a:r>
              <a:rPr sz="2000" b="1">
                <a:solidFill>
                  <a:srgbClr val="E1A100"/>
                </a:solidFill>
                <a:latin typeface="Calibri"/>
              </a:rPr>
              <a:t>-2.06 … -0.10 mlr</a:t>
            </a:r>
          </a:p>
        </p:txBody>
      </p:sp>
      <p:sp>
        <p:nvSpPr>
          <p:cNvPr id="15" name="Rectangle 14"/>
          <p:cNvSpPr/>
          <p:nvPr/>
        </p:nvSpPr>
        <p:spPr>
          <a:xfrm>
            <a:off x="8961120" y="1234440"/>
            <a:ext cx="2743200" cy="1097280"/>
          </a:xfrm>
          <a:prstGeom prst="rect">
            <a:avLst/>
          </a:prstGeom>
          <a:solidFill>
            <a:srgbClr val="DDEBF7"/>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9052560" y="1325880"/>
            <a:ext cx="2560320" cy="457200"/>
          </a:xfrm>
          <a:prstGeom prst="rect">
            <a:avLst/>
          </a:prstGeom>
          <a:noFill/>
        </p:spPr>
        <p:txBody>
          <a:bodyPr wrap="square" anchor="t">
            <a:spAutoFit/>
          </a:bodyPr>
          <a:lstStyle/>
          <a:p>
            <a:pPr algn="l"/>
            <a:r>
              <a:rPr sz="1100" b="1">
                <a:solidFill>
                  <a:srgbClr val="1F3864"/>
                </a:solidFill>
                <a:latin typeface="Calibri"/>
              </a:rPr>
              <a:t>En kısa kriz saati</a:t>
            </a:r>
          </a:p>
        </p:txBody>
      </p:sp>
      <p:sp>
        <p:nvSpPr>
          <p:cNvPr id="17" name="TextBox 16"/>
          <p:cNvSpPr txBox="1"/>
          <p:nvPr/>
        </p:nvSpPr>
        <p:spPr>
          <a:xfrm>
            <a:off x="9052560" y="1691640"/>
            <a:ext cx="2560320" cy="548640"/>
          </a:xfrm>
          <a:prstGeom prst="rect">
            <a:avLst/>
          </a:prstGeom>
          <a:noFill/>
        </p:spPr>
        <p:txBody>
          <a:bodyPr wrap="square" anchor="ctr">
            <a:spAutoFit/>
          </a:bodyPr>
          <a:lstStyle/>
          <a:p>
            <a:pPr algn="l"/>
            <a:r>
              <a:rPr sz="2000" b="1">
                <a:solidFill>
                  <a:srgbClr val="C0392B"/>
                </a:solidFill>
                <a:latin typeface="Calibri"/>
              </a:rPr>
              <a:t>4,3 hafta</a:t>
            </a:r>
          </a:p>
        </p:txBody>
      </p:sp>
      <p:sp>
        <p:nvSpPr>
          <p:cNvPr id="18" name="TextBox 17"/>
          <p:cNvSpPr txBox="1"/>
          <p:nvPr/>
        </p:nvSpPr>
        <p:spPr>
          <a:xfrm>
            <a:off x="457200" y="2606040"/>
            <a:ext cx="5577840" cy="365760"/>
          </a:xfrm>
          <a:prstGeom prst="rect">
            <a:avLst/>
          </a:prstGeom>
          <a:noFill/>
        </p:spPr>
        <p:txBody>
          <a:bodyPr wrap="square" anchor="t">
            <a:spAutoFit/>
          </a:bodyPr>
          <a:lstStyle/>
          <a:p>
            <a:pPr algn="l"/>
            <a:r>
              <a:rPr sz="1600" b="1">
                <a:solidFill>
                  <a:srgbClr val="1F3864"/>
                </a:solidFill>
                <a:latin typeface="Calibri"/>
              </a:rPr>
              <a:t>Durum</a:t>
            </a:r>
          </a:p>
        </p:txBody>
      </p:sp>
      <p:sp>
        <p:nvSpPr>
          <p:cNvPr id="19" name="TextBox 18"/>
          <p:cNvSpPr txBox="1"/>
          <p:nvPr/>
        </p:nvSpPr>
        <p:spPr>
          <a:xfrm>
            <a:off x="457200" y="3017520"/>
            <a:ext cx="5577840" cy="3017520"/>
          </a:xfrm>
          <a:prstGeom prst="rect">
            <a:avLst/>
          </a:prstGeom>
          <a:noFill/>
        </p:spPr>
        <p:txBody>
          <a:bodyPr wrap="square" anchor="t">
            <a:spAutoFit/>
          </a:bodyPr>
          <a:lstStyle/>
          <a:p>
            <a:pPr algn="l">
              <a:spcAft>
                <a:spcPts val="800"/>
              </a:spcAft>
            </a:pPr>
            <a:r>
              <a:rPr sz="1300" b="0">
                <a:solidFill>
                  <a:srgbClr val="595959"/>
                </a:solidFill>
                <a:latin typeface="Calibri"/>
              </a:rPr>
              <a:t>• Eylül 2026'da Bölge-D koridorunda ani kesinti; navlun endeksi 100→370, tedarikçi teslim PMI 50→35 (daralma).</a:t>
            </a:r>
          </a:p>
          <a:p>
            <a:pPr algn="l">
              <a:spcAft>
                <a:spcPts val="800"/>
              </a:spcAft>
            </a:pPr>
            <a:r>
              <a:rPr sz="1300" b="0">
                <a:solidFill>
                  <a:srgbClr val="595959"/>
                </a:solidFill>
                <a:latin typeface="Calibri"/>
              </a:rPr>
              <a:t>• Kritik bileşenlerin 8'i tek kaynaklı ve Bölge-D'ye bağlı; ciromuzun %88,9'u bu bileşenlere maruz.</a:t>
            </a:r>
          </a:p>
          <a:p>
            <a:pPr algn="l">
              <a:spcAft>
                <a:spcPts val="800"/>
              </a:spcAft>
            </a:pPr>
            <a:r>
              <a:rPr sz="1300" b="0">
                <a:solidFill>
                  <a:srgbClr val="595959"/>
                </a:solidFill>
                <a:latin typeface="Calibri"/>
              </a:rPr>
              <a:t>• En kısa kriz saati 4,3 hafta (Inverter Kompresör) — envanter tamponu birkaç hafta içinde tükeniyor.</a:t>
            </a:r>
          </a:p>
          <a:p>
            <a:pPr algn="l">
              <a:spcAft>
                <a:spcPts val="800"/>
              </a:spcAft>
            </a:pPr>
            <a:r>
              <a:rPr sz="1300" b="0">
                <a:solidFill>
                  <a:srgbClr val="595959"/>
                </a:solidFill>
                <a:latin typeface="Calibri"/>
              </a:rPr>
              <a:t>• Olasılık ağırlıklı beklenen FAVÖK etkisi ≈ −0,94 mlr TL; ağır senaryoda −1,74 mlr TL.</a:t>
            </a:r>
          </a:p>
        </p:txBody>
      </p:sp>
      <p:sp>
        <p:nvSpPr>
          <p:cNvPr id="20" name="TextBox 19"/>
          <p:cNvSpPr txBox="1"/>
          <p:nvPr/>
        </p:nvSpPr>
        <p:spPr>
          <a:xfrm>
            <a:off x="6309360" y="2606040"/>
            <a:ext cx="5394960" cy="365760"/>
          </a:xfrm>
          <a:prstGeom prst="rect">
            <a:avLst/>
          </a:prstGeom>
          <a:noFill/>
        </p:spPr>
        <p:txBody>
          <a:bodyPr wrap="square" anchor="t">
            <a:spAutoFit/>
          </a:bodyPr>
          <a:lstStyle/>
          <a:p>
            <a:pPr algn="l"/>
            <a:r>
              <a:rPr sz="1600" b="1">
                <a:solidFill>
                  <a:srgbClr val="2E7D32"/>
                </a:solidFill>
                <a:latin typeface="Calibri"/>
              </a:rPr>
              <a:t>Öneri</a:t>
            </a:r>
          </a:p>
        </p:txBody>
      </p:sp>
      <p:sp>
        <p:nvSpPr>
          <p:cNvPr id="21" name="TextBox 20"/>
          <p:cNvSpPr txBox="1"/>
          <p:nvPr/>
        </p:nvSpPr>
        <p:spPr>
          <a:xfrm>
            <a:off x="6309360" y="3017520"/>
            <a:ext cx="5394960" cy="3017520"/>
          </a:xfrm>
          <a:prstGeom prst="rect">
            <a:avLst/>
          </a:prstGeom>
          <a:noFill/>
        </p:spPr>
        <p:txBody>
          <a:bodyPr wrap="square" anchor="t">
            <a:spAutoFit/>
          </a:bodyPr>
          <a:lstStyle/>
          <a:p>
            <a:pPr algn="l">
              <a:spcAft>
                <a:spcPts val="600"/>
              </a:spcAft>
            </a:pPr>
            <a:r>
              <a:rPr sz="1300" b="0">
                <a:solidFill>
                  <a:srgbClr val="595959"/>
                </a:solidFill>
                <a:latin typeface="Calibri"/>
              </a:rPr>
              <a:t>1. Alt tedarikçi devreye alma sürecini DERHAL başlat (4–12 hafta gecikme — arz tükenmeden karar).</a:t>
            </a:r>
          </a:p>
          <a:p>
            <a:pPr algn="l">
              <a:spcAft>
                <a:spcPts val="600"/>
              </a:spcAft>
            </a:pPr>
            <a:r>
              <a:rPr sz="1300" b="0">
                <a:solidFill>
                  <a:srgbClr val="595959"/>
                </a:solidFill>
                <a:latin typeface="Calibri"/>
              </a:rPr>
              <a:t>2. Emniyet stoğu + ön-üretim ile ilk 1–2 ayı tamponla.</a:t>
            </a:r>
          </a:p>
          <a:p>
            <a:pPr algn="l">
              <a:spcAft>
                <a:spcPts val="600"/>
              </a:spcAft>
            </a:pPr>
            <a:r>
              <a:rPr sz="1300" b="0">
                <a:solidFill>
                  <a:srgbClr val="595959"/>
                </a:solidFill>
                <a:latin typeface="Calibri"/>
              </a:rPr>
              <a:t>3. Korunaklı (risk-dışı) ürünlere kapasite kaydır.</a:t>
            </a:r>
          </a:p>
          <a:p>
            <a:pPr algn="l">
              <a:spcAft>
                <a:spcPts val="600"/>
              </a:spcAft>
            </a:pPr>
            <a:r>
              <a:rPr sz="1300" b="0">
                <a:solidFill>
                  <a:srgbClr val="595959"/>
                </a:solidFill>
                <a:latin typeface="Calibri"/>
              </a:rPr>
              <a:t>4. Düşük esnek ürünlerde seçici fiyat yansıtması.</a:t>
            </a:r>
          </a:p>
          <a:p>
            <a:pPr algn="l">
              <a:spcAft>
                <a:spcPts val="600"/>
              </a:spcAft>
            </a:pPr>
            <a:r>
              <a:rPr sz="1300" b="0">
                <a:solidFill>
                  <a:srgbClr val="595959"/>
                </a:solidFill>
                <a:latin typeface="Calibri"/>
              </a:rPr>
              <a:t>5. Kritik pencerede hızlı (hava) navlun.</a:t>
            </a:r>
          </a:p>
          <a:p>
            <a:pPr algn="l">
              <a:spcAft>
                <a:spcPts val="600"/>
              </a:spcAft>
            </a:pPr>
            <a:r>
              <a:rPr sz="1300" b="0">
                <a:solidFill>
                  <a:srgbClr val="595959"/>
                </a:solidFill>
                <a:latin typeface="Calibri"/>
              </a:rPr>
              <a:t>→ Alt tedarikçi devrede Ağır senaryoda FAVÖK kaybı ~0,40 mlr TL azalır.</a:t>
            </a:r>
          </a:p>
        </p:txBody>
      </p:sp>
      <p:sp>
        <p:nvSpPr>
          <p:cNvPr id="22" name="TextBox 21"/>
          <p:cNvSpPr txBox="1"/>
          <p:nvPr/>
        </p:nvSpPr>
        <p:spPr>
          <a:xfrm>
            <a:off x="457200" y="6446520"/>
            <a:ext cx="8229600" cy="320040"/>
          </a:xfrm>
          <a:prstGeom prst="rect">
            <a:avLst/>
          </a:prstGeom>
          <a:noFill/>
        </p:spPr>
        <p:txBody>
          <a:bodyPr wrap="square" anchor="t">
            <a:spAutoFit/>
          </a:bodyPr>
          <a:lstStyle/>
          <a:p>
            <a:pPr algn="l"/>
            <a:r>
              <a:rPr sz="900" b="0">
                <a:solidFill>
                  <a:srgbClr val="595959"/>
                </a:solidFill>
                <a:latin typeface="Calibri"/>
              </a:rPr>
              <a:t>Contoso Üretim A.Ş. · Bölge-D Tedarik Kesintisi Risk Modeli · Gizli</a:t>
            </a:r>
          </a:p>
        </p:txBody>
      </p:sp>
      <p:sp>
        <p:nvSpPr>
          <p:cNvPr id="23" name="TextBox 22"/>
          <p:cNvSpPr txBox="1"/>
          <p:nvPr/>
        </p:nvSpPr>
        <p:spPr>
          <a:xfrm>
            <a:off x="11247120" y="6446520"/>
            <a:ext cx="731520" cy="320040"/>
          </a:xfrm>
          <a:prstGeom prst="rect">
            <a:avLst/>
          </a:prstGeom>
          <a:noFill/>
        </p:spPr>
        <p:txBody>
          <a:bodyPr wrap="square" anchor="t">
            <a:spAutoFit/>
          </a:bodyPr>
          <a:lstStyle/>
          <a:p>
            <a:pPr algn="r"/>
            <a:r>
              <a:rPr sz="900" b="0">
                <a:solidFill>
                  <a:srgbClr val="595959"/>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960120"/>
          </a:xfrm>
          <a:prstGeom prst="rect">
            <a:avLst/>
          </a:prstGeom>
          <a:solidFill>
            <a:srgbClr val="1F386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60120"/>
            <a:ext cx="12191695" cy="54864"/>
          </a:xfrm>
          <a:prstGeom prst="rect">
            <a:avLst/>
          </a:prstGeom>
          <a:solidFill>
            <a:srgbClr val="E1A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
            <a:ext cx="11247120" cy="731520"/>
          </a:xfrm>
          <a:prstGeom prst="rect">
            <a:avLst/>
          </a:prstGeom>
          <a:noFill/>
        </p:spPr>
        <p:txBody>
          <a:bodyPr wrap="square" anchor="ctr">
            <a:spAutoFit/>
          </a:bodyPr>
          <a:lstStyle/>
          <a:p>
            <a:pPr algn="l"/>
            <a:r>
              <a:rPr sz="2600" b="1">
                <a:solidFill>
                  <a:srgbClr val="FFFFFF"/>
                </a:solidFill>
                <a:latin typeface="Calibri"/>
              </a:rPr>
              <a:t>Durum: Jeopolitik Kriz ve Etkilenen Koridor</a:t>
            </a:r>
          </a:p>
        </p:txBody>
      </p:sp>
      <p:sp>
        <p:nvSpPr>
          <p:cNvPr id="5" name="TextBox 4"/>
          <p:cNvSpPr txBox="1"/>
          <p:nvPr/>
        </p:nvSpPr>
        <p:spPr>
          <a:xfrm>
            <a:off x="457200" y="658368"/>
            <a:ext cx="11247120" cy="274320"/>
          </a:xfrm>
          <a:prstGeom prst="rect">
            <a:avLst/>
          </a:prstGeom>
          <a:noFill/>
        </p:spPr>
        <p:txBody>
          <a:bodyPr wrap="square" anchor="t">
            <a:spAutoFit/>
          </a:bodyPr>
          <a:lstStyle/>
          <a:p>
            <a:pPr algn="l"/>
            <a:r>
              <a:rPr sz="1100" b="0">
                <a:solidFill>
                  <a:srgbClr val="BFD3EE"/>
                </a:solidFill>
                <a:latin typeface="Calibri"/>
              </a:rPr>
              <a:t>Bölge-D navlun endeksi ve tedarikçi teslim PMI</a:t>
            </a:r>
          </a:p>
        </p:txBody>
      </p:sp>
      <p:pic>
        <p:nvPicPr>
          <p:cNvPr id="6" name="Picture 5" descr="01_navlun_pmi.png"/>
          <p:cNvPicPr>
            <a:picLocks noChangeAspect="1"/>
          </p:cNvPicPr>
          <p:nvPr/>
        </p:nvPicPr>
        <p:blipFill>
          <a:blip r:embed="rId2"/>
          <a:stretch>
            <a:fillRect/>
          </a:stretch>
        </p:blipFill>
        <p:spPr>
          <a:xfrm>
            <a:off x="457200" y="1234440"/>
            <a:ext cx="7863840" cy="3656250"/>
          </a:xfrm>
          <a:prstGeom prst="rect">
            <a:avLst/>
          </a:prstGeom>
        </p:spPr>
      </p:pic>
      <p:sp>
        <p:nvSpPr>
          <p:cNvPr id="7" name="TextBox 6"/>
          <p:cNvSpPr txBox="1"/>
          <p:nvPr/>
        </p:nvSpPr>
        <p:spPr>
          <a:xfrm>
            <a:off x="8503920" y="1371600"/>
            <a:ext cx="3383280" cy="365760"/>
          </a:xfrm>
          <a:prstGeom prst="rect">
            <a:avLst/>
          </a:prstGeom>
          <a:noFill/>
        </p:spPr>
        <p:txBody>
          <a:bodyPr wrap="square" anchor="t">
            <a:spAutoFit/>
          </a:bodyPr>
          <a:lstStyle/>
          <a:p>
            <a:pPr algn="l"/>
            <a:r>
              <a:rPr sz="1500" b="1">
                <a:solidFill>
                  <a:srgbClr val="1F3864"/>
                </a:solidFill>
                <a:latin typeface="Calibri"/>
              </a:rPr>
              <a:t>Öne çıkanlar</a:t>
            </a:r>
          </a:p>
        </p:txBody>
      </p:sp>
      <p:sp>
        <p:nvSpPr>
          <p:cNvPr id="8" name="TextBox 7"/>
          <p:cNvSpPr txBox="1"/>
          <p:nvPr/>
        </p:nvSpPr>
        <p:spPr>
          <a:xfrm>
            <a:off x="8503920" y="1828800"/>
            <a:ext cx="3474720" cy="4114800"/>
          </a:xfrm>
          <a:prstGeom prst="rect">
            <a:avLst/>
          </a:prstGeom>
          <a:noFill/>
        </p:spPr>
        <p:txBody>
          <a:bodyPr wrap="square" anchor="t">
            <a:spAutoFit/>
          </a:bodyPr>
          <a:lstStyle/>
          <a:p>
            <a:pPr algn="l">
              <a:spcAft>
                <a:spcPts val="400"/>
              </a:spcAft>
            </a:pPr>
            <a:r>
              <a:rPr sz="1200" b="0">
                <a:solidFill>
                  <a:srgbClr val="595959"/>
                </a:solidFill>
                <a:latin typeface="Calibri"/>
              </a:rPr>
              <a:t>• Kriz Eylül 2026'da başlıyor.</a:t>
            </a:r>
          </a:p>
          <a:p>
            <a:pPr algn="l">
              <a:spcAft>
                <a:spcPts val="400"/>
              </a:spcAft>
            </a:pPr>
            <a:r>
              <a:rPr sz="1200" b="0">
                <a:solidFill>
                  <a:srgbClr val="595959"/>
                </a:solidFill>
                <a:latin typeface="Calibri"/>
              </a:rPr>
              <a:t/>
            </a:r>
          </a:p>
          <a:p>
            <a:pPr algn="l">
              <a:spcAft>
                <a:spcPts val="400"/>
              </a:spcAft>
            </a:pPr>
            <a:r>
              <a:rPr sz="1200" b="0">
                <a:solidFill>
                  <a:srgbClr val="595959"/>
                </a:solidFill>
                <a:latin typeface="Calibri"/>
              </a:rPr>
              <a:t>• Bölge-D navlun endeksi 100 bazdan 370'e sıçrıyor (~3,7x).</a:t>
            </a:r>
          </a:p>
          <a:p>
            <a:pPr algn="l">
              <a:spcAft>
                <a:spcPts val="400"/>
              </a:spcAft>
            </a:pPr>
            <a:r>
              <a:rPr sz="1200" b="0">
                <a:solidFill>
                  <a:srgbClr val="595959"/>
                </a:solidFill>
                <a:latin typeface="Calibri"/>
              </a:rPr>
              <a:t/>
            </a:r>
          </a:p>
          <a:p>
            <a:pPr algn="l">
              <a:spcAft>
                <a:spcPts val="400"/>
              </a:spcAft>
            </a:pPr>
            <a:r>
              <a:rPr sz="1200" b="0">
                <a:solidFill>
                  <a:srgbClr val="595959"/>
                </a:solidFill>
                <a:latin typeface="Calibri"/>
              </a:rPr>
              <a:t>• Ortalama teslim süresi 14→24 güne çıkıyor.</a:t>
            </a:r>
          </a:p>
          <a:p>
            <a:pPr algn="l">
              <a:spcAft>
                <a:spcPts val="400"/>
              </a:spcAft>
            </a:pPr>
            <a:r>
              <a:rPr sz="1200" b="0">
                <a:solidFill>
                  <a:srgbClr val="595959"/>
                </a:solidFill>
                <a:latin typeface="Calibri"/>
              </a:rPr>
              <a:t/>
            </a:r>
          </a:p>
          <a:p>
            <a:pPr algn="l">
              <a:spcAft>
                <a:spcPts val="400"/>
              </a:spcAft>
            </a:pPr>
            <a:r>
              <a:rPr sz="1200" b="0">
                <a:solidFill>
                  <a:srgbClr val="595959"/>
                </a:solidFill>
                <a:latin typeface="Calibri"/>
              </a:rPr>
              <a:t>• Tedarikçi teslim PMI 50'nin altına, 35'e iniyor (güçlü daralma).</a:t>
            </a:r>
          </a:p>
          <a:p>
            <a:pPr algn="l">
              <a:spcAft>
                <a:spcPts val="400"/>
              </a:spcAft>
            </a:pPr>
            <a:r>
              <a:rPr sz="1200" b="0">
                <a:solidFill>
                  <a:srgbClr val="595959"/>
                </a:solidFill>
                <a:latin typeface="Calibri"/>
              </a:rPr>
              <a:t/>
            </a:r>
          </a:p>
          <a:p>
            <a:pPr algn="l">
              <a:spcAft>
                <a:spcPts val="400"/>
              </a:spcAft>
            </a:pPr>
            <a:r>
              <a:rPr sz="1200" b="0">
                <a:solidFill>
                  <a:srgbClr val="595959"/>
                </a:solidFill>
                <a:latin typeface="Calibri"/>
              </a:rPr>
              <a:t>• USD/TRY ve EUR/TRY yapısal olarak ~%18–19 yükseliyor.</a:t>
            </a:r>
          </a:p>
        </p:txBody>
      </p:sp>
      <p:sp>
        <p:nvSpPr>
          <p:cNvPr id="9" name="TextBox 8"/>
          <p:cNvSpPr txBox="1"/>
          <p:nvPr/>
        </p:nvSpPr>
        <p:spPr>
          <a:xfrm>
            <a:off x="457200" y="6446520"/>
            <a:ext cx="8229600" cy="320040"/>
          </a:xfrm>
          <a:prstGeom prst="rect">
            <a:avLst/>
          </a:prstGeom>
          <a:noFill/>
        </p:spPr>
        <p:txBody>
          <a:bodyPr wrap="square" anchor="t">
            <a:spAutoFit/>
          </a:bodyPr>
          <a:lstStyle/>
          <a:p>
            <a:pPr algn="l"/>
            <a:r>
              <a:rPr sz="900" b="0">
                <a:solidFill>
                  <a:srgbClr val="595959"/>
                </a:solidFill>
                <a:latin typeface="Calibri"/>
              </a:rPr>
              <a:t>Contoso Üretim A.Ş. · Bölge-D Tedarik Kesintisi Risk Modeli · Gizli</a:t>
            </a:r>
          </a:p>
        </p:txBody>
      </p:sp>
      <p:sp>
        <p:nvSpPr>
          <p:cNvPr id="10" name="TextBox 9"/>
          <p:cNvSpPr txBox="1"/>
          <p:nvPr/>
        </p:nvSpPr>
        <p:spPr>
          <a:xfrm>
            <a:off x="11247120" y="6446520"/>
            <a:ext cx="731520" cy="320040"/>
          </a:xfrm>
          <a:prstGeom prst="rect">
            <a:avLst/>
          </a:prstGeom>
          <a:noFill/>
        </p:spPr>
        <p:txBody>
          <a:bodyPr wrap="square" anchor="t">
            <a:spAutoFit/>
          </a:bodyPr>
          <a:lstStyle/>
          <a:p>
            <a:pPr algn="r"/>
            <a:r>
              <a:rPr sz="900" b="0">
                <a:solidFill>
                  <a:srgbClr val="595959"/>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960120"/>
          </a:xfrm>
          <a:prstGeom prst="rect">
            <a:avLst/>
          </a:prstGeom>
          <a:solidFill>
            <a:srgbClr val="1F386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60120"/>
            <a:ext cx="12191695" cy="54864"/>
          </a:xfrm>
          <a:prstGeom prst="rect">
            <a:avLst/>
          </a:prstGeom>
          <a:solidFill>
            <a:srgbClr val="E1A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
            <a:ext cx="11247120" cy="731520"/>
          </a:xfrm>
          <a:prstGeom prst="rect">
            <a:avLst/>
          </a:prstGeom>
          <a:noFill/>
        </p:spPr>
        <p:txBody>
          <a:bodyPr wrap="square" anchor="ctr">
            <a:spAutoFit/>
          </a:bodyPr>
          <a:lstStyle/>
          <a:p>
            <a:pPr algn="l"/>
            <a:r>
              <a:rPr sz="2600" b="1">
                <a:solidFill>
                  <a:srgbClr val="FFFFFF"/>
                </a:solidFill>
                <a:latin typeface="Calibri"/>
              </a:rPr>
              <a:t>Maruziyet: Hangi Ürünler Risk Altında?</a:t>
            </a:r>
          </a:p>
        </p:txBody>
      </p:sp>
      <p:sp>
        <p:nvSpPr>
          <p:cNvPr id="5" name="TextBox 4"/>
          <p:cNvSpPr txBox="1"/>
          <p:nvPr/>
        </p:nvSpPr>
        <p:spPr>
          <a:xfrm>
            <a:off x="457200" y="658368"/>
            <a:ext cx="11247120" cy="274320"/>
          </a:xfrm>
          <a:prstGeom prst="rect">
            <a:avLst/>
          </a:prstGeom>
          <a:noFill/>
        </p:spPr>
        <p:txBody>
          <a:bodyPr wrap="square" anchor="t">
            <a:spAutoFit/>
          </a:bodyPr>
          <a:lstStyle/>
          <a:p>
            <a:pPr algn="l"/>
            <a:r>
              <a:rPr sz="1100" b="0">
                <a:solidFill>
                  <a:srgbClr val="BFD3EE"/>
                </a:solidFill>
                <a:latin typeface="Calibri"/>
              </a:rPr>
              <a:t>Reçete (BOM) üzerinden Bölge-D bağımlılığı ve gelir payı</a:t>
            </a:r>
          </a:p>
        </p:txBody>
      </p:sp>
      <p:pic>
        <p:nvPicPr>
          <p:cNvPr id="6" name="Picture 5" descr="02_maruziyet.png"/>
          <p:cNvPicPr>
            <a:picLocks noChangeAspect="1"/>
          </p:cNvPicPr>
          <p:nvPr/>
        </p:nvPicPr>
        <p:blipFill>
          <a:blip r:embed="rId2"/>
          <a:stretch>
            <a:fillRect/>
          </a:stretch>
        </p:blipFill>
        <p:spPr>
          <a:xfrm>
            <a:off x="457200" y="1188720"/>
            <a:ext cx="7955279" cy="4273093"/>
          </a:xfrm>
          <a:prstGeom prst="rect">
            <a:avLst/>
          </a:prstGeom>
        </p:spPr>
      </p:pic>
      <p:sp>
        <p:nvSpPr>
          <p:cNvPr id="7" name="TextBox 6"/>
          <p:cNvSpPr txBox="1"/>
          <p:nvPr/>
        </p:nvSpPr>
        <p:spPr>
          <a:xfrm>
            <a:off x="8595360" y="1371600"/>
            <a:ext cx="3291840" cy="365760"/>
          </a:xfrm>
          <a:prstGeom prst="rect">
            <a:avLst/>
          </a:prstGeom>
          <a:noFill/>
        </p:spPr>
        <p:txBody>
          <a:bodyPr wrap="square" anchor="t">
            <a:spAutoFit/>
          </a:bodyPr>
          <a:lstStyle/>
          <a:p>
            <a:pPr algn="l"/>
            <a:r>
              <a:rPr sz="1500" b="1">
                <a:solidFill>
                  <a:srgbClr val="1F3864"/>
                </a:solidFill>
                <a:latin typeface="Calibri"/>
              </a:rPr>
              <a:t>Bulgular</a:t>
            </a:r>
          </a:p>
        </p:txBody>
      </p:sp>
      <p:sp>
        <p:nvSpPr>
          <p:cNvPr id="8" name="TextBox 7"/>
          <p:cNvSpPr txBox="1"/>
          <p:nvPr/>
        </p:nvSpPr>
        <p:spPr>
          <a:xfrm>
            <a:off x="8595360" y="1828800"/>
            <a:ext cx="3383280" cy="4114800"/>
          </a:xfrm>
          <a:prstGeom prst="rect">
            <a:avLst/>
          </a:prstGeom>
          <a:noFill/>
        </p:spPr>
        <p:txBody>
          <a:bodyPr wrap="square" anchor="t">
            <a:spAutoFit/>
          </a:bodyPr>
          <a:lstStyle/>
          <a:p>
            <a:pPr algn="l">
              <a:spcAft>
                <a:spcPts val="300"/>
              </a:spcAft>
            </a:pPr>
            <a:r>
              <a:rPr sz="1200" b="0">
                <a:solidFill>
                  <a:srgbClr val="595959"/>
                </a:solidFill>
                <a:latin typeface="Calibri"/>
              </a:rPr>
              <a:t>• Toplam gelirin %88.9'i şoka maruz ürünlerden.</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En yüksek maruziyet: Inverter Klima 12/18, No-Frost Buzdolabı, Isı Pompası.</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İklimlendirme ailesi en fazla risk bileşeni içeriyor (5'e kadar).</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Maruz değil: Bulaşık Makinesi, bazı beyaz eşya kalemleri — kapasite kaydırma için korunaklı liman.</a:t>
            </a:r>
          </a:p>
        </p:txBody>
      </p:sp>
      <p:sp>
        <p:nvSpPr>
          <p:cNvPr id="9" name="TextBox 8"/>
          <p:cNvSpPr txBox="1"/>
          <p:nvPr/>
        </p:nvSpPr>
        <p:spPr>
          <a:xfrm>
            <a:off x="457200" y="6446520"/>
            <a:ext cx="8229600" cy="320040"/>
          </a:xfrm>
          <a:prstGeom prst="rect">
            <a:avLst/>
          </a:prstGeom>
          <a:noFill/>
        </p:spPr>
        <p:txBody>
          <a:bodyPr wrap="square" anchor="t">
            <a:spAutoFit/>
          </a:bodyPr>
          <a:lstStyle/>
          <a:p>
            <a:pPr algn="l"/>
            <a:r>
              <a:rPr sz="900" b="0">
                <a:solidFill>
                  <a:srgbClr val="595959"/>
                </a:solidFill>
                <a:latin typeface="Calibri"/>
              </a:rPr>
              <a:t>Contoso Üretim A.Ş. · Bölge-D Tedarik Kesintisi Risk Modeli · Gizli</a:t>
            </a:r>
          </a:p>
        </p:txBody>
      </p:sp>
      <p:sp>
        <p:nvSpPr>
          <p:cNvPr id="10" name="TextBox 9"/>
          <p:cNvSpPr txBox="1"/>
          <p:nvPr/>
        </p:nvSpPr>
        <p:spPr>
          <a:xfrm>
            <a:off x="11247120" y="6446520"/>
            <a:ext cx="731520" cy="320040"/>
          </a:xfrm>
          <a:prstGeom prst="rect">
            <a:avLst/>
          </a:prstGeom>
          <a:noFill/>
        </p:spPr>
        <p:txBody>
          <a:bodyPr wrap="square" anchor="t">
            <a:spAutoFit/>
          </a:bodyPr>
          <a:lstStyle/>
          <a:p>
            <a:pPr algn="r"/>
            <a:r>
              <a:rPr sz="900" b="0">
                <a:solidFill>
                  <a:srgbClr val="595959"/>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960120"/>
          </a:xfrm>
          <a:prstGeom prst="rect">
            <a:avLst/>
          </a:prstGeom>
          <a:solidFill>
            <a:srgbClr val="1F386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60120"/>
            <a:ext cx="12191695" cy="54864"/>
          </a:xfrm>
          <a:prstGeom prst="rect">
            <a:avLst/>
          </a:prstGeom>
          <a:solidFill>
            <a:srgbClr val="E1A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
            <a:ext cx="11247120" cy="731520"/>
          </a:xfrm>
          <a:prstGeom prst="rect">
            <a:avLst/>
          </a:prstGeom>
          <a:noFill/>
        </p:spPr>
        <p:txBody>
          <a:bodyPr wrap="square" anchor="ctr">
            <a:spAutoFit/>
          </a:bodyPr>
          <a:lstStyle/>
          <a:p>
            <a:pPr algn="l"/>
            <a:r>
              <a:rPr sz="2600" b="1">
                <a:solidFill>
                  <a:srgbClr val="FFFFFF"/>
                </a:solidFill>
                <a:latin typeface="Calibri"/>
              </a:rPr>
              <a:t>Kriz Saati: Envanter Tükenme Süresi</a:t>
            </a:r>
          </a:p>
        </p:txBody>
      </p:sp>
      <p:sp>
        <p:nvSpPr>
          <p:cNvPr id="5" name="TextBox 4"/>
          <p:cNvSpPr txBox="1"/>
          <p:nvPr/>
        </p:nvSpPr>
        <p:spPr>
          <a:xfrm>
            <a:off x="457200" y="658368"/>
            <a:ext cx="11247120" cy="274320"/>
          </a:xfrm>
          <a:prstGeom prst="rect">
            <a:avLst/>
          </a:prstGeom>
          <a:noFill/>
        </p:spPr>
        <p:txBody>
          <a:bodyPr wrap="square" anchor="t">
            <a:spAutoFit/>
          </a:bodyPr>
          <a:lstStyle/>
          <a:p>
            <a:pPr algn="l"/>
            <a:r>
              <a:rPr sz="1100" b="0">
                <a:solidFill>
                  <a:srgbClr val="BFD3EE"/>
                </a:solidFill>
                <a:latin typeface="Calibri"/>
              </a:rPr>
              <a:t>Risk bileşenlerinin mevcut stokla dayanma süresi (hafta)</a:t>
            </a:r>
          </a:p>
        </p:txBody>
      </p:sp>
      <p:pic>
        <p:nvPicPr>
          <p:cNvPr id="6" name="Picture 5" descr="03_kriz_saati.png"/>
          <p:cNvPicPr>
            <a:picLocks noChangeAspect="1"/>
          </p:cNvPicPr>
          <p:nvPr/>
        </p:nvPicPr>
        <p:blipFill>
          <a:blip r:embed="rId2"/>
          <a:stretch>
            <a:fillRect/>
          </a:stretch>
        </p:blipFill>
        <p:spPr>
          <a:xfrm>
            <a:off x="457200" y="1188720"/>
            <a:ext cx="7955279" cy="3987425"/>
          </a:xfrm>
          <a:prstGeom prst="rect">
            <a:avLst/>
          </a:prstGeom>
        </p:spPr>
      </p:pic>
      <p:sp>
        <p:nvSpPr>
          <p:cNvPr id="7" name="TextBox 6"/>
          <p:cNvSpPr txBox="1"/>
          <p:nvPr/>
        </p:nvSpPr>
        <p:spPr>
          <a:xfrm>
            <a:off x="8595360" y="1371600"/>
            <a:ext cx="3291840" cy="365760"/>
          </a:xfrm>
          <a:prstGeom prst="rect">
            <a:avLst/>
          </a:prstGeom>
          <a:noFill/>
        </p:spPr>
        <p:txBody>
          <a:bodyPr wrap="square" anchor="t">
            <a:spAutoFit/>
          </a:bodyPr>
          <a:lstStyle/>
          <a:p>
            <a:pPr algn="l"/>
            <a:r>
              <a:rPr sz="1500" b="1">
                <a:solidFill>
                  <a:srgbClr val="1F3864"/>
                </a:solidFill>
                <a:latin typeface="Calibri"/>
              </a:rPr>
              <a:t>Kritik kalemler</a:t>
            </a:r>
          </a:p>
        </p:txBody>
      </p:sp>
      <p:sp>
        <p:nvSpPr>
          <p:cNvPr id="8" name="TextBox 7"/>
          <p:cNvSpPr txBox="1"/>
          <p:nvPr/>
        </p:nvSpPr>
        <p:spPr>
          <a:xfrm>
            <a:off x="8595360" y="1828800"/>
            <a:ext cx="3383280" cy="4114800"/>
          </a:xfrm>
          <a:prstGeom prst="rect">
            <a:avLst/>
          </a:prstGeom>
          <a:noFill/>
        </p:spPr>
        <p:txBody>
          <a:bodyPr wrap="square" anchor="t">
            <a:spAutoFit/>
          </a:bodyPr>
          <a:lstStyle/>
          <a:p>
            <a:pPr algn="l">
              <a:spcAft>
                <a:spcPts val="300"/>
              </a:spcAft>
            </a:pPr>
            <a:r>
              <a:rPr sz="1200" b="0">
                <a:solidFill>
                  <a:srgbClr val="595959"/>
                </a:solidFill>
                <a:latin typeface="Calibri"/>
              </a:rPr>
              <a:t>• KMP-INV (Kompresör): 4,3 hafta — emniyet sonrası yalnızca 2,3 hafta.</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OLED-P (Panel): 4,8 hafta.</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BLDC-MG (Mıknatıs): 4,9 hafta.</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Normal tedarik süreleri 12–18 hafta → mevcut stok yeni sevkiyat gelmeden tükenir.</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Sonuç: Karar penceresi haftalarla ölçülüyor.</a:t>
            </a:r>
          </a:p>
        </p:txBody>
      </p:sp>
      <p:sp>
        <p:nvSpPr>
          <p:cNvPr id="9" name="TextBox 8"/>
          <p:cNvSpPr txBox="1"/>
          <p:nvPr/>
        </p:nvSpPr>
        <p:spPr>
          <a:xfrm>
            <a:off x="457200" y="6446520"/>
            <a:ext cx="8229600" cy="320040"/>
          </a:xfrm>
          <a:prstGeom prst="rect">
            <a:avLst/>
          </a:prstGeom>
          <a:noFill/>
        </p:spPr>
        <p:txBody>
          <a:bodyPr wrap="square" anchor="t">
            <a:spAutoFit/>
          </a:bodyPr>
          <a:lstStyle/>
          <a:p>
            <a:pPr algn="l"/>
            <a:r>
              <a:rPr sz="900" b="0">
                <a:solidFill>
                  <a:srgbClr val="595959"/>
                </a:solidFill>
                <a:latin typeface="Calibri"/>
              </a:rPr>
              <a:t>Contoso Üretim A.Ş. · Bölge-D Tedarik Kesintisi Risk Modeli · Gizli</a:t>
            </a:r>
          </a:p>
        </p:txBody>
      </p:sp>
      <p:sp>
        <p:nvSpPr>
          <p:cNvPr id="10" name="TextBox 9"/>
          <p:cNvSpPr txBox="1"/>
          <p:nvPr/>
        </p:nvSpPr>
        <p:spPr>
          <a:xfrm>
            <a:off x="11247120" y="6446520"/>
            <a:ext cx="731520" cy="320040"/>
          </a:xfrm>
          <a:prstGeom prst="rect">
            <a:avLst/>
          </a:prstGeom>
          <a:noFill/>
        </p:spPr>
        <p:txBody>
          <a:bodyPr wrap="square" anchor="t">
            <a:spAutoFit/>
          </a:bodyPr>
          <a:lstStyle/>
          <a:p>
            <a:pPr algn="r"/>
            <a:r>
              <a:rPr sz="900" b="0">
                <a:solidFill>
                  <a:srgbClr val="595959"/>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960120"/>
          </a:xfrm>
          <a:prstGeom prst="rect">
            <a:avLst/>
          </a:prstGeom>
          <a:solidFill>
            <a:srgbClr val="1F386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60120"/>
            <a:ext cx="12191695" cy="54864"/>
          </a:xfrm>
          <a:prstGeom prst="rect">
            <a:avLst/>
          </a:prstGeom>
          <a:solidFill>
            <a:srgbClr val="E1A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
            <a:ext cx="11247120" cy="731520"/>
          </a:xfrm>
          <a:prstGeom prst="rect">
            <a:avLst/>
          </a:prstGeom>
          <a:noFill/>
        </p:spPr>
        <p:txBody>
          <a:bodyPr wrap="square" anchor="ctr">
            <a:spAutoFit/>
          </a:bodyPr>
          <a:lstStyle/>
          <a:p>
            <a:pPr algn="l"/>
            <a:r>
              <a:rPr sz="2600" b="1">
                <a:solidFill>
                  <a:srgbClr val="FFFFFF"/>
                </a:solidFill>
                <a:latin typeface="Calibri"/>
              </a:rPr>
              <a:t>Senaryo Varsayımları</a:t>
            </a:r>
          </a:p>
        </p:txBody>
      </p:sp>
      <p:sp>
        <p:nvSpPr>
          <p:cNvPr id="5" name="TextBox 4"/>
          <p:cNvSpPr txBox="1"/>
          <p:nvPr/>
        </p:nvSpPr>
        <p:spPr>
          <a:xfrm>
            <a:off x="457200" y="658368"/>
            <a:ext cx="11247120" cy="274320"/>
          </a:xfrm>
          <a:prstGeom prst="rect">
            <a:avLst/>
          </a:prstGeom>
          <a:noFill/>
        </p:spPr>
        <p:txBody>
          <a:bodyPr wrap="square" anchor="t">
            <a:spAutoFit/>
          </a:bodyPr>
          <a:lstStyle/>
          <a:p>
            <a:pPr algn="l"/>
            <a:r>
              <a:rPr sz="1100" b="0">
                <a:solidFill>
                  <a:srgbClr val="BFD3EE"/>
                </a:solidFill>
                <a:latin typeface="Calibri"/>
              </a:rPr>
              <a:t>Dört senaryo — kesinti, navlun, arz, talep ve olasılık</a:t>
            </a:r>
          </a:p>
        </p:txBody>
      </p:sp>
      <p:graphicFrame>
        <p:nvGraphicFramePr>
          <p:cNvPr id="6" name="Table 5"/>
          <p:cNvGraphicFramePr>
            <a:graphicFrameLocks noGrp="1"/>
          </p:cNvGraphicFramePr>
          <p:nvPr/>
        </p:nvGraphicFramePr>
        <p:xfrm>
          <a:off x="457200" y="1280160"/>
          <a:ext cx="11247120" cy="2377440"/>
        </p:xfrm>
        <a:graphic>
          <a:graphicData uri="http://schemas.openxmlformats.org/drawingml/2006/table">
            <a:tbl>
              <a:tblPr firstRow="1" bandRow="1">
                <a:tableStyleId>{5C22544A-7EE6-4342-B048-85BDC9FD1C3A}</a:tableStyleId>
              </a:tblPr>
              <a:tblGrid>
                <a:gridCol w="1606731"/>
                <a:gridCol w="1606731"/>
                <a:gridCol w="1606731"/>
                <a:gridCol w="1606731"/>
                <a:gridCol w="1606731"/>
                <a:gridCol w="1606731"/>
                <a:gridCol w="1606734"/>
              </a:tblGrid>
              <a:tr h="475488">
                <a:tc>
                  <a:txBody>
                    <a:bodyPr/>
                    <a:lstStyle/>
                    <a:p>
                      <a:pPr algn="ctr"/>
                      <a:r>
                        <a:rPr sz="1100" b="1">
                          <a:solidFill>
                            <a:srgbClr val="FFFFFF"/>
                          </a:solidFill>
                        </a:rPr>
                        <a:t>Senaryo</a:t>
                      </a:r>
                    </a:p>
                  </a:txBody>
                  <a:tcPr>
                    <a:solidFill>
                      <a:srgbClr val="1F3864"/>
                    </a:solidFill>
                  </a:tcPr>
                </a:tc>
                <a:tc>
                  <a:txBody>
                    <a:bodyPr/>
                    <a:lstStyle/>
                    <a:p>
                      <a:pPr algn="ctr"/>
                      <a:r>
                        <a:rPr sz="1100" b="1">
                          <a:solidFill>
                            <a:srgbClr val="FFFFFF"/>
                          </a:solidFill>
                        </a:rPr>
                        <a:t>Kesinti</a:t>
                      </a:r>
                    </a:p>
                    <a:p>
                      <a:pPr algn="ctr"/>
                      <a:r>
                        <a:rPr sz="1100" b="1">
                          <a:solidFill>
                            <a:srgbClr val="FFFFFF"/>
                          </a:solidFill>
                        </a:rPr>
                        <a:t>(hafta)</a:t>
                      </a:r>
                    </a:p>
                  </a:txBody>
                  <a:tcPr>
                    <a:solidFill>
                      <a:srgbClr val="1F3864"/>
                    </a:solidFill>
                  </a:tcPr>
                </a:tc>
                <a:tc>
                  <a:txBody>
                    <a:bodyPr/>
                    <a:lstStyle/>
                    <a:p>
                      <a:pPr algn="ctr"/>
                      <a:r>
                        <a:rPr sz="1100" b="1">
                          <a:solidFill>
                            <a:srgbClr val="FFFFFF"/>
                          </a:solidFill>
                        </a:rPr>
                        <a:t>Navlun</a:t>
                      </a:r>
                    </a:p>
                    <a:p>
                      <a:pPr algn="ctr"/>
                      <a:r>
                        <a:rPr sz="1100" b="1">
                          <a:solidFill>
                            <a:srgbClr val="FFFFFF"/>
                          </a:solidFill>
                        </a:rPr>
                        <a:t>çarpanı</a:t>
                      </a:r>
                    </a:p>
                  </a:txBody>
                  <a:tcPr>
                    <a:solidFill>
                      <a:srgbClr val="1F3864"/>
                    </a:solidFill>
                  </a:tcPr>
                </a:tc>
                <a:tc>
                  <a:txBody>
                    <a:bodyPr/>
                    <a:lstStyle/>
                    <a:p>
                      <a:pPr algn="ctr"/>
                      <a:r>
                        <a:rPr sz="1100" b="1">
                          <a:solidFill>
                            <a:srgbClr val="FFFFFF"/>
                          </a:solidFill>
                        </a:rPr>
                        <a:t>Tedarik</a:t>
                      </a:r>
                    </a:p>
                    <a:p>
                      <a:pPr algn="ctr"/>
                      <a:r>
                        <a:rPr sz="1100" b="1">
                          <a:solidFill>
                            <a:srgbClr val="FFFFFF"/>
                          </a:solidFill>
                        </a:rPr>
                        <a:t>eki (hafta)</a:t>
                      </a:r>
                    </a:p>
                  </a:txBody>
                  <a:tcPr>
                    <a:solidFill>
                      <a:srgbClr val="1F3864"/>
                    </a:solidFill>
                  </a:tcPr>
                </a:tc>
                <a:tc>
                  <a:txBody>
                    <a:bodyPr/>
                    <a:lstStyle/>
                    <a:p>
                      <a:pPr algn="ctr"/>
                      <a:r>
                        <a:rPr sz="1100" b="1">
                          <a:solidFill>
                            <a:srgbClr val="FFFFFF"/>
                          </a:solidFill>
                        </a:rPr>
                        <a:t>Risk arz</a:t>
                      </a:r>
                    </a:p>
                    <a:p>
                      <a:pPr algn="ctr"/>
                      <a:r>
                        <a:rPr sz="1100" b="1">
                          <a:solidFill>
                            <a:srgbClr val="FFFFFF"/>
                          </a:solidFill>
                        </a:rPr>
                        <a:t>%</a:t>
                      </a:r>
                    </a:p>
                  </a:txBody>
                  <a:tcPr>
                    <a:solidFill>
                      <a:srgbClr val="1F3864"/>
                    </a:solidFill>
                  </a:tcPr>
                </a:tc>
                <a:tc>
                  <a:txBody>
                    <a:bodyPr/>
                    <a:lstStyle/>
                    <a:p>
                      <a:pPr algn="ctr"/>
                      <a:r>
                        <a:rPr sz="1100" b="1">
                          <a:solidFill>
                            <a:srgbClr val="FFFFFF"/>
                          </a:solidFill>
                        </a:rPr>
                        <a:t>Talep</a:t>
                      </a:r>
                    </a:p>
                    <a:p>
                      <a:pPr algn="ctr"/>
                      <a:r>
                        <a:rPr sz="1100" b="1">
                          <a:solidFill>
                            <a:srgbClr val="FFFFFF"/>
                          </a:solidFill>
                        </a:rPr>
                        <a:t>etkisi %</a:t>
                      </a:r>
                    </a:p>
                  </a:txBody>
                  <a:tcPr>
                    <a:solidFill>
                      <a:srgbClr val="1F3864"/>
                    </a:solidFill>
                  </a:tcPr>
                </a:tc>
                <a:tc>
                  <a:txBody>
                    <a:bodyPr/>
                    <a:lstStyle/>
                    <a:p>
                      <a:pPr algn="ctr"/>
                      <a:r>
                        <a:rPr sz="1100" b="1">
                          <a:solidFill>
                            <a:srgbClr val="FFFFFF"/>
                          </a:solidFill>
                        </a:rPr>
                        <a:t>Olasılık</a:t>
                      </a:r>
                    </a:p>
                  </a:txBody>
                  <a:tcPr>
                    <a:solidFill>
                      <a:srgbClr val="1F3864"/>
                    </a:solidFill>
                  </a:tcPr>
                </a:tc>
              </a:tr>
              <a:tr h="475488">
                <a:tc>
                  <a:txBody>
                    <a:bodyPr/>
                    <a:lstStyle/>
                    <a:p>
                      <a:pPr algn="l"/>
                      <a:r>
                        <a:rPr sz="1100" b="1">
                          <a:solidFill>
                            <a:srgbClr val="1F3864"/>
                          </a:solidFill>
                        </a:rPr>
                        <a:t>Baz</a:t>
                      </a:r>
                    </a:p>
                  </a:txBody>
                  <a:tcPr>
                    <a:solidFill>
                      <a:srgbClr val="FFFFFF"/>
                    </a:solidFill>
                  </a:tcPr>
                </a:tc>
                <a:tc>
                  <a:txBody>
                    <a:bodyPr/>
                    <a:lstStyle/>
                    <a:p>
                      <a:pPr algn="ctr"/>
                      <a:r>
                        <a:rPr sz="1100" b="0">
                          <a:solidFill>
                            <a:srgbClr val="1F3864"/>
                          </a:solidFill>
                        </a:rPr>
                        <a:t>8</a:t>
                      </a:r>
                    </a:p>
                  </a:txBody>
                  <a:tcPr>
                    <a:solidFill>
                      <a:srgbClr val="FFFFFF"/>
                    </a:solidFill>
                  </a:tcPr>
                </a:tc>
                <a:tc>
                  <a:txBody>
                    <a:bodyPr/>
                    <a:lstStyle/>
                    <a:p>
                      <a:pPr algn="ctr"/>
                      <a:r>
                        <a:rPr sz="1100" b="0">
                          <a:solidFill>
                            <a:srgbClr val="1F3864"/>
                          </a:solidFill>
                        </a:rPr>
                        <a:t>1.8x</a:t>
                      </a:r>
                    </a:p>
                  </a:txBody>
                  <a:tcPr>
                    <a:solidFill>
                      <a:srgbClr val="FFFFFF"/>
                    </a:solidFill>
                  </a:tcPr>
                </a:tc>
                <a:tc>
                  <a:txBody>
                    <a:bodyPr/>
                    <a:lstStyle/>
                    <a:p>
                      <a:pPr algn="ctr"/>
                      <a:r>
                        <a:rPr sz="1100" b="0">
                          <a:solidFill>
                            <a:srgbClr val="1F3864"/>
                          </a:solidFill>
                        </a:rPr>
                        <a:t>+4</a:t>
                      </a:r>
                    </a:p>
                  </a:txBody>
                  <a:tcPr>
                    <a:solidFill>
                      <a:srgbClr val="FFFFFF"/>
                    </a:solidFill>
                  </a:tcPr>
                </a:tc>
                <a:tc>
                  <a:txBody>
                    <a:bodyPr/>
                    <a:lstStyle/>
                    <a:p>
                      <a:pPr algn="ctr"/>
                      <a:r>
                        <a:rPr sz="1100" b="0">
                          <a:solidFill>
                            <a:srgbClr val="1F3864"/>
                          </a:solidFill>
                        </a:rPr>
                        <a:t>%70</a:t>
                      </a:r>
                    </a:p>
                  </a:txBody>
                  <a:tcPr>
                    <a:solidFill>
                      <a:srgbClr val="FFFFFF"/>
                    </a:solidFill>
                  </a:tcPr>
                </a:tc>
                <a:tc>
                  <a:txBody>
                    <a:bodyPr/>
                    <a:lstStyle/>
                    <a:p>
                      <a:pPr algn="ctr"/>
                      <a:r>
                        <a:rPr sz="1100" b="0">
                          <a:solidFill>
                            <a:srgbClr val="1F3864"/>
                          </a:solidFill>
                        </a:rPr>
                        <a:t>%-6</a:t>
                      </a:r>
                    </a:p>
                  </a:txBody>
                  <a:tcPr>
                    <a:solidFill>
                      <a:srgbClr val="FFFFFF"/>
                    </a:solidFill>
                  </a:tcPr>
                </a:tc>
                <a:tc>
                  <a:txBody>
                    <a:bodyPr/>
                    <a:lstStyle/>
                    <a:p>
                      <a:pPr algn="ctr"/>
                      <a:r>
                        <a:rPr sz="1100" b="0">
                          <a:solidFill>
                            <a:srgbClr val="1F3864"/>
                          </a:solidFill>
                        </a:rPr>
                        <a:t>%30</a:t>
                      </a:r>
                    </a:p>
                  </a:txBody>
                  <a:tcPr>
                    <a:solidFill>
                      <a:srgbClr val="FFFFFF"/>
                    </a:solidFill>
                  </a:tcPr>
                </a:tc>
              </a:tr>
              <a:tr h="475488">
                <a:tc>
                  <a:txBody>
                    <a:bodyPr/>
                    <a:lstStyle/>
                    <a:p>
                      <a:pPr algn="l"/>
                      <a:r>
                        <a:rPr sz="1100" b="1">
                          <a:solidFill>
                            <a:srgbClr val="1F3864"/>
                          </a:solidFill>
                        </a:rPr>
                        <a:t>Orta</a:t>
                      </a:r>
                    </a:p>
                  </a:txBody>
                  <a:tcPr>
                    <a:solidFill>
                      <a:srgbClr val="F2F2F2"/>
                    </a:solidFill>
                  </a:tcPr>
                </a:tc>
                <a:tc>
                  <a:txBody>
                    <a:bodyPr/>
                    <a:lstStyle/>
                    <a:p>
                      <a:pPr algn="ctr"/>
                      <a:r>
                        <a:rPr sz="1100" b="0">
                          <a:solidFill>
                            <a:srgbClr val="1F3864"/>
                          </a:solidFill>
                        </a:rPr>
                        <a:t>16</a:t>
                      </a:r>
                    </a:p>
                  </a:txBody>
                  <a:tcPr>
                    <a:solidFill>
                      <a:srgbClr val="F2F2F2"/>
                    </a:solidFill>
                  </a:tcPr>
                </a:tc>
                <a:tc>
                  <a:txBody>
                    <a:bodyPr/>
                    <a:lstStyle/>
                    <a:p>
                      <a:pPr algn="ctr"/>
                      <a:r>
                        <a:rPr sz="1100" b="0">
                          <a:solidFill>
                            <a:srgbClr val="1F3864"/>
                          </a:solidFill>
                        </a:rPr>
                        <a:t>2.8x</a:t>
                      </a:r>
                    </a:p>
                  </a:txBody>
                  <a:tcPr>
                    <a:solidFill>
                      <a:srgbClr val="F2F2F2"/>
                    </a:solidFill>
                  </a:tcPr>
                </a:tc>
                <a:tc>
                  <a:txBody>
                    <a:bodyPr/>
                    <a:lstStyle/>
                    <a:p>
                      <a:pPr algn="ctr"/>
                      <a:r>
                        <a:rPr sz="1100" b="0">
                          <a:solidFill>
                            <a:srgbClr val="1F3864"/>
                          </a:solidFill>
                        </a:rPr>
                        <a:t>+8</a:t>
                      </a:r>
                    </a:p>
                  </a:txBody>
                  <a:tcPr>
                    <a:solidFill>
                      <a:srgbClr val="F2F2F2"/>
                    </a:solidFill>
                  </a:tcPr>
                </a:tc>
                <a:tc>
                  <a:txBody>
                    <a:bodyPr/>
                    <a:lstStyle/>
                    <a:p>
                      <a:pPr algn="ctr"/>
                      <a:r>
                        <a:rPr sz="1100" b="0">
                          <a:solidFill>
                            <a:srgbClr val="1F3864"/>
                          </a:solidFill>
                        </a:rPr>
                        <a:t>%45</a:t>
                      </a:r>
                    </a:p>
                  </a:txBody>
                  <a:tcPr>
                    <a:solidFill>
                      <a:srgbClr val="F2F2F2"/>
                    </a:solidFill>
                  </a:tcPr>
                </a:tc>
                <a:tc>
                  <a:txBody>
                    <a:bodyPr/>
                    <a:lstStyle/>
                    <a:p>
                      <a:pPr algn="ctr"/>
                      <a:r>
                        <a:rPr sz="1100" b="0">
                          <a:solidFill>
                            <a:srgbClr val="1F3864"/>
                          </a:solidFill>
                        </a:rPr>
                        <a:t>%-14</a:t>
                      </a:r>
                    </a:p>
                  </a:txBody>
                  <a:tcPr>
                    <a:solidFill>
                      <a:srgbClr val="F2F2F2"/>
                    </a:solidFill>
                  </a:tcPr>
                </a:tc>
                <a:tc>
                  <a:txBody>
                    <a:bodyPr/>
                    <a:lstStyle/>
                    <a:p>
                      <a:pPr algn="ctr"/>
                      <a:r>
                        <a:rPr sz="1100" b="0">
                          <a:solidFill>
                            <a:srgbClr val="1F3864"/>
                          </a:solidFill>
                        </a:rPr>
                        <a:t>%38</a:t>
                      </a:r>
                    </a:p>
                  </a:txBody>
                  <a:tcPr>
                    <a:solidFill>
                      <a:srgbClr val="F2F2F2"/>
                    </a:solidFill>
                  </a:tcPr>
                </a:tc>
              </a:tr>
              <a:tr h="475488">
                <a:tc>
                  <a:txBody>
                    <a:bodyPr/>
                    <a:lstStyle/>
                    <a:p>
                      <a:pPr algn="l"/>
                      <a:r>
                        <a:rPr sz="1100" b="1">
                          <a:solidFill>
                            <a:srgbClr val="1F3864"/>
                          </a:solidFill>
                        </a:rPr>
                        <a:t>Ağır</a:t>
                      </a:r>
                    </a:p>
                  </a:txBody>
                  <a:tcPr>
                    <a:solidFill>
                      <a:srgbClr val="FFFFFF"/>
                    </a:solidFill>
                  </a:tcPr>
                </a:tc>
                <a:tc>
                  <a:txBody>
                    <a:bodyPr/>
                    <a:lstStyle/>
                    <a:p>
                      <a:pPr algn="ctr"/>
                      <a:r>
                        <a:rPr sz="1100" b="0">
                          <a:solidFill>
                            <a:srgbClr val="1F3864"/>
                          </a:solidFill>
                        </a:rPr>
                        <a:t>26</a:t>
                      </a:r>
                    </a:p>
                  </a:txBody>
                  <a:tcPr>
                    <a:solidFill>
                      <a:srgbClr val="FFFFFF"/>
                    </a:solidFill>
                  </a:tcPr>
                </a:tc>
                <a:tc>
                  <a:txBody>
                    <a:bodyPr/>
                    <a:lstStyle/>
                    <a:p>
                      <a:pPr algn="ctr"/>
                      <a:r>
                        <a:rPr sz="1100" b="0">
                          <a:solidFill>
                            <a:srgbClr val="1F3864"/>
                          </a:solidFill>
                        </a:rPr>
                        <a:t>3.6x</a:t>
                      </a:r>
                    </a:p>
                  </a:txBody>
                  <a:tcPr>
                    <a:solidFill>
                      <a:srgbClr val="FFFFFF"/>
                    </a:solidFill>
                  </a:tcPr>
                </a:tc>
                <a:tc>
                  <a:txBody>
                    <a:bodyPr/>
                    <a:lstStyle/>
                    <a:p>
                      <a:pPr algn="ctr"/>
                      <a:r>
                        <a:rPr sz="1100" b="0">
                          <a:solidFill>
                            <a:srgbClr val="1F3864"/>
                          </a:solidFill>
                        </a:rPr>
                        <a:t>+12</a:t>
                      </a:r>
                    </a:p>
                  </a:txBody>
                  <a:tcPr>
                    <a:solidFill>
                      <a:srgbClr val="FFFFFF"/>
                    </a:solidFill>
                  </a:tcPr>
                </a:tc>
                <a:tc>
                  <a:txBody>
                    <a:bodyPr/>
                    <a:lstStyle/>
                    <a:p>
                      <a:pPr algn="ctr"/>
                      <a:r>
                        <a:rPr sz="1100" b="0">
                          <a:solidFill>
                            <a:srgbClr val="1F3864"/>
                          </a:solidFill>
                        </a:rPr>
                        <a:t>%25</a:t>
                      </a:r>
                    </a:p>
                  </a:txBody>
                  <a:tcPr>
                    <a:solidFill>
                      <a:srgbClr val="FFFFFF"/>
                    </a:solidFill>
                  </a:tcPr>
                </a:tc>
                <a:tc>
                  <a:txBody>
                    <a:bodyPr/>
                    <a:lstStyle/>
                    <a:p>
                      <a:pPr algn="ctr"/>
                      <a:r>
                        <a:rPr sz="1100" b="0">
                          <a:solidFill>
                            <a:srgbClr val="1F3864"/>
                          </a:solidFill>
                        </a:rPr>
                        <a:t>%-24</a:t>
                      </a:r>
                    </a:p>
                  </a:txBody>
                  <a:tcPr>
                    <a:solidFill>
                      <a:srgbClr val="FFFFFF"/>
                    </a:solidFill>
                  </a:tcPr>
                </a:tc>
                <a:tc>
                  <a:txBody>
                    <a:bodyPr/>
                    <a:lstStyle/>
                    <a:p>
                      <a:pPr algn="ctr"/>
                      <a:r>
                        <a:rPr sz="1100" b="0">
                          <a:solidFill>
                            <a:srgbClr val="1F3864"/>
                          </a:solidFill>
                        </a:rPr>
                        <a:t>%22</a:t>
                      </a:r>
                    </a:p>
                  </a:txBody>
                  <a:tcPr>
                    <a:solidFill>
                      <a:srgbClr val="FFFFFF"/>
                    </a:solidFill>
                  </a:tcPr>
                </a:tc>
              </a:tr>
              <a:tr h="475488">
                <a:tc>
                  <a:txBody>
                    <a:bodyPr/>
                    <a:lstStyle/>
                    <a:p>
                      <a:pPr algn="l"/>
                      <a:r>
                        <a:rPr sz="1100" b="1">
                          <a:solidFill>
                            <a:srgbClr val="1F3864"/>
                          </a:solidFill>
                        </a:rPr>
                        <a:t>Uzayan/Kalıcı</a:t>
                      </a:r>
                    </a:p>
                  </a:txBody>
                  <a:tcPr>
                    <a:solidFill>
                      <a:srgbClr val="F2F2F2"/>
                    </a:solidFill>
                  </a:tcPr>
                </a:tc>
                <a:tc>
                  <a:txBody>
                    <a:bodyPr/>
                    <a:lstStyle/>
                    <a:p>
                      <a:pPr algn="ctr"/>
                      <a:r>
                        <a:rPr sz="1100" b="0">
                          <a:solidFill>
                            <a:srgbClr val="1F3864"/>
                          </a:solidFill>
                        </a:rPr>
                        <a:t>40</a:t>
                      </a:r>
                    </a:p>
                  </a:txBody>
                  <a:tcPr>
                    <a:solidFill>
                      <a:srgbClr val="F2F2F2"/>
                    </a:solidFill>
                  </a:tcPr>
                </a:tc>
                <a:tc>
                  <a:txBody>
                    <a:bodyPr/>
                    <a:lstStyle/>
                    <a:p>
                      <a:pPr algn="ctr"/>
                      <a:r>
                        <a:rPr sz="1100" b="0">
                          <a:solidFill>
                            <a:srgbClr val="1F3864"/>
                          </a:solidFill>
                        </a:rPr>
                        <a:t>3.0x</a:t>
                      </a:r>
                    </a:p>
                  </a:txBody>
                  <a:tcPr>
                    <a:solidFill>
                      <a:srgbClr val="F2F2F2"/>
                    </a:solidFill>
                  </a:tcPr>
                </a:tc>
                <a:tc>
                  <a:txBody>
                    <a:bodyPr/>
                    <a:lstStyle/>
                    <a:p>
                      <a:pPr algn="ctr"/>
                      <a:r>
                        <a:rPr sz="1100" b="0">
                          <a:solidFill>
                            <a:srgbClr val="1F3864"/>
                          </a:solidFill>
                        </a:rPr>
                        <a:t>+10</a:t>
                      </a:r>
                    </a:p>
                  </a:txBody>
                  <a:tcPr>
                    <a:solidFill>
                      <a:srgbClr val="F2F2F2"/>
                    </a:solidFill>
                  </a:tcPr>
                </a:tc>
                <a:tc>
                  <a:txBody>
                    <a:bodyPr/>
                    <a:lstStyle/>
                    <a:p>
                      <a:pPr algn="ctr"/>
                      <a:r>
                        <a:rPr sz="1100" b="0">
                          <a:solidFill>
                            <a:srgbClr val="1F3864"/>
                          </a:solidFill>
                        </a:rPr>
                        <a:t>%35</a:t>
                      </a:r>
                    </a:p>
                  </a:txBody>
                  <a:tcPr>
                    <a:solidFill>
                      <a:srgbClr val="F2F2F2"/>
                    </a:solidFill>
                  </a:tcPr>
                </a:tc>
                <a:tc>
                  <a:txBody>
                    <a:bodyPr/>
                    <a:lstStyle/>
                    <a:p>
                      <a:pPr algn="ctr"/>
                      <a:r>
                        <a:rPr sz="1100" b="0">
                          <a:solidFill>
                            <a:srgbClr val="1F3864"/>
                          </a:solidFill>
                        </a:rPr>
                        <a:t>%-18</a:t>
                      </a:r>
                    </a:p>
                  </a:txBody>
                  <a:tcPr>
                    <a:solidFill>
                      <a:srgbClr val="F2F2F2"/>
                    </a:solidFill>
                  </a:tcPr>
                </a:tc>
                <a:tc>
                  <a:txBody>
                    <a:bodyPr/>
                    <a:lstStyle/>
                    <a:p>
                      <a:pPr algn="ctr"/>
                      <a:r>
                        <a:rPr sz="1100" b="0">
                          <a:solidFill>
                            <a:srgbClr val="1F3864"/>
                          </a:solidFill>
                        </a:rPr>
                        <a:t>%10</a:t>
                      </a:r>
                    </a:p>
                  </a:txBody>
                  <a:tcPr>
                    <a:solidFill>
                      <a:srgbClr val="F2F2F2"/>
                    </a:solidFill>
                  </a:tcPr>
                </a:tc>
              </a:tr>
            </a:tbl>
          </a:graphicData>
        </a:graphic>
      </p:graphicFrame>
      <p:sp>
        <p:nvSpPr>
          <p:cNvPr id="7" name="TextBox 6"/>
          <p:cNvSpPr txBox="1"/>
          <p:nvPr/>
        </p:nvSpPr>
        <p:spPr>
          <a:xfrm>
            <a:off x="457200" y="3931920"/>
            <a:ext cx="11247120" cy="365760"/>
          </a:xfrm>
          <a:prstGeom prst="rect">
            <a:avLst/>
          </a:prstGeom>
          <a:noFill/>
        </p:spPr>
        <p:txBody>
          <a:bodyPr wrap="square" anchor="t">
            <a:spAutoFit/>
          </a:bodyPr>
          <a:lstStyle/>
          <a:p>
            <a:pPr algn="l"/>
            <a:r>
              <a:rPr sz="1500" b="1">
                <a:solidFill>
                  <a:srgbClr val="1F3864"/>
                </a:solidFill>
                <a:latin typeface="Calibri"/>
              </a:rPr>
              <a:t>Senaryo mantığı</a:t>
            </a:r>
          </a:p>
        </p:txBody>
      </p:sp>
      <p:sp>
        <p:nvSpPr>
          <p:cNvPr id="8" name="TextBox 7"/>
          <p:cNvSpPr txBox="1"/>
          <p:nvPr/>
        </p:nvSpPr>
        <p:spPr>
          <a:xfrm>
            <a:off x="457200" y="4343400"/>
            <a:ext cx="11247120" cy="1828800"/>
          </a:xfrm>
          <a:prstGeom prst="rect">
            <a:avLst/>
          </a:prstGeom>
          <a:noFill/>
        </p:spPr>
        <p:txBody>
          <a:bodyPr wrap="square" anchor="t">
            <a:spAutoFit/>
          </a:bodyPr>
          <a:lstStyle/>
          <a:p>
            <a:pPr algn="l">
              <a:spcAft>
                <a:spcPts val="700"/>
              </a:spcAft>
            </a:pPr>
            <a:r>
              <a:rPr sz="1300" b="0">
                <a:solidFill>
                  <a:srgbClr val="595959"/>
                </a:solidFill>
                <a:latin typeface="Calibri"/>
              </a:rPr>
              <a:t>• Baz (hızlı normalleşme, %30): ~2 ay kesinti, navlun ılımlı, arz %70'e iner.</a:t>
            </a:r>
          </a:p>
          <a:p>
            <a:pPr algn="l">
              <a:spcAft>
                <a:spcPts val="700"/>
              </a:spcAft>
            </a:pPr>
            <a:r>
              <a:rPr sz="1300" b="0">
                <a:solidFill>
                  <a:srgbClr val="595959"/>
                </a:solidFill>
                <a:latin typeface="Calibri"/>
              </a:rPr>
              <a:t>• Orta (uzayan kesinti, %38): ~4 ay, navlun 2,8x, arz %45 — seçici fiyat yansıtması gerekir.</a:t>
            </a:r>
          </a:p>
          <a:p>
            <a:pPr algn="l">
              <a:spcAft>
                <a:spcPts val="700"/>
              </a:spcAft>
            </a:pPr>
            <a:r>
              <a:rPr sz="1300" b="0">
                <a:solidFill>
                  <a:srgbClr val="595959"/>
                </a:solidFill>
                <a:latin typeface="Calibri"/>
              </a:rPr>
              <a:t>• Ağır (genişleyen kriz, %22): ~6 ay+, arz %25, ciddi üretim kısıtı.</a:t>
            </a:r>
          </a:p>
          <a:p>
            <a:pPr algn="l">
              <a:spcAft>
                <a:spcPts val="700"/>
              </a:spcAft>
            </a:pPr>
            <a:r>
              <a:rPr sz="1300" b="0">
                <a:solidFill>
                  <a:srgbClr val="595959"/>
                </a:solidFill>
                <a:latin typeface="Calibri"/>
              </a:rPr>
              <a:t>• Uzayan/Kalıcı (%10): ~9 ay, kalıcı kayma, çift kaynak zorunlu, yapısal maliyet artışı.</a:t>
            </a:r>
          </a:p>
        </p:txBody>
      </p:sp>
      <p:sp>
        <p:nvSpPr>
          <p:cNvPr id="9" name="TextBox 8"/>
          <p:cNvSpPr txBox="1"/>
          <p:nvPr/>
        </p:nvSpPr>
        <p:spPr>
          <a:xfrm>
            <a:off x="457200" y="6446520"/>
            <a:ext cx="8229600" cy="320040"/>
          </a:xfrm>
          <a:prstGeom prst="rect">
            <a:avLst/>
          </a:prstGeom>
          <a:noFill/>
        </p:spPr>
        <p:txBody>
          <a:bodyPr wrap="square" anchor="t">
            <a:spAutoFit/>
          </a:bodyPr>
          <a:lstStyle/>
          <a:p>
            <a:pPr algn="l"/>
            <a:r>
              <a:rPr sz="900" b="0">
                <a:solidFill>
                  <a:srgbClr val="595959"/>
                </a:solidFill>
                <a:latin typeface="Calibri"/>
              </a:rPr>
              <a:t>Contoso Üretim A.Ş. · Bölge-D Tedarik Kesintisi Risk Modeli · Gizli</a:t>
            </a:r>
          </a:p>
        </p:txBody>
      </p:sp>
      <p:sp>
        <p:nvSpPr>
          <p:cNvPr id="10" name="TextBox 9"/>
          <p:cNvSpPr txBox="1"/>
          <p:nvPr/>
        </p:nvSpPr>
        <p:spPr>
          <a:xfrm>
            <a:off x="11247120" y="6446520"/>
            <a:ext cx="731520" cy="320040"/>
          </a:xfrm>
          <a:prstGeom prst="rect">
            <a:avLst/>
          </a:prstGeom>
          <a:noFill/>
        </p:spPr>
        <p:txBody>
          <a:bodyPr wrap="square" anchor="t">
            <a:spAutoFit/>
          </a:bodyPr>
          <a:lstStyle/>
          <a:p>
            <a:pPr algn="r"/>
            <a:r>
              <a:rPr sz="900" b="0">
                <a:solidFill>
                  <a:srgbClr val="595959"/>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960120"/>
          </a:xfrm>
          <a:prstGeom prst="rect">
            <a:avLst/>
          </a:prstGeom>
          <a:solidFill>
            <a:srgbClr val="1F386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60120"/>
            <a:ext cx="12191695" cy="54864"/>
          </a:xfrm>
          <a:prstGeom prst="rect">
            <a:avLst/>
          </a:prstGeom>
          <a:solidFill>
            <a:srgbClr val="E1A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
            <a:ext cx="11247120" cy="731520"/>
          </a:xfrm>
          <a:prstGeom prst="rect">
            <a:avLst/>
          </a:prstGeom>
          <a:noFill/>
        </p:spPr>
        <p:txBody>
          <a:bodyPr wrap="square" anchor="ctr">
            <a:spAutoFit/>
          </a:bodyPr>
          <a:lstStyle/>
          <a:p>
            <a:pPr algn="l"/>
            <a:r>
              <a:rPr sz="2600" b="1">
                <a:solidFill>
                  <a:srgbClr val="FFFFFF"/>
                </a:solidFill>
                <a:latin typeface="Calibri"/>
              </a:rPr>
              <a:t>Senaryo Sonuçları: Risk Geliri ve FAVÖK Kaybı</a:t>
            </a:r>
          </a:p>
        </p:txBody>
      </p:sp>
      <p:sp>
        <p:nvSpPr>
          <p:cNvPr id="5" name="TextBox 4"/>
          <p:cNvSpPr txBox="1"/>
          <p:nvPr/>
        </p:nvSpPr>
        <p:spPr>
          <a:xfrm>
            <a:off x="457200" y="658368"/>
            <a:ext cx="11247120" cy="274320"/>
          </a:xfrm>
          <a:prstGeom prst="rect">
            <a:avLst/>
          </a:prstGeom>
          <a:noFill/>
        </p:spPr>
        <p:txBody>
          <a:bodyPr wrap="square" anchor="t">
            <a:spAutoFit/>
          </a:bodyPr>
          <a:lstStyle/>
          <a:p>
            <a:pPr algn="l"/>
            <a:r>
              <a:rPr sz="1100" b="0">
                <a:solidFill>
                  <a:srgbClr val="BFD3EE"/>
                </a:solidFill>
                <a:latin typeface="Calibri"/>
              </a:rPr>
              <a:t>Kısıtlı arz altında risk altındaki gelir ve FAVÖK etkisi</a:t>
            </a:r>
          </a:p>
        </p:txBody>
      </p:sp>
      <p:pic>
        <p:nvPicPr>
          <p:cNvPr id="6" name="Picture 5" descr="04_senaryo.png"/>
          <p:cNvPicPr>
            <a:picLocks noChangeAspect="1"/>
          </p:cNvPicPr>
          <p:nvPr/>
        </p:nvPicPr>
        <p:blipFill>
          <a:blip r:embed="rId2"/>
          <a:stretch>
            <a:fillRect/>
          </a:stretch>
        </p:blipFill>
        <p:spPr>
          <a:xfrm>
            <a:off x="457200" y="1234440"/>
            <a:ext cx="7863840" cy="3801340"/>
          </a:xfrm>
          <a:prstGeom prst="rect">
            <a:avLst/>
          </a:prstGeom>
        </p:spPr>
      </p:pic>
      <p:sp>
        <p:nvSpPr>
          <p:cNvPr id="7" name="TextBox 6"/>
          <p:cNvSpPr txBox="1"/>
          <p:nvPr/>
        </p:nvSpPr>
        <p:spPr>
          <a:xfrm>
            <a:off x="8503920" y="1371600"/>
            <a:ext cx="3383280" cy="365760"/>
          </a:xfrm>
          <a:prstGeom prst="rect">
            <a:avLst/>
          </a:prstGeom>
          <a:noFill/>
        </p:spPr>
        <p:txBody>
          <a:bodyPr wrap="square" anchor="t">
            <a:spAutoFit/>
          </a:bodyPr>
          <a:lstStyle/>
          <a:p>
            <a:pPr algn="l"/>
            <a:r>
              <a:rPr sz="1500" b="1">
                <a:solidFill>
                  <a:srgbClr val="1F3864"/>
                </a:solidFill>
                <a:latin typeface="Calibri"/>
              </a:rPr>
              <a:t>Sonuçlar</a:t>
            </a:r>
          </a:p>
        </p:txBody>
      </p:sp>
      <p:sp>
        <p:nvSpPr>
          <p:cNvPr id="8" name="TextBox 7"/>
          <p:cNvSpPr txBox="1"/>
          <p:nvPr/>
        </p:nvSpPr>
        <p:spPr>
          <a:xfrm>
            <a:off x="8503920" y="1828800"/>
            <a:ext cx="3474720" cy="4114800"/>
          </a:xfrm>
          <a:prstGeom prst="rect">
            <a:avLst/>
          </a:prstGeom>
          <a:noFill/>
        </p:spPr>
        <p:txBody>
          <a:bodyPr wrap="square" anchor="t">
            <a:spAutoFit/>
          </a:bodyPr>
          <a:lstStyle/>
          <a:p>
            <a:pPr algn="l">
              <a:spcAft>
                <a:spcPts val="300"/>
              </a:spcAft>
            </a:pPr>
            <a:r>
              <a:rPr sz="1200" b="0">
                <a:solidFill>
                  <a:srgbClr val="595959"/>
                </a:solidFill>
                <a:latin typeface="Calibri"/>
              </a:rPr>
              <a:t>• Baz: risk gelir 0.16 mlr, FAVÖK -0.11 mlr.</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Orta: 1.69 mlr / -0.76 mlr.</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Ağır: 3.95 mlr / -1.74 mlr.</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Uzayan: 5.58 mlr / -2.36 mlr.</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Risk geliri arz kısıtı ve talep etkisinden bağlayıcı olanla belirlenir.</a:t>
            </a:r>
          </a:p>
        </p:txBody>
      </p:sp>
      <p:sp>
        <p:nvSpPr>
          <p:cNvPr id="9" name="TextBox 8"/>
          <p:cNvSpPr txBox="1"/>
          <p:nvPr/>
        </p:nvSpPr>
        <p:spPr>
          <a:xfrm>
            <a:off x="457200" y="6446520"/>
            <a:ext cx="8229600" cy="320040"/>
          </a:xfrm>
          <a:prstGeom prst="rect">
            <a:avLst/>
          </a:prstGeom>
          <a:noFill/>
        </p:spPr>
        <p:txBody>
          <a:bodyPr wrap="square" anchor="t">
            <a:spAutoFit/>
          </a:bodyPr>
          <a:lstStyle/>
          <a:p>
            <a:pPr algn="l"/>
            <a:r>
              <a:rPr sz="900" b="0">
                <a:solidFill>
                  <a:srgbClr val="595959"/>
                </a:solidFill>
                <a:latin typeface="Calibri"/>
              </a:rPr>
              <a:t>Contoso Üretim A.Ş. · Bölge-D Tedarik Kesintisi Risk Modeli · Gizli</a:t>
            </a:r>
          </a:p>
        </p:txBody>
      </p:sp>
      <p:sp>
        <p:nvSpPr>
          <p:cNvPr id="10" name="TextBox 9"/>
          <p:cNvSpPr txBox="1"/>
          <p:nvPr/>
        </p:nvSpPr>
        <p:spPr>
          <a:xfrm>
            <a:off x="11247120" y="6446520"/>
            <a:ext cx="731520" cy="320040"/>
          </a:xfrm>
          <a:prstGeom prst="rect">
            <a:avLst/>
          </a:prstGeom>
          <a:noFill/>
        </p:spPr>
        <p:txBody>
          <a:bodyPr wrap="square" anchor="t">
            <a:spAutoFit/>
          </a:bodyPr>
          <a:lstStyle/>
          <a:p>
            <a:pPr algn="r"/>
            <a:r>
              <a:rPr sz="900" b="0">
                <a:solidFill>
                  <a:srgbClr val="595959"/>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960120"/>
          </a:xfrm>
          <a:prstGeom prst="rect">
            <a:avLst/>
          </a:prstGeom>
          <a:solidFill>
            <a:srgbClr val="1F386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60120"/>
            <a:ext cx="12191695" cy="54864"/>
          </a:xfrm>
          <a:prstGeom prst="rect">
            <a:avLst/>
          </a:prstGeom>
          <a:solidFill>
            <a:srgbClr val="E1A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
            <a:ext cx="11247120" cy="731520"/>
          </a:xfrm>
          <a:prstGeom prst="rect">
            <a:avLst/>
          </a:prstGeom>
          <a:noFill/>
        </p:spPr>
        <p:txBody>
          <a:bodyPr wrap="square" anchor="ctr">
            <a:spAutoFit/>
          </a:bodyPr>
          <a:lstStyle/>
          <a:p>
            <a:pPr algn="l"/>
            <a:r>
              <a:rPr sz="2600" b="1">
                <a:solidFill>
                  <a:srgbClr val="FFFFFF"/>
                </a:solidFill>
                <a:latin typeface="Calibri"/>
              </a:rPr>
              <a:t>Satış, Üretim ve Tedarik Etkisi</a:t>
            </a:r>
          </a:p>
        </p:txBody>
      </p:sp>
      <p:sp>
        <p:nvSpPr>
          <p:cNvPr id="5" name="TextBox 4"/>
          <p:cNvSpPr txBox="1"/>
          <p:nvPr/>
        </p:nvSpPr>
        <p:spPr>
          <a:xfrm>
            <a:off x="457200" y="658368"/>
            <a:ext cx="11247120" cy="274320"/>
          </a:xfrm>
          <a:prstGeom prst="rect">
            <a:avLst/>
          </a:prstGeom>
          <a:noFill/>
        </p:spPr>
        <p:txBody>
          <a:bodyPr wrap="square" anchor="t">
            <a:spAutoFit/>
          </a:bodyPr>
          <a:lstStyle/>
          <a:p>
            <a:pPr algn="l"/>
            <a:r>
              <a:rPr sz="1100" b="0">
                <a:solidFill>
                  <a:srgbClr val="BFD3EE"/>
                </a:solidFill>
                <a:latin typeface="Calibri"/>
              </a:rPr>
              <a:t>Üretilebilir miktar ve aile bazında risk geliri</a:t>
            </a:r>
          </a:p>
        </p:txBody>
      </p:sp>
      <p:pic>
        <p:nvPicPr>
          <p:cNvPr id="6" name="Picture 5" descr="07_uretim_aile.png"/>
          <p:cNvPicPr>
            <a:picLocks noChangeAspect="1"/>
          </p:cNvPicPr>
          <p:nvPr/>
        </p:nvPicPr>
        <p:blipFill>
          <a:blip r:embed="rId2"/>
          <a:stretch>
            <a:fillRect/>
          </a:stretch>
        </p:blipFill>
        <p:spPr>
          <a:xfrm>
            <a:off x="365760" y="1280160"/>
            <a:ext cx="8778240" cy="3587216"/>
          </a:xfrm>
          <a:prstGeom prst="rect">
            <a:avLst/>
          </a:prstGeom>
        </p:spPr>
      </p:pic>
      <p:sp>
        <p:nvSpPr>
          <p:cNvPr id="7" name="TextBox 6"/>
          <p:cNvSpPr txBox="1"/>
          <p:nvPr/>
        </p:nvSpPr>
        <p:spPr>
          <a:xfrm>
            <a:off x="9326880" y="1371600"/>
            <a:ext cx="2651760" cy="365760"/>
          </a:xfrm>
          <a:prstGeom prst="rect">
            <a:avLst/>
          </a:prstGeom>
          <a:noFill/>
        </p:spPr>
        <p:txBody>
          <a:bodyPr wrap="square" anchor="t">
            <a:spAutoFit/>
          </a:bodyPr>
          <a:lstStyle/>
          <a:p>
            <a:pPr algn="l"/>
            <a:r>
              <a:rPr sz="1500" b="1">
                <a:solidFill>
                  <a:srgbClr val="1F3864"/>
                </a:solidFill>
                <a:latin typeface="Calibri"/>
              </a:rPr>
              <a:t>Notlar</a:t>
            </a:r>
          </a:p>
        </p:txBody>
      </p:sp>
      <p:sp>
        <p:nvSpPr>
          <p:cNvPr id="8" name="TextBox 7"/>
          <p:cNvSpPr txBox="1"/>
          <p:nvPr/>
        </p:nvSpPr>
        <p:spPr>
          <a:xfrm>
            <a:off x="9326880" y="1828800"/>
            <a:ext cx="2651760" cy="4114800"/>
          </a:xfrm>
          <a:prstGeom prst="rect">
            <a:avLst/>
          </a:prstGeom>
          <a:noFill/>
        </p:spPr>
        <p:txBody>
          <a:bodyPr wrap="square" anchor="t">
            <a:spAutoFit/>
          </a:bodyPr>
          <a:lstStyle/>
          <a:p>
            <a:pPr algn="l">
              <a:spcAft>
                <a:spcPts val="300"/>
              </a:spcAft>
            </a:pPr>
            <a:r>
              <a:rPr sz="1200" b="0">
                <a:solidFill>
                  <a:srgbClr val="595959"/>
                </a:solidFill>
                <a:latin typeface="Calibri"/>
              </a:rPr>
              <a:t>• Kesinti uzadıkça üretilebilir miktar plan gerisinde.</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En büyük mutlak risk: Beyaz Eşya ve İklimlendirme aileleri.</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Elektronik Modül düşük hacim ama yüksek bileşen yoğunluğu.</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Envanter tamponu ilk ayları kısmen koruyor.</a:t>
            </a:r>
          </a:p>
        </p:txBody>
      </p:sp>
      <p:sp>
        <p:nvSpPr>
          <p:cNvPr id="9" name="TextBox 8"/>
          <p:cNvSpPr txBox="1"/>
          <p:nvPr/>
        </p:nvSpPr>
        <p:spPr>
          <a:xfrm>
            <a:off x="457200" y="6446520"/>
            <a:ext cx="8229600" cy="320040"/>
          </a:xfrm>
          <a:prstGeom prst="rect">
            <a:avLst/>
          </a:prstGeom>
          <a:noFill/>
        </p:spPr>
        <p:txBody>
          <a:bodyPr wrap="square" anchor="t">
            <a:spAutoFit/>
          </a:bodyPr>
          <a:lstStyle/>
          <a:p>
            <a:pPr algn="l"/>
            <a:r>
              <a:rPr sz="900" b="0">
                <a:solidFill>
                  <a:srgbClr val="595959"/>
                </a:solidFill>
                <a:latin typeface="Calibri"/>
              </a:rPr>
              <a:t>Contoso Üretim A.Ş. · Bölge-D Tedarik Kesintisi Risk Modeli · Gizli</a:t>
            </a:r>
          </a:p>
        </p:txBody>
      </p:sp>
      <p:sp>
        <p:nvSpPr>
          <p:cNvPr id="10" name="TextBox 9"/>
          <p:cNvSpPr txBox="1"/>
          <p:nvPr/>
        </p:nvSpPr>
        <p:spPr>
          <a:xfrm>
            <a:off x="11247120" y="6446520"/>
            <a:ext cx="731520" cy="320040"/>
          </a:xfrm>
          <a:prstGeom prst="rect">
            <a:avLst/>
          </a:prstGeom>
          <a:noFill/>
        </p:spPr>
        <p:txBody>
          <a:bodyPr wrap="square" anchor="t">
            <a:spAutoFit/>
          </a:bodyPr>
          <a:lstStyle/>
          <a:p>
            <a:pPr algn="r"/>
            <a:r>
              <a:rPr sz="900" b="0">
                <a:solidFill>
                  <a:srgbClr val="595959"/>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960120"/>
          </a:xfrm>
          <a:prstGeom prst="rect">
            <a:avLst/>
          </a:prstGeom>
          <a:solidFill>
            <a:srgbClr val="1F386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960120"/>
            <a:ext cx="12191695" cy="54864"/>
          </a:xfrm>
          <a:prstGeom prst="rect">
            <a:avLst/>
          </a:prstGeom>
          <a:solidFill>
            <a:srgbClr val="E1A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128016"/>
            <a:ext cx="11247120" cy="731520"/>
          </a:xfrm>
          <a:prstGeom prst="rect">
            <a:avLst/>
          </a:prstGeom>
          <a:noFill/>
        </p:spPr>
        <p:txBody>
          <a:bodyPr wrap="square" anchor="ctr">
            <a:spAutoFit/>
          </a:bodyPr>
          <a:lstStyle/>
          <a:p>
            <a:pPr algn="l"/>
            <a:r>
              <a:rPr sz="2600" b="1">
                <a:solidFill>
                  <a:srgbClr val="FFFFFF"/>
                </a:solidFill>
                <a:latin typeface="Calibri"/>
              </a:rPr>
              <a:t>Finansal Köprü: FAVÖK Etkisi</a:t>
            </a:r>
          </a:p>
        </p:txBody>
      </p:sp>
      <p:sp>
        <p:nvSpPr>
          <p:cNvPr id="5" name="TextBox 4"/>
          <p:cNvSpPr txBox="1"/>
          <p:nvPr/>
        </p:nvSpPr>
        <p:spPr>
          <a:xfrm>
            <a:off x="457200" y="658368"/>
            <a:ext cx="11247120" cy="274320"/>
          </a:xfrm>
          <a:prstGeom prst="rect">
            <a:avLst/>
          </a:prstGeom>
          <a:noFill/>
        </p:spPr>
        <p:txBody>
          <a:bodyPr wrap="square" anchor="t">
            <a:spAutoFit/>
          </a:bodyPr>
          <a:lstStyle/>
          <a:p>
            <a:pPr algn="l"/>
            <a:r>
              <a:rPr sz="1100" b="0">
                <a:solidFill>
                  <a:srgbClr val="BFD3EE"/>
                </a:solidFill>
                <a:latin typeface="Calibri"/>
              </a:rPr>
              <a:t>Plan katkıdan beklenen FAVÖK'e — olasılık ağırlıklı köprü</a:t>
            </a:r>
          </a:p>
        </p:txBody>
      </p:sp>
      <p:pic>
        <p:nvPicPr>
          <p:cNvPr id="6" name="Picture 5" descr="05_favok_kopru.png"/>
          <p:cNvPicPr>
            <a:picLocks noChangeAspect="1"/>
          </p:cNvPicPr>
          <p:nvPr/>
        </p:nvPicPr>
        <p:blipFill>
          <a:blip r:embed="rId2"/>
          <a:stretch>
            <a:fillRect/>
          </a:stretch>
        </p:blipFill>
        <p:spPr>
          <a:xfrm>
            <a:off x="457200" y="1280160"/>
            <a:ext cx="7863840" cy="3801340"/>
          </a:xfrm>
          <a:prstGeom prst="rect">
            <a:avLst/>
          </a:prstGeom>
        </p:spPr>
      </p:pic>
      <p:sp>
        <p:nvSpPr>
          <p:cNvPr id="7" name="TextBox 6"/>
          <p:cNvSpPr txBox="1"/>
          <p:nvPr/>
        </p:nvSpPr>
        <p:spPr>
          <a:xfrm>
            <a:off x="8503920" y="1371600"/>
            <a:ext cx="3383280" cy="365760"/>
          </a:xfrm>
          <a:prstGeom prst="rect">
            <a:avLst/>
          </a:prstGeom>
          <a:noFill/>
        </p:spPr>
        <p:txBody>
          <a:bodyPr wrap="square" anchor="t">
            <a:spAutoFit/>
          </a:bodyPr>
          <a:lstStyle/>
          <a:p>
            <a:pPr algn="l"/>
            <a:r>
              <a:rPr sz="1500" b="1">
                <a:solidFill>
                  <a:srgbClr val="1F3864"/>
                </a:solidFill>
                <a:latin typeface="Calibri"/>
              </a:rPr>
              <a:t>Köprü</a:t>
            </a:r>
          </a:p>
        </p:txBody>
      </p:sp>
      <p:sp>
        <p:nvSpPr>
          <p:cNvPr id="8" name="TextBox 7"/>
          <p:cNvSpPr txBox="1"/>
          <p:nvPr/>
        </p:nvSpPr>
        <p:spPr>
          <a:xfrm>
            <a:off x="8503920" y="1828800"/>
            <a:ext cx="3474720" cy="4114800"/>
          </a:xfrm>
          <a:prstGeom prst="rect">
            <a:avLst/>
          </a:prstGeom>
          <a:noFill/>
        </p:spPr>
        <p:txBody>
          <a:bodyPr wrap="square" anchor="t">
            <a:spAutoFit/>
          </a:bodyPr>
          <a:lstStyle/>
          <a:p>
            <a:pPr algn="l">
              <a:spcAft>
                <a:spcPts val="300"/>
              </a:spcAft>
            </a:pPr>
            <a:r>
              <a:rPr sz="1200" b="0">
                <a:solidFill>
                  <a:srgbClr val="595959"/>
                </a:solidFill>
                <a:latin typeface="Calibri"/>
              </a:rPr>
              <a:t>• Plan katkı (FAVÖK proxy): 6.69 mlr TL.</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 Beklenen katkı kaybı: 0.66 mlr TL.</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 Beklenen ek maliyet (navlun): 0.28 mlr TL.</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 = Beklenen FAVÖK: 5.75 mlr TL.</a:t>
            </a:r>
          </a:p>
          <a:p>
            <a:pPr algn="l">
              <a:spcAft>
                <a:spcPts val="300"/>
              </a:spcAft>
            </a:pPr>
            <a:r>
              <a:rPr sz="1200" b="0">
                <a:solidFill>
                  <a:srgbClr val="595959"/>
                </a:solidFill>
                <a:latin typeface="Calibri"/>
              </a:rPr>
              <a:t/>
            </a:r>
          </a:p>
          <a:p>
            <a:pPr algn="l">
              <a:spcAft>
                <a:spcPts val="300"/>
              </a:spcAft>
            </a:pPr>
            <a:r>
              <a:rPr sz="1200" b="0">
                <a:solidFill>
                  <a:srgbClr val="595959"/>
                </a:solidFill>
                <a:latin typeface="Calibri"/>
              </a:rPr>
              <a:t>Etki ≈ plan katkının %14'ü.</a:t>
            </a:r>
          </a:p>
        </p:txBody>
      </p:sp>
      <p:sp>
        <p:nvSpPr>
          <p:cNvPr id="9" name="TextBox 8"/>
          <p:cNvSpPr txBox="1"/>
          <p:nvPr/>
        </p:nvSpPr>
        <p:spPr>
          <a:xfrm>
            <a:off x="457200" y="6446520"/>
            <a:ext cx="8229600" cy="320040"/>
          </a:xfrm>
          <a:prstGeom prst="rect">
            <a:avLst/>
          </a:prstGeom>
          <a:noFill/>
        </p:spPr>
        <p:txBody>
          <a:bodyPr wrap="square" anchor="t">
            <a:spAutoFit/>
          </a:bodyPr>
          <a:lstStyle/>
          <a:p>
            <a:pPr algn="l"/>
            <a:r>
              <a:rPr sz="900" b="0">
                <a:solidFill>
                  <a:srgbClr val="595959"/>
                </a:solidFill>
                <a:latin typeface="Calibri"/>
              </a:rPr>
              <a:t>Contoso Üretim A.Ş. · Bölge-D Tedarik Kesintisi Risk Modeli · Gizli</a:t>
            </a:r>
          </a:p>
        </p:txBody>
      </p:sp>
      <p:sp>
        <p:nvSpPr>
          <p:cNvPr id="10" name="TextBox 9"/>
          <p:cNvSpPr txBox="1"/>
          <p:nvPr/>
        </p:nvSpPr>
        <p:spPr>
          <a:xfrm>
            <a:off x="11247120" y="6446520"/>
            <a:ext cx="731520" cy="320040"/>
          </a:xfrm>
          <a:prstGeom prst="rect">
            <a:avLst/>
          </a:prstGeom>
          <a:noFill/>
        </p:spPr>
        <p:txBody>
          <a:bodyPr wrap="square" anchor="t">
            <a:spAutoFit/>
          </a:bodyPr>
          <a:lstStyle/>
          <a:p>
            <a:pPr algn="r"/>
            <a:r>
              <a:rPr sz="900" b="0">
                <a:solidFill>
                  <a:srgbClr val="595959"/>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