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E2761"/>
                </a:solidFill>
                <a:latin typeface="Georgia"/>
              </a:defRPr>
            </a:pPr>
            <a:r>
              <a:rPr sz="1300" b="0" i="0" u="none" strike="noStrike">
                <a:solidFill>
                  <a:srgbClr val="1E2761"/>
                </a:solidFill>
                <a:latin typeface="Georgia"/>
              </a:rPr>
              <a:t>Bölge Ortalama Skoru (0–100)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Ortalama Skor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F2733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Marmara</c:v>
                  </c:pt>
                  <c:pt idx="1">
                    <c:v>Güneydoğu</c:v>
                  </c:pt>
                  <c:pt idx="2">
                    <c:v>Ege</c:v>
                  </c:pt>
                  <c:pt idx="3">
                    <c:v>İç Anadolu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38.1</c:v>
                </c:pt>
                <c:pt idx="1">
                  <c:v>31.5</c:v>
                </c:pt>
                <c:pt idx="2">
                  <c:v>26</c:v>
                </c:pt>
                <c:pt idx="3">
                  <c:v>25</c:v>
                </c:pt>
              </c:numCache>
            </c:numRef>
          </c:val>
        </c:ser>
        <c:dLbls>
          <c:numFmt formatCode="0.0" sourceLinked="0"/>
          <c:txPr>
            <a:bodyPr/>
            <a:lstStyle/>
            <a:p>
              <a:pPr>
                <a:defRPr b="0" i="0" strike="noStrike" sz="1100" u="none">
                  <a:solidFill>
                    <a:srgbClr val="1F2733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5"/>
          <c:min val="0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E2761"/>
                </a:solidFill>
                <a:latin typeface="Georgia"/>
              </a:defRPr>
            </a:pPr>
            <a:r>
              <a:rPr sz="1300" b="0" i="0" u="none" strike="noStrike">
                <a:solidFill>
                  <a:srgbClr val="1E2761"/>
                </a:solidFill>
                <a:latin typeface="Georgia"/>
              </a:rPr>
              <a:t>Ağırlıklı Takipteki Oran vs Tavan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Ağırlıklı Takipteki %</c:v>
                </c:pt>
              </c:strCache>
            </c:strRef>
          </c:tx>
          <c:spPr>
            <a:solidFill>
              <a:srgbClr val="C0392B"/>
            </a:solidFill>
            <a:effectLst/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F2733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Marmara</c:v>
                  </c:pt>
                  <c:pt idx="1">
                    <c:v>Güneydoğu</c:v>
                  </c:pt>
                  <c:pt idx="2">
                    <c:v>Ege</c:v>
                  </c:pt>
                  <c:pt idx="3">
                    <c:v>İç Anadolu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4.07</c:v>
                </c:pt>
                <c:pt idx="1">
                  <c:v>4.45</c:v>
                </c:pt>
                <c:pt idx="2">
                  <c:v>2.9</c:v>
                </c:pt>
                <c:pt idx="3">
                  <c:v>5.35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Bölge Tavanı %</c:v>
                </c:pt>
              </c:strCache>
            </c:strRef>
          </c:tx>
          <c:spPr>
            <a:solidFill>
              <a:srgbClr val="AEB6C9"/>
            </a:solidFill>
            <a:effectLst/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F2733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Marmara</c:v>
                  </c:pt>
                  <c:pt idx="1">
                    <c:v>Güneydoğu</c:v>
                  </c:pt>
                  <c:pt idx="2">
                    <c:v>Ege</c:v>
                  </c:pt>
                  <c:pt idx="3">
                    <c:v>İç Anadolu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</c:v>
                </c:pt>
                <c:pt idx="1">
                  <c:v>4.7</c:v>
                </c:pt>
                <c:pt idx="2">
                  <c:v>4.7</c:v>
                </c:pt>
                <c:pt idx="3">
                  <c:v>3.2</c:v>
                </c:pt>
              </c:numCache>
            </c:numRef>
          </c:val>
        </c:ser>
        <c:dLbls>
          <c:numFmt formatCode="0.0" sourceLinked="0"/>
          <c:txPr>
            <a:bodyPr/>
            <a:lstStyle/>
            <a:p>
              <a:pPr>
                <a:defRPr b="0" i="0" strike="noStrike" sz="1000" u="none">
                  <a:solidFill>
                    <a:srgbClr val="1F2733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.5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E2761"/>
                </a:solidFill>
                <a:latin typeface="Georgia"/>
              </a:defRPr>
            </a:pPr>
            <a:r>
              <a:rPr sz="1300" b="0" i="0" u="none" strike="noStrike">
                <a:solidFill>
                  <a:srgbClr val="1E2761"/>
                </a:solidFill>
                <a:latin typeface="Georgia"/>
              </a:rPr>
              <a:t>Bölge Bazında Hedef Gerçekleşme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Gerçekleşme %</c:v>
                </c:pt>
              </c:strCache>
            </c:strRef>
          </c:tx>
          <c:spPr>
            <a:solidFill>
              <a:srgbClr val="C79A3B"/>
            </a:solidFill>
            <a:effectLst/>
          </c:spPr>
          <c:invertIfNegative val="0"/>
          <c:dLbls>
            <c:numFmt formatCode="0.0&quot;%&quot;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F2733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Marmara</c:v>
                  </c:pt>
                  <c:pt idx="1">
                    <c:v>Ege</c:v>
                  </c:pt>
                  <c:pt idx="2">
                    <c:v>İç Anadolu</c:v>
                  </c:pt>
                  <c:pt idx="3">
                    <c:v>Güneydoğu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105.7</c:v>
                </c:pt>
                <c:pt idx="1">
                  <c:v>90.7</c:v>
                </c:pt>
                <c:pt idx="2">
                  <c:v>75.8</c:v>
                </c:pt>
                <c:pt idx="3">
                  <c:v>100.7</c:v>
                </c:pt>
              </c:numCache>
            </c:numRef>
          </c:val>
        </c:ser>
        <c:dLbls>
          <c:numFmt formatCode="0.0&quot;%&quot;" sourceLinked="0"/>
          <c:txPr>
            <a:bodyPr/>
            <a:lstStyle/>
            <a:p>
              <a:pPr>
                <a:defRPr b="0" i="0" strike="noStrike" sz="1100" u="none">
                  <a:solidFill>
                    <a:srgbClr val="1F2733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A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1417320"/>
            <a:ext cx="822960" cy="100584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00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YÖNETİM SUNUMU · GİZLİ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Şube Performansı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896112" y="288036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Puanlama ve Karşılaştırma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914400" y="3703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79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4617720"/>
            <a:ext cx="3291840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4736592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31,0 / 100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14400" y="52578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Ortalama Skor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4617720"/>
            <a:ext cx="3291840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4736592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/ 24 şube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480560" y="52578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NPL Tavanı Aşımı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046720" y="4617720"/>
            <a:ext cx="3291840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0" y="4736592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%94,9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046720" y="52578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Kampanya Gerçekleşme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14400" y="598932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BA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Şube  ·  4 Bölge  ·  Tüm tutarlar Türk Lirası (₺)  ·  Hazırlanma: 11 Temmuz 2026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Sektör Bağlamı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Türkiye bankacılık göstergeleri (web araştırması)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2651760" cy="1965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664208"/>
            <a:ext cx="548640" cy="548640"/>
          </a:xfrm>
          <a:prstGeom prst="ellipse">
            <a:avLst/>
          </a:prstGeom>
          <a:solidFill>
            <a:srgbClr val="C79A3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783080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94360" y="22860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+%12,6</a:t>
            </a:r>
            <a:endParaRPr lang="en-US" sz="2300" dirty="0"/>
          </a:p>
        </p:txBody>
      </p:sp>
      <p:sp>
        <p:nvSpPr>
          <p:cNvPr id="9" name="Text 6"/>
          <p:cNvSpPr/>
          <p:nvPr/>
        </p:nvSpPr>
        <p:spPr>
          <a:xfrm>
            <a:off x="685800" y="27889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Sektör kredi büyümesi (2026 YBŞ)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685800" y="32004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BDDK, Mayıs 2026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3364992" y="1463040"/>
            <a:ext cx="2651760" cy="1965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566160" y="1664208"/>
            <a:ext cx="548640" cy="548640"/>
          </a:xfrm>
          <a:prstGeom prst="ellipse">
            <a:avLst/>
          </a:prstGeom>
          <a:solidFill>
            <a:srgbClr val="C79A3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032" y="1783080"/>
            <a:ext cx="310896" cy="31089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10712" y="22860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+%8,9</a:t>
            </a:r>
            <a:endParaRPr lang="en-US" sz="2300" dirty="0"/>
          </a:p>
        </p:txBody>
      </p:sp>
      <p:sp>
        <p:nvSpPr>
          <p:cNvPr id="15" name="Text 11"/>
          <p:cNvSpPr/>
          <p:nvPr/>
        </p:nvSpPr>
        <p:spPr>
          <a:xfrm>
            <a:off x="3502152" y="27889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Sektör mevduat büyümesi (2026 YBŞ)</a:t>
            </a:r>
            <a:endParaRPr lang="en-US" sz="1050" dirty="0"/>
          </a:p>
        </p:txBody>
      </p:sp>
      <p:sp>
        <p:nvSpPr>
          <p:cNvPr id="16" name="Text 12"/>
          <p:cNvSpPr/>
          <p:nvPr/>
        </p:nvSpPr>
        <p:spPr>
          <a:xfrm>
            <a:off x="3502152" y="32004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BDDK, Mayıs 2026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6181344" y="1463040"/>
            <a:ext cx="2651760" cy="1965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382512" y="1664208"/>
            <a:ext cx="548640" cy="548640"/>
          </a:xfrm>
          <a:prstGeom prst="ellipse">
            <a:avLst/>
          </a:prstGeom>
          <a:solidFill>
            <a:srgbClr val="C79A3B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384" y="1783080"/>
            <a:ext cx="310896" cy="310896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227064" y="22860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%37</a:t>
            </a:r>
            <a:endParaRPr lang="en-US" sz="2300" dirty="0"/>
          </a:p>
        </p:txBody>
      </p:sp>
      <p:sp>
        <p:nvSpPr>
          <p:cNvPr id="21" name="Text 16"/>
          <p:cNvSpPr/>
          <p:nvPr/>
        </p:nvSpPr>
        <p:spPr>
          <a:xfrm>
            <a:off x="6318504" y="27889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TCMB politika faizi (sabit)</a:t>
            </a:r>
            <a:endParaRPr lang="en-US" sz="1050" dirty="0"/>
          </a:p>
        </p:txBody>
      </p:sp>
      <p:sp>
        <p:nvSpPr>
          <p:cNvPr id="22" name="Text 17"/>
          <p:cNvSpPr/>
          <p:nvPr/>
        </p:nvSpPr>
        <p:spPr>
          <a:xfrm>
            <a:off x="6318504" y="32004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TCMB, 30 Haziran 2026</a:t>
            </a:r>
            <a:endParaRPr lang="en-US" sz="850" dirty="0"/>
          </a:p>
        </p:txBody>
      </p:sp>
      <p:sp>
        <p:nvSpPr>
          <p:cNvPr id="23" name="Shape 18"/>
          <p:cNvSpPr/>
          <p:nvPr/>
        </p:nvSpPr>
        <p:spPr>
          <a:xfrm>
            <a:off x="8997696" y="1463040"/>
            <a:ext cx="2651760" cy="1965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9198864" y="1664208"/>
            <a:ext cx="548640" cy="548640"/>
          </a:xfrm>
          <a:prstGeom prst="ellipse">
            <a:avLst/>
          </a:prstGeom>
          <a:solidFill>
            <a:srgbClr val="C79A3B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736" y="1783080"/>
            <a:ext cx="310896" cy="310896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043416" y="22860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609→379 bp</a:t>
            </a:r>
            <a:endParaRPr lang="en-US" sz="2300" dirty="0"/>
          </a:p>
        </p:txBody>
      </p:sp>
      <p:sp>
        <p:nvSpPr>
          <p:cNvPr id="27" name="Text 21"/>
          <p:cNvSpPr/>
          <p:nvPr/>
        </p:nvSpPr>
        <p:spPr>
          <a:xfrm>
            <a:off x="9134856" y="27889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 kredi–mevduat faiz makası (daralma)</a:t>
            </a:r>
            <a:endParaRPr lang="en-US" sz="1050" dirty="0"/>
          </a:p>
        </p:txBody>
      </p:sp>
      <p:sp>
        <p:nvSpPr>
          <p:cNvPr id="28" name="Text 22"/>
          <p:cNvSpPr/>
          <p:nvPr/>
        </p:nvSpPr>
        <p:spPr>
          <a:xfrm>
            <a:off x="9134856" y="32004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Yatırım, Nisan 2026</a:t>
            </a:r>
            <a:endParaRPr lang="en-US" sz="850" dirty="0"/>
          </a:p>
        </p:txBody>
      </p:sp>
      <p:sp>
        <p:nvSpPr>
          <p:cNvPr id="29" name="Shape 23"/>
          <p:cNvSpPr/>
          <p:nvPr/>
        </p:nvSpPr>
        <p:spPr>
          <a:xfrm>
            <a:off x="548640" y="3794760"/>
            <a:ext cx="11064240" cy="2148840"/>
          </a:xfrm>
          <a:prstGeom prst="rect">
            <a:avLst/>
          </a:prstGeom>
          <a:solidFill>
            <a:srgbClr val="F7F9FD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777240" y="3950208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Değerlendirme</a:t>
            </a:r>
            <a:endParaRPr lang="en-US" sz="1500" dirty="0"/>
          </a:p>
        </p:txBody>
      </p:sp>
      <p:sp>
        <p:nvSpPr>
          <p:cNvPr id="31" name="Text 25"/>
          <p:cNvSpPr/>
          <p:nvPr/>
        </p:nvSpPr>
        <p:spPr>
          <a:xfrm>
            <a:off x="822960" y="4343400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Bankanın bölge kredi büyüme hedefleri (%11–%17,8) ve mevduat hedefleri (%8,1–%12,2), sektörün 2026 yıl başından beri gerçekleşen büyümesiyle (kredi +%12,6, mevduat +%8,9) genel olarak uyumlu ya da biraz üzerindedir — iddialı ama ulaşılabilir.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TCMB politika faizi %37'de sabit; kademeli indirim beklentisi mevcut. Daralan kredi–mevduat faiz makası (609→379 bp) marj baskısı yaratıyor.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düşük takipteki oran, yüksek çapraz satış ve maliyet-etkin edinim (kampanya) rekabet avantajının belirleyicisi olacak.</a:t>
            </a:r>
            <a:endParaRPr lang="en-US" sz="1250" dirty="0"/>
          </a:p>
        </p:txBody>
      </p:sp>
      <p:sp>
        <p:nvSpPr>
          <p:cNvPr id="32" name="Text 26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33" name="Text 27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Aksiyon Planı ve Öncelikler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performanslı şubeler için önceliklendirilmiş plan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6720840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371600"/>
            <a:ext cx="91440" cy="78638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554480"/>
            <a:ext cx="420624" cy="420624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554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80160" y="1444752"/>
            <a:ext cx="5852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Varlık Kalitesi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280160" y="1737360"/>
            <a:ext cx="5897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Ağ genelinde tahsilat/yapılandırma seferberliği ve kredi verme standartlarının sıkılaştırılması (13/24 şube tavan üstü).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267712"/>
            <a:ext cx="6720840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267712"/>
            <a:ext cx="91440" cy="78638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0" y="2450592"/>
            <a:ext cx="420624" cy="420624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4505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2340864"/>
            <a:ext cx="5852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Çapraz Satış Derinliği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1280160" y="2633472"/>
            <a:ext cx="5897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müşteriden ürün/müşteri oranını artıracak yapısal kampanyalar ve temsilci hedefleri.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163824"/>
            <a:ext cx="6720840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3163824"/>
            <a:ext cx="91440" cy="786384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19" name="Shape 17"/>
          <p:cNvSpPr/>
          <p:nvPr/>
        </p:nvSpPr>
        <p:spPr>
          <a:xfrm>
            <a:off x="731520" y="3346704"/>
            <a:ext cx="420624" cy="420624"/>
          </a:xfrm>
          <a:prstGeom prst="ellipse">
            <a:avLst/>
          </a:prstGeom>
          <a:solidFill>
            <a:srgbClr val="C79A3B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34670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80160" y="3236976"/>
            <a:ext cx="5852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Kampanya Verimliliği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1280160" y="3529584"/>
            <a:ext cx="5897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Bütçeyi yüksek dönüşümlü ürünlere (KK Nakit İade) kaydır; İç Anadolu saha uygulamasını (%75,8) düzelt.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4059936"/>
            <a:ext cx="6720840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48640" y="4059936"/>
            <a:ext cx="91440" cy="786384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5" name="Shape 23"/>
          <p:cNvSpPr/>
          <p:nvPr/>
        </p:nvSpPr>
        <p:spPr>
          <a:xfrm>
            <a:off x="731520" y="4242816"/>
            <a:ext cx="420624" cy="420624"/>
          </a:xfrm>
          <a:prstGeom prst="ellipse">
            <a:avLst/>
          </a:prstGeom>
          <a:solidFill>
            <a:srgbClr val="2E7D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424281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80160" y="4133088"/>
            <a:ext cx="5852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Verimlilik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1280160" y="4425696"/>
            <a:ext cx="5897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10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 bant şubelerde dijital kanala yönlendirme ve portföy segmentasyonu ile müşteri/personel başına hacmi yükselt.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452360" y="1371600"/>
            <a:ext cx="4251960" cy="352958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0" name="Text 28"/>
          <p:cNvSpPr/>
          <p:nvPr/>
        </p:nvSpPr>
        <p:spPr>
          <a:xfrm>
            <a:off x="7680960" y="15087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Yüksek Öncelikli Şubeler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772400" y="1965960"/>
            <a:ext cx="374904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Çankaya 1 (İç Anadolu)  ·  Skor 10,4</a:t>
            </a:r>
            <a:endParaRPr lang="en-US" sz="1200" dirty="0"/>
          </a:p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Şişli 3 (Marmara)  ·  Skor 10,7</a:t>
            </a:r>
            <a:endParaRPr lang="en-US" sz="1200" dirty="0"/>
          </a:p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Denizli 6 (Ege)  ·  Skor 11,1</a:t>
            </a:r>
            <a:endParaRPr lang="en-US" sz="1200" dirty="0"/>
          </a:p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Bakırköy 5 (Marmara)  ·  Skor 12,1</a:t>
            </a:r>
            <a:endParaRPr lang="en-US" sz="1200" dirty="0"/>
          </a:p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Eskişehir 5 (İç Anadolu)  ·  Skor 12,9</a:t>
            </a:r>
            <a:endParaRPr lang="en-US" sz="1200" dirty="0"/>
          </a:p>
          <a:p>
            <a:pPr marL="342900" indent="-342900">
              <a:spcAft>
                <a:spcPts val="900"/>
              </a:spcAft>
              <a:buSzPct val="100000"/>
              <a:buChar char="▪"/>
            </a:pPr>
            <a:r>
              <a:rPr lang="en-US" sz="1200" dirty="0">
                <a:solidFill>
                  <a:srgbClr val="E8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Kayseri 3 (İç Anadolu)  ·  Skor 13,2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48640" y="5166360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Termin: 2026 Q3–Q4  ·  Sahiplik bölge/şube yönetimiyle netleştirilecek.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A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1051560"/>
            <a:ext cx="822960" cy="100584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07008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68680" y="15544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Öncelikli Adımlar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914400" y="2606040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2734056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2587752"/>
            <a:ext cx="9601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Varlık kalitesi seferberliği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645920" y="2916936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B9C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Tavanı aşan 13 şubede tahsilat/yapılandırma; Q3 sonunda tavanın altına inme hedefi.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914400" y="3502152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363016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45920" y="3483864"/>
            <a:ext cx="9601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Çapraz satışı derinleştir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645920" y="3813048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B9C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 bant şubelerde ürün/müşteri oranını artıran hedefli kampanyalar.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914400" y="4398264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4526280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645920" y="4379976"/>
            <a:ext cx="9601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Kampanya bütçesini yönet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1645920" y="4709160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B9C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dönüşümlü (Vadeli/BES) yerine yüksek dönüşümlü ürünlere kaydır; İç Anadolu'yu düzelt.</a:t>
            </a:r>
            <a:endParaRPr lang="en-US" sz="1150" dirty="0"/>
          </a:p>
        </p:txBody>
      </p:sp>
      <p:sp>
        <p:nvSpPr>
          <p:cNvPr id="18" name="Shape 13"/>
          <p:cNvSpPr/>
          <p:nvPr/>
        </p:nvSpPr>
        <p:spPr>
          <a:xfrm>
            <a:off x="914400" y="5294376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5422392"/>
            <a:ext cx="292608" cy="29260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645920" y="5276088"/>
            <a:ext cx="9601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İzleme &amp; büyüme ölçümü</a:t>
            </a:r>
            <a:endParaRPr lang="en-US" sz="1500" dirty="0"/>
          </a:p>
        </p:txBody>
      </p:sp>
      <p:sp>
        <p:nvSpPr>
          <p:cNvPr id="21" name="Text 15"/>
          <p:cNvSpPr/>
          <p:nvPr/>
        </p:nvSpPr>
        <p:spPr>
          <a:xfrm>
            <a:off x="1645920" y="5605272"/>
            <a:ext cx="9692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B9C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Önceki dönem verisini modele ekleyerek gerçek büyüme takibini başlat.</a:t>
            </a:r>
            <a:endParaRPr lang="en-US" sz="1150" dirty="0"/>
          </a:p>
        </p:txBody>
      </p:sp>
      <p:sp>
        <p:nvSpPr>
          <p:cNvPr id="22" name="Text 16"/>
          <p:cNvSpPr/>
          <p:nvPr/>
        </p:nvSpPr>
        <p:spPr>
          <a:xfrm>
            <a:off x="914400" y="630936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79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Detaylı analiz ve tüm formüller için ekteki Excel çalışma kitabına bakınız.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Durum Özeti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şubenin tamamı tek karşılaştırılabilir modele indirgendi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2651760" cy="18745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49808" y="1572768"/>
            <a:ext cx="566928" cy="56692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1700784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94360" y="22128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 → 1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685800" y="276148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 şablonlu 4 bölge sayfası tek modelde birleştirildi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364992" y="1371600"/>
            <a:ext cx="2651760" cy="18745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566160" y="1572768"/>
            <a:ext cx="566928" cy="56692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176" y="1700784"/>
            <a:ext cx="310896" cy="31089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10712" y="22128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84,2</a:t>
            </a:r>
            <a:endParaRPr lang="en-US" sz="3000" dirty="0"/>
          </a:p>
        </p:txBody>
      </p:sp>
      <p:sp>
        <p:nvSpPr>
          <p:cNvPr id="14" name="Text 10"/>
          <p:cNvSpPr/>
          <p:nvPr/>
        </p:nvSpPr>
        <p:spPr>
          <a:xfrm>
            <a:off x="3502152" y="276148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skor — Beşiktaş 2 (Marmara)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6181344" y="1371600"/>
            <a:ext cx="2651760" cy="18745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382512" y="1572768"/>
            <a:ext cx="566928" cy="56692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0528" y="1700784"/>
            <a:ext cx="310896" cy="31089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227064" y="22128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/ 24</a:t>
            </a:r>
            <a:endParaRPr lang="en-US" sz="3000" dirty="0"/>
          </a:p>
        </p:txBody>
      </p:sp>
      <p:sp>
        <p:nvSpPr>
          <p:cNvPr id="19" name="Text 14"/>
          <p:cNvSpPr/>
          <p:nvPr/>
        </p:nvSpPr>
        <p:spPr>
          <a:xfrm>
            <a:off x="6318504" y="276148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kendi bölge takipteki-kredi tavanını aşıyor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8997696" y="1371600"/>
            <a:ext cx="2651760" cy="18745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9198864" y="1572768"/>
            <a:ext cx="566928" cy="56692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6880" y="1700784"/>
            <a:ext cx="310896" cy="310896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043416" y="22128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%94,9</a:t>
            </a:r>
            <a:endParaRPr lang="en-US" sz="3000" dirty="0"/>
          </a:p>
        </p:txBody>
      </p:sp>
      <p:sp>
        <p:nvSpPr>
          <p:cNvPr id="24" name="Text 18"/>
          <p:cNvSpPr/>
          <p:nvPr/>
        </p:nvSpPr>
        <p:spPr>
          <a:xfrm>
            <a:off x="9134856" y="276148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kampanya hedef gerçekleşmesi (15.898 yeni müşteri)</a:t>
            </a:r>
            <a:endParaRPr lang="en-US" sz="1050" dirty="0"/>
          </a:p>
        </p:txBody>
      </p:sp>
      <p:sp>
        <p:nvSpPr>
          <p:cNvPr id="25" name="Text 19"/>
          <p:cNvSpPr/>
          <p:nvPr/>
        </p:nvSpPr>
        <p:spPr>
          <a:xfrm>
            <a:off x="548640" y="3611880"/>
            <a:ext cx="11064240" cy="2468880"/>
          </a:xfrm>
          <a:prstGeom prst="rect">
            <a:avLst/>
          </a:prstGeom>
          <a:solidFill>
            <a:srgbClr val="FBFCFE"/>
          </a:solidFill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 sıralaması: </a:t>
            </a:r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Marmara 38,1 &gt; Güneydoğu 31,5 &gt; Ege 26,0 &gt; İç Anadolu 25,0 (ortalama skor).</a:t>
            </a:r>
            <a:endParaRPr lang="en-US" sz="1450" dirty="0"/>
          </a:p>
          <a:p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risk: </a:t>
            </a:r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varlık kalitesi — 13 şube takipteki-kredi tavanını aşıyor; İç Anadolu ağırlıklı %5,35 ile en yüksek.</a:t>
            </a:r>
            <a:endParaRPr lang="en-US" sz="1450" dirty="0"/>
          </a:p>
          <a:p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b="1" dirty="0">
                <a:solidFill>
                  <a:srgbClr val="C79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Büyüme kısıtı: </a:t>
            </a:r>
            <a:pPr algn="l" indent="0"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tek dönemliktir (2026 Q2); şube bazında gerçekleşen büyüme hesaplanamaz — sektör YBŞ (kredi +%12,6, mevduat +%8,9) ve kampanya momentumu ile bağlamlandırıldı.</a:t>
            </a:r>
            <a:endParaRPr lang="en-US" sz="1450" dirty="0"/>
          </a:p>
        </p:txBody>
      </p:sp>
      <p:sp>
        <p:nvSpPr>
          <p:cNvPr id="26" name="Text 20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27" name="Text 21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Yöntem ve Normalizasyon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 şablonların tek modele indirgenmesi ve puanlama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Normalizasyon adımları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457200" cy="457200"/>
          </a:xfrm>
          <a:prstGeom prst="ellipse">
            <a:avLst/>
          </a:prstGeom>
          <a:solidFill>
            <a:srgbClr val="F4F6FB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9224" y="1883664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728216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Birim: Ege 'bin ₺' → tam ₺ (×1.000)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2569464"/>
            <a:ext cx="457200" cy="457200"/>
          </a:xfrm>
          <a:prstGeom prst="ellipse">
            <a:avLst/>
          </a:prstGeom>
          <a:solidFill>
            <a:srgbClr val="F4F6FB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4" y="2670048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43000" y="2514600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Birleşik mevduat (Ege) tek 'Toplam Mevduat' olarak alındı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548640" y="3355848"/>
            <a:ext cx="457200" cy="457200"/>
          </a:xfrm>
          <a:prstGeom prst="ellipse">
            <a:avLst/>
          </a:prstGeom>
          <a:solidFill>
            <a:srgbClr val="F4F6FB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" y="3456432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43000" y="3300984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kolonlar: Güneydoğu Konut Kredisi krediye eklendi; İç Anadolu Dijital Kanal Oranı bilgi olarak tutuldu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548640" y="4142232"/>
            <a:ext cx="457200" cy="457200"/>
          </a:xfrm>
          <a:prstGeom prst="ellipse">
            <a:avLst/>
          </a:prstGeom>
          <a:solidFill>
            <a:srgbClr val="F4F6FB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24" y="4242816"/>
            <a:ext cx="256032" cy="25603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143000" y="4087368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 sütun ad/sırası ortak şemaya eşleştirildi</a:t>
            </a:r>
            <a:endParaRPr lang="en-US" sz="1200" dirty="0"/>
          </a:p>
        </p:txBody>
      </p:sp>
      <p:sp>
        <p:nvSpPr>
          <p:cNvPr id="18" name="Shape 12"/>
          <p:cNvSpPr/>
          <p:nvPr/>
        </p:nvSpPr>
        <p:spPr>
          <a:xfrm>
            <a:off x="548640" y="4928616"/>
            <a:ext cx="457200" cy="457200"/>
          </a:xfrm>
          <a:prstGeom prst="ellipse">
            <a:avLst/>
          </a:prstGeom>
          <a:solidFill>
            <a:srgbClr val="F4F6FB"/>
          </a:solidFill>
          <a:ln w="12700">
            <a:solidFill>
              <a:srgbClr val="C79A3B"/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224" y="5029200"/>
            <a:ext cx="256032" cy="25603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143000" y="4873752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Boş hücreler (Güneydoğu Sigorta/Yatırım) 0 kabul edildi</a:t>
            </a:r>
            <a:endParaRPr lang="en-US" sz="1200" dirty="0"/>
          </a:p>
        </p:txBody>
      </p:sp>
      <p:sp>
        <p:nvSpPr>
          <p:cNvPr id="21" name="Text 14"/>
          <p:cNvSpPr/>
          <p:nvPr/>
        </p:nvSpPr>
        <p:spPr>
          <a:xfrm>
            <a:off x="6492240" y="13258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Ağırlıklı skor (0–100)</a:t>
            </a:r>
            <a:endParaRPr lang="en-US" sz="1500" dirty="0"/>
          </a:p>
        </p:txBody>
      </p:sp>
      <p:sp>
        <p:nvSpPr>
          <p:cNvPr id="22" name="Shape 15"/>
          <p:cNvSpPr/>
          <p:nvPr/>
        </p:nvSpPr>
        <p:spPr>
          <a:xfrm>
            <a:off x="6492240" y="1783080"/>
            <a:ext cx="5120640" cy="45720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23" name="Shape 16"/>
          <p:cNvSpPr/>
          <p:nvPr/>
        </p:nvSpPr>
        <p:spPr>
          <a:xfrm>
            <a:off x="6492240" y="1783080"/>
            <a:ext cx="82296" cy="4572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24" name="Text 17"/>
          <p:cNvSpPr/>
          <p:nvPr/>
        </p:nvSpPr>
        <p:spPr>
          <a:xfrm>
            <a:off x="6720840" y="178308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Başına Verimlilik</a:t>
            </a:r>
            <a:endParaRPr lang="en-US" sz="1150" dirty="0"/>
          </a:p>
        </p:txBody>
      </p:sp>
      <p:sp>
        <p:nvSpPr>
          <p:cNvPr id="25" name="Text 18"/>
          <p:cNvSpPr/>
          <p:nvPr/>
        </p:nvSpPr>
        <p:spPr>
          <a:xfrm>
            <a:off x="10607040" y="17830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%30</a:t>
            </a:r>
            <a:endParaRPr lang="en-US" sz="1500" dirty="0"/>
          </a:p>
        </p:txBody>
      </p:sp>
      <p:sp>
        <p:nvSpPr>
          <p:cNvPr id="26" name="Shape 19"/>
          <p:cNvSpPr/>
          <p:nvPr/>
        </p:nvSpPr>
        <p:spPr>
          <a:xfrm>
            <a:off x="6492240" y="2350008"/>
            <a:ext cx="5120640" cy="45720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27" name="Shape 20"/>
          <p:cNvSpPr/>
          <p:nvPr/>
        </p:nvSpPr>
        <p:spPr>
          <a:xfrm>
            <a:off x="6492240" y="2350008"/>
            <a:ext cx="82296" cy="4572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28" name="Text 21"/>
          <p:cNvSpPr/>
          <p:nvPr/>
        </p:nvSpPr>
        <p:spPr>
          <a:xfrm>
            <a:off x="6720840" y="235000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Çapraz Satış Yoğunluğu</a:t>
            </a:r>
            <a:endParaRPr lang="en-US" sz="1150" dirty="0"/>
          </a:p>
        </p:txBody>
      </p:sp>
      <p:sp>
        <p:nvSpPr>
          <p:cNvPr id="29" name="Text 22"/>
          <p:cNvSpPr/>
          <p:nvPr/>
        </p:nvSpPr>
        <p:spPr>
          <a:xfrm>
            <a:off x="10607040" y="23500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%30</a:t>
            </a:r>
            <a:endParaRPr lang="en-US" sz="1500" dirty="0"/>
          </a:p>
        </p:txBody>
      </p:sp>
      <p:sp>
        <p:nvSpPr>
          <p:cNvPr id="30" name="Shape 23"/>
          <p:cNvSpPr/>
          <p:nvPr/>
        </p:nvSpPr>
        <p:spPr>
          <a:xfrm>
            <a:off x="6492240" y="2916936"/>
            <a:ext cx="5120640" cy="45720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31" name="Shape 24"/>
          <p:cNvSpPr/>
          <p:nvPr/>
        </p:nvSpPr>
        <p:spPr>
          <a:xfrm>
            <a:off x="6492240" y="2916936"/>
            <a:ext cx="82296" cy="4572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2" name="Text 25"/>
          <p:cNvSpPr/>
          <p:nvPr/>
        </p:nvSpPr>
        <p:spPr>
          <a:xfrm>
            <a:off x="6720840" y="2916936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Varlık Kalitesi (Takipteki — ters)</a:t>
            </a:r>
            <a:endParaRPr lang="en-US" sz="1150" dirty="0"/>
          </a:p>
        </p:txBody>
      </p:sp>
      <p:sp>
        <p:nvSpPr>
          <p:cNvPr id="33" name="Text 26"/>
          <p:cNvSpPr/>
          <p:nvPr/>
        </p:nvSpPr>
        <p:spPr>
          <a:xfrm>
            <a:off x="10607040" y="291693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%25</a:t>
            </a:r>
            <a:endParaRPr lang="en-US" sz="1500" dirty="0"/>
          </a:p>
        </p:txBody>
      </p:sp>
      <p:sp>
        <p:nvSpPr>
          <p:cNvPr id="34" name="Shape 27"/>
          <p:cNvSpPr/>
          <p:nvPr/>
        </p:nvSpPr>
        <p:spPr>
          <a:xfrm>
            <a:off x="6492240" y="3483864"/>
            <a:ext cx="5120640" cy="45720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</p:spPr>
      </p:sp>
      <p:sp>
        <p:nvSpPr>
          <p:cNvPr id="35" name="Shape 28"/>
          <p:cNvSpPr/>
          <p:nvPr/>
        </p:nvSpPr>
        <p:spPr>
          <a:xfrm>
            <a:off x="6492240" y="3483864"/>
            <a:ext cx="82296" cy="457200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6" name="Text 29"/>
          <p:cNvSpPr/>
          <p:nvPr/>
        </p:nvSpPr>
        <p:spPr>
          <a:xfrm>
            <a:off x="6720840" y="3483864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Personel Başına Verimlilik</a:t>
            </a:r>
            <a:endParaRPr lang="en-US" sz="1150" dirty="0"/>
          </a:p>
        </p:txBody>
      </p:sp>
      <p:sp>
        <p:nvSpPr>
          <p:cNvPr id="37" name="Text 30"/>
          <p:cNvSpPr/>
          <p:nvPr/>
        </p:nvSpPr>
        <p:spPr>
          <a:xfrm>
            <a:off x="10607040" y="348386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%15</a:t>
            </a:r>
            <a:endParaRPr lang="en-US" sz="1500" dirty="0"/>
          </a:p>
        </p:txBody>
      </p:sp>
      <p:sp>
        <p:nvSpPr>
          <p:cNvPr id="38" name="Shape 31"/>
          <p:cNvSpPr/>
          <p:nvPr/>
        </p:nvSpPr>
        <p:spPr>
          <a:xfrm>
            <a:off x="6492240" y="4206240"/>
            <a:ext cx="5120640" cy="1783080"/>
          </a:xfrm>
          <a:prstGeom prst="rect">
            <a:avLst/>
          </a:prstGeom>
          <a:solidFill>
            <a:srgbClr val="FBF3E0"/>
          </a:solidFill>
          <a:ln w="15875">
            <a:solidFill>
              <a:srgbClr val="C79A3B"/>
            </a:solidFill>
            <a:prstDash val="solid"/>
          </a:ln>
        </p:spPr>
      </p:sp>
      <p:pic>
        <p:nvPicPr>
          <p:cNvPr id="3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3408" y="4389120"/>
            <a:ext cx="310896" cy="310896"/>
          </a:xfrm>
          <a:prstGeom prst="rect">
            <a:avLst/>
          </a:prstGeom>
        </p:spPr>
      </p:pic>
      <p:sp>
        <p:nvSpPr>
          <p:cNvPr id="40" name="Text 32"/>
          <p:cNvSpPr/>
          <p:nvPr/>
        </p:nvSpPr>
        <p:spPr>
          <a:xfrm>
            <a:off x="7114032" y="437083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8A6D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Büyüme neden skorda yok?</a:t>
            </a:r>
            <a:endParaRPr lang="en-US" sz="1350" dirty="0"/>
          </a:p>
        </p:txBody>
      </p:sp>
      <p:sp>
        <p:nvSpPr>
          <p:cNvPr id="41" name="Text 33"/>
          <p:cNvSpPr/>
          <p:nvPr/>
        </p:nvSpPr>
        <p:spPr>
          <a:xfrm>
            <a:off x="6693408" y="4754880"/>
            <a:ext cx="47091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seti tek dönemliktir (2026 Q2); önceki dönem bakiyeleri bulunmadığından gerçekleşen kredi/mevduat büyümesi hesaplanamaz ve uydurulmaz. Skor, bir çeyrek-sonu performans/kalite ölçüsüdür. Büyüme; bölge hedefleri, sektör YBŞ gerçekleşmesi ve kampanya momentumu ile ele alınır.</a:t>
            </a:r>
            <a:endParaRPr lang="en-US" sz="1080" dirty="0"/>
          </a:p>
        </p:txBody>
      </p:sp>
      <p:sp>
        <p:nvSpPr>
          <p:cNvPr id="42" name="Text 34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43" name="Text 35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Bölge Kıyaslaması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Ortalama skor, varlık kalitesi ve çapraz satış</a:t>
            </a:r>
            <a:endParaRPr lang="en-US" sz="12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417320"/>
          <a:ext cx="56692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355080" y="1600200"/>
          <a:ext cx="539496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960120"/>
                <a:gridCol w="1417320"/>
                <a:gridCol w="822960"/>
                <a:gridCol w="82296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Bölge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Ort. Skor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Ağ. Takipteki 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Tavan 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NPL Aşım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38,1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4,07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/ 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31,5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/ 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26,0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2,90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/ 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25,0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5,35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/ 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6355080" y="4617720"/>
            <a:ext cx="5394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Marmara hem en yüksek ortalama skora hem de güçlü çapraz satışa sahip; İç Anadolu skorda son sırada ve ağırlıklı takipteki oranı tavanının belirgin üzerinde.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9" name="Text 5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Öne Çıkan Şubeler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ağırlıklı skora sahip şubeler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17320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Shape 5"/>
          <p:cNvSpPr/>
          <p:nvPr/>
        </p:nvSpPr>
        <p:spPr>
          <a:xfrm>
            <a:off x="822960" y="1801368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80136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645920" y="156362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Beşiktaş 2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Marmara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26280" y="15453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84,2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645920" y="1984248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müşteri başına verimlilik + güçlü çapraz satış; NPL tavanın altında</a:t>
            </a:r>
            <a:endParaRPr lang="en-US" sz="1080" dirty="0"/>
          </a:p>
        </p:txBody>
      </p:sp>
      <p:sp>
        <p:nvSpPr>
          <p:cNvPr id="12" name="Shape 10"/>
          <p:cNvSpPr/>
          <p:nvPr/>
        </p:nvSpPr>
        <p:spPr>
          <a:xfrm>
            <a:off x="6172200" y="1417320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72200" y="1417320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4" name="Shape 12"/>
          <p:cNvSpPr/>
          <p:nvPr/>
        </p:nvSpPr>
        <p:spPr>
          <a:xfrm>
            <a:off x="6446520" y="1801368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80136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269480" y="156362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Ümraniye 4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Marmara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0149840" y="15453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84,0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269480" y="1984248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çapraz satış yoğunluğu; düşük takipteki oran (%2,2)</a:t>
            </a:r>
            <a:endParaRPr lang="en-US" sz="1080" dirty="0"/>
          </a:p>
        </p:txBody>
      </p:sp>
      <p:sp>
        <p:nvSpPr>
          <p:cNvPr id="19" name="Shape 17"/>
          <p:cNvSpPr/>
          <p:nvPr/>
        </p:nvSpPr>
        <p:spPr>
          <a:xfrm>
            <a:off x="548640" y="2990088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2990088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1" name="Shape 19"/>
          <p:cNvSpPr/>
          <p:nvPr/>
        </p:nvSpPr>
        <p:spPr>
          <a:xfrm>
            <a:off x="822960" y="3374136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3741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#3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645920" y="313639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Mardin 4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Güneydoğu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26280" y="311810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48,2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645920" y="3557016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Güçlü çapraz satış ve verimlilik; NPL tavanın altında (%2,5)</a:t>
            </a:r>
            <a:endParaRPr lang="en-US" sz="1080" dirty="0"/>
          </a:p>
        </p:txBody>
      </p:sp>
      <p:sp>
        <p:nvSpPr>
          <p:cNvPr id="26" name="Shape 24"/>
          <p:cNvSpPr/>
          <p:nvPr/>
        </p:nvSpPr>
        <p:spPr>
          <a:xfrm>
            <a:off x="6172200" y="2990088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72200" y="2990088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8" name="Shape 26"/>
          <p:cNvSpPr/>
          <p:nvPr/>
        </p:nvSpPr>
        <p:spPr>
          <a:xfrm>
            <a:off x="6446520" y="3374136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9" name="Text 27"/>
          <p:cNvSpPr/>
          <p:nvPr/>
        </p:nvSpPr>
        <p:spPr>
          <a:xfrm>
            <a:off x="6446520" y="33741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#4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269480" y="313639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Keçiören 2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İç Anadolu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0149840" y="311810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46,5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7269480" y="3557016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yüksek müşteri başına verimlilik (ancak NPL yüksek — izlenmeli)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548640" y="4562856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48640" y="4562856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5" name="Shape 33"/>
          <p:cNvSpPr/>
          <p:nvPr/>
        </p:nvSpPr>
        <p:spPr>
          <a:xfrm>
            <a:off x="822960" y="4946904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6" name="Text 34"/>
          <p:cNvSpPr/>
          <p:nvPr/>
        </p:nvSpPr>
        <p:spPr>
          <a:xfrm>
            <a:off x="822960" y="494690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#5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1645920" y="4709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Kartal 6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Marmara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4526280" y="4690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42,1</a:t>
            </a:r>
            <a:endParaRPr lang="en-US" sz="1700" dirty="0"/>
          </a:p>
        </p:txBody>
      </p:sp>
      <p:sp>
        <p:nvSpPr>
          <p:cNvPr id="39" name="Text 37"/>
          <p:cNvSpPr/>
          <p:nvPr/>
        </p:nvSpPr>
        <p:spPr>
          <a:xfrm>
            <a:off x="1645920" y="5129784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personel verimliliği; dengeli portföy</a:t>
            </a:r>
            <a:endParaRPr lang="en-US" sz="1080" dirty="0"/>
          </a:p>
        </p:txBody>
      </p:sp>
      <p:sp>
        <p:nvSpPr>
          <p:cNvPr id="40" name="Shape 38"/>
          <p:cNvSpPr/>
          <p:nvPr/>
        </p:nvSpPr>
        <p:spPr>
          <a:xfrm>
            <a:off x="6172200" y="4562856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72200" y="4562856"/>
            <a:ext cx="109728" cy="14173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2" name="Shape 40"/>
          <p:cNvSpPr/>
          <p:nvPr/>
        </p:nvSpPr>
        <p:spPr>
          <a:xfrm>
            <a:off x="6446520" y="4946904"/>
            <a:ext cx="658368" cy="658368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3" name="Text 41"/>
          <p:cNvSpPr/>
          <p:nvPr/>
        </p:nvSpPr>
        <p:spPr>
          <a:xfrm>
            <a:off x="6446520" y="494690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#6</a:t>
            </a:r>
            <a:endParaRPr lang="en-US" sz="1700" dirty="0"/>
          </a:p>
        </p:txBody>
      </p:sp>
      <p:sp>
        <p:nvSpPr>
          <p:cNvPr id="44" name="Text 42"/>
          <p:cNvSpPr/>
          <p:nvPr/>
        </p:nvSpPr>
        <p:spPr>
          <a:xfrm>
            <a:off x="7269480" y="4709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Konya 4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İç Anadolu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10149840" y="4690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42,0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7269480" y="5129784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personel verimliliği; düşük NPL (%2,7)</a:t>
            </a:r>
            <a:endParaRPr lang="en-US" sz="1080" dirty="0"/>
          </a:p>
        </p:txBody>
      </p:sp>
      <p:sp>
        <p:nvSpPr>
          <p:cNvPr id="47" name="Text 45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Öncelikli (Zayıf) Şubeler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düşük skorlu — aksiyon önceliği yüksek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17320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Shape 5"/>
          <p:cNvSpPr/>
          <p:nvPr/>
        </p:nvSpPr>
        <p:spPr>
          <a:xfrm>
            <a:off x="822960" y="1801368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80136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#24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645920" y="156362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Çankaya 1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İç Anadolu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26280" y="15453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10,4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645920" y="1984248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%5,1 tavan üstü · çapraz satış düşük · müşteri verimi düşük</a:t>
            </a:r>
            <a:endParaRPr lang="en-US" sz="1080" dirty="0"/>
          </a:p>
        </p:txBody>
      </p:sp>
      <p:sp>
        <p:nvSpPr>
          <p:cNvPr id="12" name="Shape 10"/>
          <p:cNvSpPr/>
          <p:nvPr/>
        </p:nvSpPr>
        <p:spPr>
          <a:xfrm>
            <a:off x="6172200" y="1417320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72200" y="1417320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4" name="Shape 12"/>
          <p:cNvSpPr/>
          <p:nvPr/>
        </p:nvSpPr>
        <p:spPr>
          <a:xfrm>
            <a:off x="6446520" y="1801368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80136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#23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269480" y="156362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Şişli 3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Marmara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0149840" y="15453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10,7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269480" y="1984248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%6,0 tavan üstü · çapraz satış düşük · müşteri verimi düşük</a:t>
            </a:r>
            <a:endParaRPr lang="en-US" sz="1080" dirty="0"/>
          </a:p>
        </p:txBody>
      </p:sp>
      <p:sp>
        <p:nvSpPr>
          <p:cNvPr id="19" name="Shape 17"/>
          <p:cNvSpPr/>
          <p:nvPr/>
        </p:nvSpPr>
        <p:spPr>
          <a:xfrm>
            <a:off x="548640" y="2990088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2990088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1" name="Shape 19"/>
          <p:cNvSpPr/>
          <p:nvPr/>
        </p:nvSpPr>
        <p:spPr>
          <a:xfrm>
            <a:off x="822960" y="3374136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3741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#22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645920" y="313639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Denizli 6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Ege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26280" y="311810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11,1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645920" y="3557016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%5,1 tavan üstü · çapraz satış düşük · müşteri verimi düşük</a:t>
            </a:r>
            <a:endParaRPr lang="en-US" sz="1080" dirty="0"/>
          </a:p>
        </p:txBody>
      </p:sp>
      <p:sp>
        <p:nvSpPr>
          <p:cNvPr id="26" name="Shape 24"/>
          <p:cNvSpPr/>
          <p:nvPr/>
        </p:nvSpPr>
        <p:spPr>
          <a:xfrm>
            <a:off x="6172200" y="2990088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72200" y="2990088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8" name="Shape 26"/>
          <p:cNvSpPr/>
          <p:nvPr/>
        </p:nvSpPr>
        <p:spPr>
          <a:xfrm>
            <a:off x="6446520" y="3374136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29" name="Text 27"/>
          <p:cNvSpPr/>
          <p:nvPr/>
        </p:nvSpPr>
        <p:spPr>
          <a:xfrm>
            <a:off x="6446520" y="33741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#21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269480" y="313639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Bakırköy 5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Marmara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0149840" y="311810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12,1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7269480" y="3557016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%6,6 tavan üstü · çapraz satış düşük · müşteri verimi düşük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548640" y="4562856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48640" y="4562856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5" name="Shape 33"/>
          <p:cNvSpPr/>
          <p:nvPr/>
        </p:nvSpPr>
        <p:spPr>
          <a:xfrm>
            <a:off x="822960" y="4946904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36" name="Text 34"/>
          <p:cNvSpPr/>
          <p:nvPr/>
        </p:nvSpPr>
        <p:spPr>
          <a:xfrm>
            <a:off x="822960" y="494690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#20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1645920" y="4709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Eskişehir 5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İç Anadolu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4526280" y="4690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12,9</a:t>
            </a:r>
            <a:endParaRPr lang="en-US" sz="1700" dirty="0"/>
          </a:p>
        </p:txBody>
      </p:sp>
      <p:sp>
        <p:nvSpPr>
          <p:cNvPr id="39" name="Text 37"/>
          <p:cNvSpPr/>
          <p:nvPr/>
        </p:nvSpPr>
        <p:spPr>
          <a:xfrm>
            <a:off x="1645920" y="5129784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%5,2 tavan üstü · çapraz satış düşük · müşteri verimi düşük</a:t>
            </a:r>
            <a:endParaRPr lang="en-US" sz="1080" dirty="0"/>
          </a:p>
        </p:txBody>
      </p:sp>
      <p:sp>
        <p:nvSpPr>
          <p:cNvPr id="40" name="Shape 38"/>
          <p:cNvSpPr/>
          <p:nvPr/>
        </p:nvSpPr>
        <p:spPr>
          <a:xfrm>
            <a:off x="6172200" y="4562856"/>
            <a:ext cx="5440680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72200" y="4562856"/>
            <a:ext cx="109728" cy="1417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2" name="Shape 40"/>
          <p:cNvSpPr/>
          <p:nvPr/>
        </p:nvSpPr>
        <p:spPr>
          <a:xfrm>
            <a:off x="6446520" y="4946904"/>
            <a:ext cx="658368" cy="658368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43" name="Text 41"/>
          <p:cNvSpPr/>
          <p:nvPr/>
        </p:nvSpPr>
        <p:spPr>
          <a:xfrm>
            <a:off x="6446520" y="494690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#19</a:t>
            </a:r>
            <a:endParaRPr lang="en-US" sz="1700" dirty="0"/>
          </a:p>
        </p:txBody>
      </p:sp>
      <p:sp>
        <p:nvSpPr>
          <p:cNvPr id="44" name="Text 42"/>
          <p:cNvSpPr/>
          <p:nvPr/>
        </p:nvSpPr>
        <p:spPr>
          <a:xfrm>
            <a:off x="7269480" y="4709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Kayseri 3</a:t>
            </a:r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İç Anadolu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10149840" y="4690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Skor 13,2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7269480" y="5129784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Takipteki %6,2 tavan üstü · çapraz satış düşük · müşteri verimi düşük</a:t>
            </a:r>
            <a:endParaRPr lang="en-US" sz="1080" dirty="0"/>
          </a:p>
        </p:txBody>
      </p:sp>
      <p:sp>
        <p:nvSpPr>
          <p:cNvPr id="47" name="Text 45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Şube Sıralaması — 24 Şube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Ağırlıklı skor · takipteki oran uyumu</a:t>
            </a:r>
            <a:endParaRPr lang="en-US" sz="12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417320"/>
          <a:ext cx="553212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1691640"/>
                <a:gridCol w="1417320"/>
                <a:gridCol w="868680"/>
                <a:gridCol w="777240"/>
              </a:tblGrid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Şube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Bölge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Skor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NPL%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Beşiktaş 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Ümraniye 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Mardin 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Keçiören 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Kartal 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Konya 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Gaziantep 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34,6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Manisa 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Malatya 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31,8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Karşıyaka 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İzmit 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Aydın 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172200" y="1417320"/>
          <a:ext cx="553212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1691640"/>
                <a:gridCol w="1417320"/>
                <a:gridCol w="868680"/>
                <a:gridCol w="777240"/>
              </a:tblGrid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Şube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Bölge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Skor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NPL%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Bursa Merkez 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Bornova 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Konak 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Şanlıurfa 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Diyarbakır 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Güneydoğu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20,3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Kadıköy 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13,8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Kayseri 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Eskişehir 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Bakırköy 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Denizli 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Şişli 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Marmara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10,7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Çankaya 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İç Anadolu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02920" y="63550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NPL = bölge tavanına uygun · Kırmızı NPL = tavan aşımı (13/24 şube).</a:t>
            </a:r>
            <a:endParaRPr lang="en-US" sz="1000" dirty="0"/>
          </a:p>
        </p:txBody>
      </p:sp>
      <p:sp>
        <p:nvSpPr>
          <p:cNvPr id="8" name="Text 4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9" name="Text 5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Varlık Kalitesi Riski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Ağırlıklı takipteki kredi oranı — bölge tavanına karşı</a:t>
            </a:r>
            <a:endParaRPr lang="en-US" sz="12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417320"/>
          <a:ext cx="640080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7086600" y="1600200"/>
            <a:ext cx="4617720" cy="1051560"/>
          </a:xfrm>
          <a:prstGeom prst="rect">
            <a:avLst/>
          </a:prstGeom>
          <a:solidFill>
            <a:srgbClr val="FBEAE8"/>
          </a:solidFill>
          <a:ln w="15875">
            <a:solidFill>
              <a:srgbClr val="C0392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269480" y="182880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/ 24</a:t>
            </a:r>
            <a:pPr indent="0" marL="0">
              <a:buNone/>
            </a:pPr>
            <a:r>
              <a:rPr lang="en-US" sz="14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şube tavan aşımında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7086600" y="2880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yüksek takipteki oranlı şubeler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223760" y="3246120"/>
            <a:ext cx="4480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Bakırköy 5 (Marmara) — %6,6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Malatya 5 (Güneydoğu) — %6,3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Keçiören 2 (İç Anadolu) — %6,2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Kayseri 3 (İç Anadolu) — %6,2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Şişli 3 (Marmara) — %6,0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Diyarbakır 3 (Güneydoğu) — %5,9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086600" y="5212080"/>
            <a:ext cx="4617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Öncelik: tahsilat/yapılandırma seferberliği + kredi verme standartlarının sıkılaştırılması.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75488"/>
            <a:ext cx="128016" cy="128016"/>
          </a:xfrm>
          <a:prstGeom prst="rect">
            <a:avLst/>
          </a:prstGeom>
          <a:solidFill>
            <a:srgbClr val="C79A3B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329184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Kampanya Değerlendirmesi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Q2 ürün kampanyaları — gerçekleşme ve maliyet etkinliği</a:t>
            </a:r>
            <a:endParaRPr lang="en-US" sz="12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463040"/>
          <a:ext cx="5486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263640" y="1463040"/>
            <a:ext cx="5440680" cy="1051560"/>
          </a:xfrm>
          <a:prstGeom prst="rect">
            <a:avLst/>
          </a:prstGeom>
          <a:solidFill>
            <a:srgbClr val="F4F6FB"/>
          </a:solidFill>
          <a:ln w="12700">
            <a:solidFill>
              <a:srgbClr val="D9DE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6446520" y="1691640"/>
            <a:ext cx="5120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9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%94,9</a:t>
            </a:r>
            <a:pPr indent="0" marL="0">
              <a:buNone/>
            </a:pPr>
            <a:r>
              <a:rPr lang="en-US" sz="1250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genel gerçekleşme  ·  15.898 yeni müşteri  ·  ~297 ₺/yeni müşteri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263640" y="26974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Kampanya bazında</a:t>
            </a:r>
            <a:endParaRPr lang="en-US" sz="13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3063240"/>
          <a:ext cx="5440680" cy="914400"/>
        </p:xfrm>
        <a:graphic>
          <a:graphicData uri="http://schemas.openxmlformats.org/drawingml/2006/table">
            <a:tbl>
              <a:tblPr/>
              <a:tblGrid>
                <a:gridCol w="3063240"/>
                <a:gridCol w="1188720"/>
                <a:gridCol w="118872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Kampanya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Gerç. 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₺/Yeni Müş.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Bahar Konut Kredisi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%108,1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276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KOBİ Destek Paketi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%100,0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309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Dijital Bankacılık Teşviki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%103,7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421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Kredi Kartı Nakit İade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%103,2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Bireysel Emeklilik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%78,4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Vadeli Mevduat Kampanyası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%79,1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8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634</a:t>
                      </a:r>
                      <a:endParaRPr lang="en-US" sz="98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8"/>
                    </a:solidFill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6263640" y="5623560"/>
            <a:ext cx="5440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1F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verimli: Kredi Kartı Nakit İade (~133 ₺/yeni müşteri). En zayıf: Vadeli Mevduat (%79,1) ve Bireysel Emeklilik (%78,4). İç Anadolu bölgesi %75,8 ile geride.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548640" y="65105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Şube Performansı · 2026 2. Çeyrek</a:t>
            </a:r>
            <a:endParaRPr lang="en-US" sz="850" dirty="0"/>
          </a:p>
        </p:txBody>
      </p:sp>
      <p:sp>
        <p:nvSpPr>
          <p:cNvPr id="12" name="Text 8"/>
          <p:cNvSpPr/>
          <p:nvPr/>
        </p:nvSpPr>
        <p:spPr>
          <a:xfrm>
            <a:off x="11430000" y="651052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Şube Performansı 2026 Q2</dc:title>
  <dc:subject>PptxGenJS Presentation</dc:subject>
  <dc:creator>Copilot</dc:creator>
  <cp:lastModifiedBy>Copilot</cp:lastModifiedBy>
  <cp:revision>1</cp:revision>
  <dcterms:created xsi:type="dcterms:W3CDTF">2026-07-11T18:50:54Z</dcterms:created>
  <dcterms:modified xsi:type="dcterms:W3CDTF">2026-07-11T18:50:54Z</dcterms:modified>
</cp:coreProperties>
</file>