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Kategori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E7C86"/>
              </a:solidFill>
              <a:effectLst/>
            </c:spPr>
          </c:dPt>
          <c:dPt>
            <c:idx val="1"/>
            <c:bubble3D val="0"/>
            <c:spPr>
              <a:solidFill>
                <a:srgbClr val="12A19E"/>
              </a:solidFill>
              <a:effectLst/>
            </c:spPr>
          </c:dPt>
          <c:dPt>
            <c:idx val="2"/>
            <c:bubble3D val="0"/>
            <c:spPr>
              <a:solidFill>
                <a:srgbClr val="8FD3CE"/>
              </a:solidFill>
              <a:effectLst/>
            </c:spPr>
          </c:dPt>
          <c:dPt>
            <c:idx val="3"/>
            <c:bubble3D val="0"/>
            <c:spPr>
              <a:solidFill>
                <a:srgbClr val="E8A33D"/>
              </a:solidFill>
              <a:effectLst/>
            </c:spPr>
          </c:dPt>
          <c:dPt>
            <c:idx val="4"/>
            <c:bubble3D val="0"/>
            <c:spPr>
              <a:solidFill>
                <a:srgbClr val="C9A227"/>
              </a:solidFill>
              <a:effectLst/>
            </c:spPr>
          </c:dPt>
          <c:dPt>
            <c:idx val="5"/>
            <c:bubble3D val="0"/>
            <c:spPr>
              <a:solidFill>
                <a:srgbClr val="E4572E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Moda</c:v>
                </c:pt>
                <c:pt idx="1">
                  <c:v>Spor &amp; Outdoor</c:v>
                </c:pt>
                <c:pt idx="2">
                  <c:v>Ev &amp; Yaşam</c:v>
                </c:pt>
                <c:pt idx="3">
                  <c:v>Elektronik</c:v>
                </c:pt>
                <c:pt idx="4">
                  <c:v>Market</c:v>
                </c:pt>
                <c:pt idx="5">
                  <c:v>Kozmetik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21.8</c:v>
                </c:pt>
                <c:pt idx="1">
                  <c:v>19.9</c:v>
                </c:pt>
                <c:pt idx="2">
                  <c:v>19.2</c:v>
                </c:pt>
                <c:pt idx="3">
                  <c:v>15.4</c:v>
                </c:pt>
                <c:pt idx="4">
                  <c:v>14.6</c:v>
                </c:pt>
                <c:pt idx="5">
                  <c:v>9.1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950">
              <a:solidFill>
                <a:srgbClr val="1E293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Kaçan ciro (Mn ₺)</c:v>
                </c:pt>
              </c:strCache>
            </c:strRef>
          </c:tx>
          <c:spPr>
            <a:solidFill>
              <a:srgbClr val="E4572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95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Akıllı Priz</c:v>
                  </c:pt>
                  <c:pt idx="1">
                    <c:v>Robot Süpürge</c:v>
                  </c:pt>
                  <c:pt idx="2">
                    <c:v>4K Monitör</c:v>
                  </c:pt>
                  <c:pt idx="3">
                    <c:v>Oyuncu Faresi</c:v>
                  </c:pt>
                  <c:pt idx="4">
                    <c:v>Akıllı Saat</c:v>
                  </c:pt>
                  <c:pt idx="5">
                    <c:v>Bluetooth Hoparlör</c:v>
                  </c:pt>
                  <c:pt idx="6">
                    <c:v>Kablosuz Kulaklık</c:v>
                  </c:pt>
                  <c:pt idx="7">
                    <c:v>Dambıl Seti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14.08</c:v>
                </c:pt>
                <c:pt idx="1">
                  <c:v>5.98</c:v>
                </c:pt>
                <c:pt idx="2">
                  <c:v>3.72</c:v>
                </c:pt>
                <c:pt idx="3">
                  <c:v>3.69</c:v>
                </c:pt>
                <c:pt idx="4">
                  <c:v>3.47</c:v>
                </c:pt>
                <c:pt idx="5">
                  <c:v>2.84</c:v>
                </c:pt>
                <c:pt idx="6">
                  <c:v>2.52</c:v>
                </c:pt>
                <c:pt idx="7">
                  <c:v>2.18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95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6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Ciro (Mn ₺)</c:v>
                </c:pt>
              </c:strCache>
            </c:strRef>
          </c:tx>
          <c:spPr>
            <a:solidFill>
              <a:srgbClr val="0E7C8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95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Giriş</c:v>
                  </c:pt>
                  <c:pt idx="1">
                    <c:v>Orta</c:v>
                  </c:pt>
                  <c:pt idx="2">
                    <c:v>Premium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82.9</c:v>
                </c:pt>
                <c:pt idx="1">
                  <c:v>73</c:v>
                </c:pt>
                <c:pt idx="2">
                  <c:v>45.9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95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95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Ciro</c:v>
                </c:pt>
              </c:strCache>
            </c:strRef>
          </c:tx>
          <c:spPr>
            <a:solidFill>
              <a:srgbClr val="0E7C8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95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E7C86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E7C86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0E7C86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0E7C86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E4572E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Ege</c:v>
                  </c:pt>
                  <c:pt idx="1">
                    <c:v>Marmara</c:v>
                  </c:pt>
                  <c:pt idx="2">
                    <c:v>İç Anadolu</c:v>
                  </c:pt>
                  <c:pt idx="3">
                    <c:v>Akdeniz</c:v>
                  </c:pt>
                  <c:pt idx="4">
                    <c:v>Karadeniz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73.6</c:v>
                </c:pt>
                <c:pt idx="1">
                  <c:v>62.8</c:v>
                </c:pt>
                <c:pt idx="2">
                  <c:v>62.5</c:v>
                </c:pt>
                <c:pt idx="3">
                  <c:v>62.3</c:v>
                </c:pt>
                <c:pt idx="4">
                  <c:v>38.5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95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5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Şikayet</c:v>
                </c:pt>
              </c:strCache>
            </c:strRef>
          </c:tx>
          <c:spPr>
            <a:solidFill>
              <a:srgbClr val="E8A33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95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Teslimat Gecikmesi</c:v>
                  </c:pt>
                  <c:pt idx="1">
                    <c:v>Stokta Yok</c:v>
                  </c:pt>
                  <c:pt idx="2">
                    <c:v>Fiyat/Kampanya</c:v>
                  </c:pt>
                  <c:pt idx="3">
                    <c:v>İade &amp; Değişim</c:v>
                  </c:pt>
                  <c:pt idx="4">
                    <c:v>Ürün Kalitesi</c:v>
                  </c:pt>
                  <c:pt idx="5">
                    <c:v>Diğer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29</c:v>
                </c:pt>
                <c:pt idx="2">
                  <c:v>24</c:v>
                </c:pt>
                <c:pt idx="3">
                  <c:v>21</c:v>
                </c:pt>
                <c:pt idx="4">
                  <c:v>21</c:v>
                </c:pt>
                <c:pt idx="5">
                  <c:v>33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95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6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chart" Target="/ppt/charts/chart1.xml"/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3-1.png"/><Relationship Id="rId3" Type="http://schemas.openxmlformats.org/officeDocument/2006/relationships/image" Target="../media/image-3-2.png"/><Relationship Id="rId4" Type="http://schemas.openxmlformats.org/officeDocument/2006/relationships/image" Target="../media/image-3-3.png"/><Relationship Id="rId5" Type="http://schemas.openxmlformats.org/officeDocument/2006/relationships/image" Target="../media/image-3-4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3.xml"/><Relationship Id="rId1" Type="http://schemas.openxmlformats.org/officeDocument/2006/relationships/image" Target="../media/image-4-1.png"/><Relationship Id="rId3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4.xml"/><Relationship Id="rId3" Type="http://schemas.openxmlformats.org/officeDocument/2006/relationships/chart" Target="/ppt/charts/chart5.xml"/><Relationship Id="rId1" Type="http://schemas.openxmlformats.org/officeDocument/2006/relationships/image" Target="../media/image-5-1.png"/><Relationship Id="rId4" Type="http://schemas.openxmlformats.org/officeDocument/2006/relationships/image" Target="../media/image-5-2.png"/><Relationship Id="rId5" Type="http://schemas.openxmlformats.org/officeDocument/2006/relationships/image" Target="../media/image-5-3.png"/><Relationship Id="rId6" Type="http://schemas.openxmlformats.org/officeDocument/2006/relationships/image" Target="../media/image-5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9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46304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" name="Shape 1"/>
          <p:cNvSpPr/>
          <p:nvPr/>
        </p:nvSpPr>
        <p:spPr>
          <a:xfrm>
            <a:off x="8869680" y="-1554480"/>
            <a:ext cx="5029200" cy="5029200"/>
          </a:xfrm>
          <a:prstGeom prst="ellipse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10241280" y="3383280"/>
            <a:ext cx="3108960" cy="3108960"/>
          </a:xfrm>
          <a:prstGeom prst="ellipse">
            <a:avLst/>
          </a:prstGeom>
          <a:solidFill>
            <a:srgbClr val="0E7C86">
              <a:alpha val="22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9601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YÖNETİM SUNUMU  ·  TEMMUZ 2026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94360" y="1417320"/>
            <a:ext cx="96926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2. Çeyrek</a:t>
            </a:r>
            <a:endParaRPr lang="en-US" sz="40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Ticari Fırsat &amp; Kampanya Analizi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32461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Stok–Talep  ·  Müşteri Şikayetleri  ·  Kanal-Bölge Satış  ·  Rekabet Konumu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4160520"/>
            <a:ext cx="2606040" cy="1417320"/>
          </a:xfrm>
          <a:prstGeom prst="rect">
            <a:avLst/>
          </a:prstGeom>
          <a:solidFill>
            <a:srgbClr val="1E3A5F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431596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53,9 Mn ₺</a:t>
            </a:r>
            <a:endParaRPr lang="en-US" sz="2500" dirty="0"/>
          </a:p>
        </p:txBody>
      </p:sp>
      <p:sp>
        <p:nvSpPr>
          <p:cNvPr id="10" name="Text 8"/>
          <p:cNvSpPr/>
          <p:nvPr/>
        </p:nvSpPr>
        <p:spPr>
          <a:xfrm>
            <a:off x="749808" y="4919472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Karşılanamayan talep (kaçan ciro)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429000" y="4160520"/>
            <a:ext cx="2606040" cy="1417320"/>
          </a:xfrm>
          <a:prstGeom prst="rect">
            <a:avLst/>
          </a:prstGeom>
          <a:solidFill>
            <a:srgbClr val="1E3A5F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0" y="431596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8,8 Mn ₺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3538728" y="4919472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Kampanya ile potansiyel brüt kâr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217920" y="4160520"/>
            <a:ext cx="2606040" cy="1417320"/>
          </a:xfrm>
          <a:prstGeom prst="rect">
            <a:avLst/>
          </a:prstGeom>
          <a:solidFill>
            <a:srgbClr val="1E3A5F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63640" y="431596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%47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6327648" y="4919472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/ yükseltilmiş şikayet oranı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9006840" y="4160520"/>
            <a:ext cx="2606040" cy="1417320"/>
          </a:xfrm>
          <a:prstGeom prst="rect">
            <a:avLst/>
          </a:prstGeom>
          <a:solidFill>
            <a:srgbClr val="1E3A5F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52560" y="4315968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299,8 Mn ₺</a:t>
            </a:r>
            <a:endParaRPr lang="en-US" sz="2500" dirty="0"/>
          </a:p>
        </p:txBody>
      </p:sp>
      <p:sp>
        <p:nvSpPr>
          <p:cNvPr id="19" name="Text 17"/>
          <p:cNvSpPr/>
          <p:nvPr/>
        </p:nvSpPr>
        <p:spPr>
          <a:xfrm>
            <a:off x="9116568" y="4919472"/>
            <a:ext cx="239572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Kanal-bölge toplam ciro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40080" y="5989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FB3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· 48 ürün, 168 şikayet kaydı ve 120 kanal×bölge×kategori satır analizi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YÖNETICI ÖZETI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Öne çıkan bulgular ve büyük resim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502920" y="1417320"/>
            <a:ext cx="2670048" cy="17373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02920" y="1417320"/>
            <a:ext cx="82296" cy="1737360"/>
          </a:xfrm>
          <a:prstGeom prst="rect">
            <a:avLst/>
          </a:prstGeom>
          <a:solidFill>
            <a:srgbClr val="E8A33D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" y="1609344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04088" y="202996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53,9 Mn ₺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722376" y="24871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Karşılanamayan talep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722376" y="2761488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20,1 Mn ₺ kaçan brüt kâr · %68 elektronik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3364992" y="1417320"/>
            <a:ext cx="2670048" cy="17373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3364992" y="1417320"/>
            <a:ext cx="82296" cy="1737360"/>
          </a:xfrm>
          <a:prstGeom prst="rect">
            <a:avLst/>
          </a:prstGeom>
          <a:solidFill>
            <a:srgbClr val="E4572E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736" y="1609344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566160" y="202996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18,0 Mn ₺</a:t>
            </a:r>
            <a:endParaRPr lang="en-US" sz="2200" dirty="0"/>
          </a:p>
        </p:txBody>
      </p:sp>
      <p:sp>
        <p:nvSpPr>
          <p:cNvPr id="17" name="Text 12"/>
          <p:cNvSpPr/>
          <p:nvPr/>
        </p:nvSpPr>
        <p:spPr>
          <a:xfrm>
            <a:off x="3584448" y="24871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Marj-yüklü bağlı stok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584448" y="2761488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8,8 Mn ₺ potansiyel kâr · kampanya hedefi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6227064" y="1417320"/>
            <a:ext cx="2670048" cy="17373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227064" y="1417320"/>
            <a:ext cx="82296" cy="1737360"/>
          </a:xfrm>
          <a:prstGeom prst="rect">
            <a:avLst/>
          </a:prstGeom>
          <a:solidFill>
            <a:srgbClr val="0E7C86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4808" y="1609344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428232" y="202996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168 kayıt</a:t>
            </a:r>
            <a:endParaRPr lang="en-US" sz="2200" dirty="0"/>
          </a:p>
        </p:txBody>
      </p:sp>
      <p:sp>
        <p:nvSpPr>
          <p:cNvPr id="23" name="Text 17"/>
          <p:cNvSpPr/>
          <p:nvPr/>
        </p:nvSpPr>
        <p:spPr>
          <a:xfrm>
            <a:off x="6446520" y="24871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şikayeti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6446520" y="2761488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%47 açık/yükseltilmiş · memnuniyet 2,87/5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9089136" y="1417320"/>
            <a:ext cx="2670048" cy="17373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089136" y="1417320"/>
            <a:ext cx="82296" cy="1737360"/>
          </a:xfrm>
          <a:prstGeom prst="rect">
            <a:avLst/>
          </a:prstGeom>
          <a:solidFill>
            <a:srgbClr val="1E3A5F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6880" y="1609344"/>
            <a:ext cx="365760" cy="36576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9290304" y="202996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299,8 Mn ₺</a:t>
            </a:r>
            <a:endParaRPr lang="en-US" sz="2200" dirty="0"/>
          </a:p>
        </p:txBody>
      </p:sp>
      <p:sp>
        <p:nvSpPr>
          <p:cNvPr id="29" name="Text 22"/>
          <p:cNvSpPr/>
          <p:nvPr/>
        </p:nvSpPr>
        <p:spPr>
          <a:xfrm>
            <a:off x="9308592" y="248716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Kanal-bölge ciro</a:t>
            </a:r>
            <a:endParaRPr lang="en-US" sz="1200" dirty="0"/>
          </a:p>
        </p:txBody>
      </p:sp>
      <p:sp>
        <p:nvSpPr>
          <p:cNvPr id="30" name="Text 23"/>
          <p:cNvSpPr/>
          <p:nvPr/>
        </p:nvSpPr>
        <p:spPr>
          <a:xfrm>
            <a:off x="9308592" y="2761488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205.533 sipariş · ort. iade %4,6</a:t>
            </a:r>
            <a:endParaRPr lang="en-US" sz="950" dirty="0"/>
          </a:p>
        </p:txBody>
      </p:sp>
      <p:sp>
        <p:nvSpPr>
          <p:cNvPr id="31" name="Shape 24"/>
          <p:cNvSpPr/>
          <p:nvPr/>
        </p:nvSpPr>
        <p:spPr>
          <a:xfrm>
            <a:off x="502920" y="3429000"/>
            <a:ext cx="690372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25"/>
          <p:cNvSpPr/>
          <p:nvPr/>
        </p:nvSpPr>
        <p:spPr>
          <a:xfrm>
            <a:off x="731520" y="3584448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Büyük resim</a:t>
            </a:r>
            <a:endParaRPr lang="en-US" sz="1300" dirty="0"/>
          </a:p>
        </p:txBody>
      </p:sp>
      <p:sp>
        <p:nvSpPr>
          <p:cNvPr id="33" name="Text 26"/>
          <p:cNvSpPr/>
          <p:nvPr/>
        </p:nvSpPr>
        <p:spPr>
          <a:xfrm>
            <a:off x="777240" y="3950208"/>
            <a:ext cx="64465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Elektronik en büyük kaçan fırsat: 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talebin yalnızca %68'i karşılandı; tek başına 36,9 Mn ₺ ciro elden kaçtı (Akıllı Priz 14,1 Mn ₺).</a:t>
            </a:r>
            <a:endParaRPr lang="en-US" sz="1150" dirty="0"/>
          </a:p>
          <a:p>
            <a:pPr marL="177800" indent="-177800">
              <a:buSzPct val="100000"/>
              <a:buChar char="•"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 &amp; Kozmetik yüksek marjlı ama yavaş: 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%52–56 marj, buna karşın fazla stok. Eritme kampanyası için ideal, indirim ve komisyonu marj karşılıyor.</a:t>
            </a:r>
            <a:endParaRPr lang="en-US" sz="1150" dirty="0"/>
          </a:p>
          <a:p>
            <a:pPr marL="177800" indent="-177800">
              <a:buSzPct val="100000"/>
              <a:buChar char="•"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Deneyim baskı altında: 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şikayetlerin %47'si açık/yükseltilmiş, ortalama memnuniyet 2,87/5, çözüm 52 saat.</a:t>
            </a:r>
            <a:endParaRPr lang="en-US" sz="1150" dirty="0"/>
          </a:p>
          <a:p>
            <a:pPr marL="177800" indent="-177800">
              <a:buSzPct val="100000"/>
              <a:buChar char="•"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 düşük penetrasyon: 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ciro payı %12,8 (diğer bölgeler %21–25) — en yüksek yeni müşteri oranıyla büyüme alanı.</a:t>
            </a:r>
            <a:endParaRPr lang="en-US" sz="1150" dirty="0"/>
          </a:p>
        </p:txBody>
      </p:sp>
      <p:sp>
        <p:nvSpPr>
          <p:cNvPr id="34" name="Shape 27"/>
          <p:cNvSpPr/>
          <p:nvPr/>
        </p:nvSpPr>
        <p:spPr>
          <a:xfrm>
            <a:off x="7589520" y="3429000"/>
            <a:ext cx="406908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28"/>
          <p:cNvSpPr/>
          <p:nvPr/>
        </p:nvSpPr>
        <p:spPr>
          <a:xfrm>
            <a:off x="7772400" y="3566160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Kategori ciro payı (kanal-bölge)</a:t>
            </a:r>
            <a:endParaRPr lang="en-US" sz="1200" dirty="0"/>
          </a:p>
        </p:txBody>
      </p:sp>
      <p:graphicFrame>
        <p:nvGraphicFramePr>
          <p:cNvPr id="36" name="Chart 0" descr=""/>
          <p:cNvGraphicFramePr/>
          <p:nvPr/>
        </p:nvGraphicFramePr>
        <p:xfrm>
          <a:off x="7635240" y="3840480"/>
          <a:ext cx="3977640" cy="2194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6"/>
          </a:graphicData>
        </a:graphic>
      </p:graphicFrame>
      <p:sp>
        <p:nvSpPr>
          <p:cNvPr id="37" name="Text 29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38" name="Text 30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FIRSATLAR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Düşük stok – yüksek talep: elden kaçan ciro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Karşılanamayan talep, ürün bazında kaçan ciro (Mn ₺)</a:t>
            </a:r>
            <a:endParaRPr lang="en-US" sz="13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457200" y="1737360"/>
          <a:ext cx="690372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Shape 5"/>
          <p:cNvSpPr/>
          <p:nvPr/>
        </p:nvSpPr>
        <p:spPr>
          <a:xfrm>
            <a:off x="7589520" y="1737360"/>
            <a:ext cx="4069080" cy="132588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6"/>
          <p:cNvSpPr/>
          <p:nvPr/>
        </p:nvSpPr>
        <p:spPr>
          <a:xfrm>
            <a:off x="7589520" y="1737360"/>
            <a:ext cx="82296" cy="1325880"/>
          </a:xfrm>
          <a:prstGeom prst="rect">
            <a:avLst/>
          </a:prstGeom>
          <a:solidFill>
            <a:srgbClr val="E4572E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901952"/>
            <a:ext cx="310896" cy="31089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8183880" y="18745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Akıllı Priz — kritik</a:t>
            </a:r>
            <a:endParaRPr lang="en-US" sz="1250" dirty="0"/>
          </a:p>
        </p:txBody>
      </p:sp>
      <p:sp>
        <p:nvSpPr>
          <p:cNvPr id="13" name="Text 8"/>
          <p:cNvSpPr/>
          <p:nvPr/>
        </p:nvSpPr>
        <p:spPr>
          <a:xfrm>
            <a:off x="7790688" y="2267712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Talep 1.661 adet, stok yalnız 508 (&lt; 1 ay). Talebin %25'i karşılandı → 14,1 Mn ₺ kaçan ciro.</a:t>
            </a:r>
            <a:endParaRPr lang="en-US" sz="1000" dirty="0"/>
          </a:p>
        </p:txBody>
      </p:sp>
      <p:sp>
        <p:nvSpPr>
          <p:cNvPr id="14" name="Shape 9"/>
          <p:cNvSpPr/>
          <p:nvPr/>
        </p:nvSpPr>
        <p:spPr>
          <a:xfrm>
            <a:off x="7589520" y="3227832"/>
            <a:ext cx="4069080" cy="132588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0"/>
          <p:cNvSpPr/>
          <p:nvPr/>
        </p:nvSpPr>
        <p:spPr>
          <a:xfrm>
            <a:off x="7589520" y="3227832"/>
            <a:ext cx="82296" cy="1325880"/>
          </a:xfrm>
          <a:prstGeom prst="rect">
            <a:avLst/>
          </a:prstGeom>
          <a:solidFill>
            <a:srgbClr val="E8A33D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3392424"/>
            <a:ext cx="310896" cy="310896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8183880" y="336499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Elektronik kategorisi</a:t>
            </a:r>
            <a:endParaRPr lang="en-US" sz="1250" dirty="0"/>
          </a:p>
        </p:txBody>
      </p:sp>
      <p:sp>
        <p:nvSpPr>
          <p:cNvPr id="18" name="Text 12"/>
          <p:cNvSpPr/>
          <p:nvPr/>
        </p:nvSpPr>
        <p:spPr>
          <a:xfrm>
            <a:off x="7790688" y="3758184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36,9 Mn ₺ kaçan ciro; talep karşılama %68 — 6 kategori içinde en düşük ikinci.</a:t>
            </a:r>
            <a:endParaRPr lang="en-US" sz="1000" dirty="0"/>
          </a:p>
        </p:txBody>
      </p:sp>
      <p:sp>
        <p:nvSpPr>
          <p:cNvPr id="19" name="Shape 13"/>
          <p:cNvSpPr/>
          <p:nvPr/>
        </p:nvSpPr>
        <p:spPr>
          <a:xfrm>
            <a:off x="7589520" y="4718304"/>
            <a:ext cx="4069080" cy="132588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4"/>
          <p:cNvSpPr/>
          <p:nvPr/>
        </p:nvSpPr>
        <p:spPr>
          <a:xfrm>
            <a:off x="7589520" y="4718304"/>
            <a:ext cx="82296" cy="1325880"/>
          </a:xfrm>
          <a:prstGeom prst="rect">
            <a:avLst/>
          </a:prstGeom>
          <a:solidFill>
            <a:srgbClr val="0E7C86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4882896"/>
            <a:ext cx="310896" cy="310896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8183880" y="4855464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Toplam elden kaçan</a:t>
            </a:r>
            <a:endParaRPr lang="en-US" sz="1250" dirty="0"/>
          </a:p>
        </p:txBody>
      </p:sp>
      <p:sp>
        <p:nvSpPr>
          <p:cNvPr id="23" name="Text 16"/>
          <p:cNvSpPr/>
          <p:nvPr/>
        </p:nvSpPr>
        <p:spPr>
          <a:xfrm>
            <a:off x="7790688" y="5248656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53,9 Mn ₺ ciro / 20,1 Mn ₺ brüt kâr. Bunun %68'i elektronikten geliyor.</a:t>
            </a:r>
            <a:endParaRPr lang="en-US" sz="1000" dirty="0"/>
          </a:p>
        </p:txBody>
      </p:sp>
      <p:sp>
        <p:nvSpPr>
          <p:cNvPr id="24" name="Text 17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25" name="Text 18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FIRSATLAR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Yüksek marj – düşük satış: bağlı stok fırsatı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marjlı ama yavaş dönen, fazla stoklu ürünler</a:t>
            </a:r>
            <a:endParaRPr lang="en-US" sz="13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737360"/>
          <a:ext cx="6903720" cy="914400"/>
        </p:xfrm>
        <a:graphic>
          <a:graphicData uri="http://schemas.openxmlformats.org/drawingml/2006/table">
            <a:tbl>
              <a:tblPr/>
              <a:tblGrid>
                <a:gridCol w="1783080"/>
                <a:gridCol w="1737360"/>
                <a:gridCol w="1097280"/>
                <a:gridCol w="1005840"/>
                <a:gridCol w="128016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Ürün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Kategori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Brüt Marj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Stok (ay)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Bağlı Stok 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Mutfak Terazisi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 &amp; Yaşam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6,04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Koşu Tişörtü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Spor &amp; Outdoor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%46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2,73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Direnç Bandı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Spor &amp; Outdoor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%47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2,73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Deri Cüzdan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0E7C8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2,41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Şapka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0E7C8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1,80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Basic Tişört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0E7C8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0,69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 Kremi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Kozmetik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0,61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Ruj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Kozmetik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0E7C8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0,41 Mn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5"/>
          <p:cNvSpPr/>
          <p:nvPr/>
        </p:nvSpPr>
        <p:spPr>
          <a:xfrm>
            <a:off x="502920" y="5440680"/>
            <a:ext cx="6903720" cy="365760"/>
          </a:xfrm>
          <a:prstGeom prst="rect">
            <a:avLst/>
          </a:prstGeom>
          <a:solidFill>
            <a:srgbClr val="F2F5F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Toplam bağlı stok: </a:t>
            </a:r>
            <a:pPr algn="ctr" indent="0" marL="0">
              <a:buNone/>
            </a:pPr>
            <a:r>
              <a:rPr lang="en-US" sz="1200" b="1" dirty="0">
                <a:solidFill>
                  <a:srgbClr val="E457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18,0 Mn ₺</a:t>
            </a:r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Kampanya ile potansiyel brüt kâr: </a:t>
            </a:r>
            <a:pPr algn="ctr" indent="0" marL="0">
              <a:buNone/>
            </a:pPr>
            <a:r>
              <a:rPr lang="en-US" sz="12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8,8 Mn ₺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7589520" y="1737360"/>
            <a:ext cx="40690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7772400" y="184708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ciro payı (48 ürün)</a:t>
            </a:r>
            <a:endParaRPr lang="en-US" sz="1200" dirty="0"/>
          </a:p>
        </p:txBody>
      </p:sp>
      <p:graphicFrame>
        <p:nvGraphicFramePr>
          <p:cNvPr id="12" name="Chart 0" descr=""/>
          <p:cNvGraphicFramePr/>
          <p:nvPr/>
        </p:nvGraphicFramePr>
        <p:xfrm>
          <a:off x="7635240" y="2148840"/>
          <a:ext cx="3977640" cy="1645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3" name="Shape 8"/>
          <p:cNvSpPr/>
          <p:nvPr/>
        </p:nvSpPr>
        <p:spPr>
          <a:xfrm>
            <a:off x="7589520" y="4023360"/>
            <a:ext cx="4069080" cy="2103120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160520"/>
            <a:ext cx="329184" cy="329184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8183880" y="41605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kampanya için ideal?</a:t>
            </a:r>
            <a:endParaRPr lang="en-US" sz="1250" dirty="0"/>
          </a:p>
        </p:txBody>
      </p:sp>
      <p:sp>
        <p:nvSpPr>
          <p:cNvPr id="16" name="Text 10"/>
          <p:cNvSpPr/>
          <p:nvPr/>
        </p:nvSpPr>
        <p:spPr>
          <a:xfrm>
            <a:off x="7790688" y="4572000"/>
            <a:ext cx="374904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05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 %52  ·  Kozmetik %55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kategorilerin yüksek marjı, hem pazaryeri komisyonunu hem de indirim payını rahatça karşılar; stok eritilirken kârlılık korunur.</a:t>
            </a:r>
            <a:endParaRPr lang="en-US" sz="1050" dirty="0"/>
          </a:p>
        </p:txBody>
      </p:sp>
      <p:sp>
        <p:nvSpPr>
          <p:cNvPr id="17" name="Text 11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18" name="Text 12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FIRSATLAR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Kanal, bölge ve şikayet sinyalleri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Bölge ciro dağılımı (Mn ₺)</a:t>
            </a:r>
            <a:endParaRPr lang="en-US" sz="125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457200" y="1691640"/>
          <a:ext cx="3931920" cy="2331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 5"/>
          <p:cNvSpPr/>
          <p:nvPr/>
        </p:nvSpPr>
        <p:spPr>
          <a:xfrm>
            <a:off x="502920" y="4069080"/>
            <a:ext cx="3886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457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 %12,8</a:t>
            </a:r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ciro payı — diğer bölgeler %21–25. En yüksek yeni müşteri oranı (%27,2) ile büyüme alanı.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4572000" y="13716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kategorileri (kayıt sayısı)</a:t>
            </a:r>
            <a:endParaRPr lang="en-US" sz="1250" dirty="0"/>
          </a:p>
        </p:txBody>
      </p:sp>
      <p:graphicFrame>
        <p:nvGraphicFramePr>
          <p:cNvPr id="11" name="Chart 1" descr=""/>
          <p:cNvGraphicFramePr/>
          <p:nvPr/>
        </p:nvGraphicFramePr>
        <p:xfrm>
          <a:off x="4526280" y="1691640"/>
          <a:ext cx="3977640" cy="2788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2" name="Shape 7"/>
          <p:cNvSpPr/>
          <p:nvPr/>
        </p:nvSpPr>
        <p:spPr>
          <a:xfrm>
            <a:off x="8732520" y="1691640"/>
            <a:ext cx="2926080" cy="10515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8"/>
          <p:cNvSpPr/>
          <p:nvPr/>
        </p:nvSpPr>
        <p:spPr>
          <a:xfrm>
            <a:off x="8732520" y="1691640"/>
            <a:ext cx="82296" cy="1051560"/>
          </a:xfrm>
          <a:prstGeom prst="rect">
            <a:avLst/>
          </a:prstGeom>
          <a:solidFill>
            <a:srgbClr val="E4572E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7968" y="1828800"/>
            <a:ext cx="274320" cy="27432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9244584" y="1810512"/>
            <a:ext cx="2331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Teslimat en zayıf halka</a:t>
            </a:r>
            <a:endParaRPr lang="en-US" sz="1100" dirty="0"/>
          </a:p>
        </p:txBody>
      </p:sp>
      <p:sp>
        <p:nvSpPr>
          <p:cNvPr id="16" name="Text 10"/>
          <p:cNvSpPr/>
          <p:nvPr/>
        </p:nvSpPr>
        <p:spPr>
          <a:xfrm>
            <a:off x="8887968" y="2258568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şikayet, memnuniyet 2,2/5 — en düşük. Deneyim kampanyası önceliği.</a:t>
            </a:r>
            <a:endParaRPr lang="en-US" sz="950" dirty="0"/>
          </a:p>
        </p:txBody>
      </p:sp>
      <p:sp>
        <p:nvSpPr>
          <p:cNvPr id="17" name="Shape 11"/>
          <p:cNvSpPr/>
          <p:nvPr/>
        </p:nvSpPr>
        <p:spPr>
          <a:xfrm>
            <a:off x="8732520" y="2788920"/>
            <a:ext cx="2926080" cy="10515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2"/>
          <p:cNvSpPr/>
          <p:nvPr/>
        </p:nvSpPr>
        <p:spPr>
          <a:xfrm>
            <a:off x="8732520" y="2788920"/>
            <a:ext cx="82296" cy="1051560"/>
          </a:xfrm>
          <a:prstGeom prst="rect">
            <a:avLst/>
          </a:prstGeom>
          <a:solidFill>
            <a:srgbClr val="E8A33D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7968" y="2926080"/>
            <a:ext cx="274320" cy="27432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244584" y="2907792"/>
            <a:ext cx="2331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Stokta Yok = fırsat kaybı</a:t>
            </a:r>
            <a:endParaRPr lang="en-US" sz="1100" dirty="0"/>
          </a:p>
        </p:txBody>
      </p:sp>
      <p:sp>
        <p:nvSpPr>
          <p:cNvPr id="21" name="Text 14"/>
          <p:cNvSpPr/>
          <p:nvPr/>
        </p:nvSpPr>
        <p:spPr>
          <a:xfrm>
            <a:off x="8887968" y="3355848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şikayet doğrudan stok sinyalini doğruluyor; talep var, ürün yok.</a:t>
            </a:r>
            <a:endParaRPr lang="en-US" sz="950" dirty="0"/>
          </a:p>
        </p:txBody>
      </p:sp>
      <p:sp>
        <p:nvSpPr>
          <p:cNvPr id="22" name="Shape 15"/>
          <p:cNvSpPr/>
          <p:nvPr/>
        </p:nvSpPr>
        <p:spPr>
          <a:xfrm>
            <a:off x="8732520" y="3886200"/>
            <a:ext cx="2926080" cy="105156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16"/>
          <p:cNvSpPr/>
          <p:nvPr/>
        </p:nvSpPr>
        <p:spPr>
          <a:xfrm>
            <a:off x="8732520" y="3886200"/>
            <a:ext cx="82296" cy="1051560"/>
          </a:xfrm>
          <a:prstGeom prst="rect">
            <a:avLst/>
          </a:prstGeom>
          <a:solidFill>
            <a:srgbClr val="0E7C86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87968" y="4023360"/>
            <a:ext cx="274320" cy="27432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9244584" y="4005072"/>
            <a:ext cx="2331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çok şikayet edilen ürünler</a:t>
            </a:r>
            <a:endParaRPr lang="en-US" sz="1100" dirty="0"/>
          </a:p>
        </p:txBody>
      </p:sp>
      <p:sp>
        <p:nvSpPr>
          <p:cNvPr id="26" name="Text 18"/>
          <p:cNvSpPr/>
          <p:nvPr/>
        </p:nvSpPr>
        <p:spPr>
          <a:xfrm>
            <a:off x="8887968" y="4453128"/>
            <a:ext cx="2651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Tişört (10), Serum (8), Termos (8). Elektronik memnuniyeti en düşük (2,4).</a:t>
            </a:r>
            <a:endParaRPr lang="en-US" sz="950" dirty="0"/>
          </a:p>
        </p:txBody>
      </p:sp>
      <p:sp>
        <p:nvSpPr>
          <p:cNvPr id="27" name="Shape 19"/>
          <p:cNvSpPr/>
          <p:nvPr/>
        </p:nvSpPr>
        <p:spPr>
          <a:xfrm>
            <a:off x="502920" y="5074920"/>
            <a:ext cx="8001000" cy="1097280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28" name="Text 20"/>
          <p:cNvSpPr/>
          <p:nvPr/>
        </p:nvSpPr>
        <p:spPr>
          <a:xfrm>
            <a:off x="658368" y="517550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Kanal ciro payı</a:t>
            </a:r>
            <a:endParaRPr lang="en-US" sz="1100" dirty="0"/>
          </a:p>
        </p:txBody>
      </p:sp>
      <p:sp>
        <p:nvSpPr>
          <p:cNvPr id="29" name="Text 21"/>
          <p:cNvSpPr/>
          <p:nvPr/>
        </p:nvSpPr>
        <p:spPr>
          <a:xfrm>
            <a:off x="658368" y="544068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%26,6</a:t>
            </a:r>
            <a:endParaRPr lang="en-US" sz="2000" dirty="0"/>
          </a:p>
        </p:txBody>
      </p:sp>
      <p:sp>
        <p:nvSpPr>
          <p:cNvPr id="30" name="Text 22"/>
          <p:cNvSpPr/>
          <p:nvPr/>
        </p:nvSpPr>
        <p:spPr>
          <a:xfrm>
            <a:off x="658368" y="585216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endParaRPr lang="en-US" sz="1050" dirty="0"/>
          </a:p>
        </p:txBody>
      </p:sp>
      <p:sp>
        <p:nvSpPr>
          <p:cNvPr id="31" name="Text 23"/>
          <p:cNvSpPr/>
          <p:nvPr/>
        </p:nvSpPr>
        <p:spPr>
          <a:xfrm>
            <a:off x="2596896" y="544068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%26,4</a:t>
            </a:r>
            <a:endParaRPr lang="en-US" sz="2000" dirty="0"/>
          </a:p>
        </p:txBody>
      </p:sp>
      <p:sp>
        <p:nvSpPr>
          <p:cNvPr id="32" name="Text 24"/>
          <p:cNvSpPr/>
          <p:nvPr/>
        </p:nvSpPr>
        <p:spPr>
          <a:xfrm>
            <a:off x="2596896" y="585216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Pazaryeri</a:t>
            </a:r>
            <a:endParaRPr lang="en-US" sz="1050" dirty="0"/>
          </a:p>
        </p:txBody>
      </p:sp>
      <p:sp>
        <p:nvSpPr>
          <p:cNvPr id="33" name="Text 25"/>
          <p:cNvSpPr/>
          <p:nvPr/>
        </p:nvSpPr>
        <p:spPr>
          <a:xfrm>
            <a:off x="4535424" y="544068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%25,3</a:t>
            </a:r>
            <a:endParaRPr lang="en-US" sz="2000" dirty="0"/>
          </a:p>
        </p:txBody>
      </p:sp>
      <p:sp>
        <p:nvSpPr>
          <p:cNvPr id="34" name="Text 26"/>
          <p:cNvSpPr/>
          <p:nvPr/>
        </p:nvSpPr>
        <p:spPr>
          <a:xfrm>
            <a:off x="4535424" y="585216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Mağaza</a:t>
            </a:r>
            <a:endParaRPr lang="en-US" sz="1050" dirty="0"/>
          </a:p>
        </p:txBody>
      </p:sp>
      <p:sp>
        <p:nvSpPr>
          <p:cNvPr id="35" name="Text 27"/>
          <p:cNvSpPr/>
          <p:nvPr/>
        </p:nvSpPr>
        <p:spPr>
          <a:xfrm>
            <a:off x="6473952" y="544068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%21,7</a:t>
            </a:r>
            <a:endParaRPr lang="en-US" sz="2000" dirty="0"/>
          </a:p>
        </p:txBody>
      </p:sp>
      <p:sp>
        <p:nvSpPr>
          <p:cNvPr id="36" name="Text 28"/>
          <p:cNvSpPr/>
          <p:nvPr/>
        </p:nvSpPr>
        <p:spPr>
          <a:xfrm>
            <a:off x="6473952" y="585216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</a:t>
            </a:r>
            <a:endParaRPr lang="en-US" sz="1050" dirty="0"/>
          </a:p>
        </p:txBody>
      </p:sp>
      <p:sp>
        <p:nvSpPr>
          <p:cNvPr id="37" name="Text 29"/>
          <p:cNvSpPr/>
          <p:nvPr/>
        </p:nvSpPr>
        <p:spPr>
          <a:xfrm>
            <a:off x="8732520" y="5074920"/>
            <a:ext cx="2926080" cy="1097280"/>
          </a:xfrm>
          <a:prstGeom prst="rect">
            <a:avLst/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Anadolu</a:t>
            </a:r>
            <a:pPr indent="0" marL="0">
              <a:buNone/>
            </a:pPr>
            <a:r>
              <a:rPr lang="en-US" sz="10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en yoğun şikayet bölgesi (42 kayıt, 13 açık).</a:t>
            </a:r>
            <a:endParaRPr lang="en-US" sz="1000" dirty="0"/>
          </a:p>
        </p:txBody>
      </p:sp>
      <p:sp>
        <p:nvSpPr>
          <p:cNvPr id="38" name="Text 30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39" name="Text 31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KAMPANYA ALANLARI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Dört öncelikli kampanya cephesi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502920" y="1508760"/>
            <a:ext cx="5440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02920" y="1508760"/>
            <a:ext cx="5440680" cy="82296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9" name="Shape 6"/>
          <p:cNvSpPr/>
          <p:nvPr/>
        </p:nvSpPr>
        <p:spPr>
          <a:xfrm>
            <a:off x="758952" y="1801368"/>
            <a:ext cx="603504" cy="603504"/>
          </a:xfrm>
          <a:prstGeom prst="ellipse">
            <a:avLst/>
          </a:prstGeom>
          <a:solidFill>
            <a:srgbClr val="E8A33D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68" y="1929384"/>
            <a:ext cx="347472" cy="34747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27048" y="180136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· Marj-yüklü stok eritme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1527048" y="2167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i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 + Kozmetik + Spor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777240" y="2532888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18,0 Mn ₺ bağlı stok. %52–56 marj hem indirimi hem komisyonu karşılar. Hedef: Deri Cüzdan, Şapka, Ruj, El Kremi, Mutfak Terazisi, Koşu Tişörtü, Direnç Bandı.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126480" y="1508760"/>
            <a:ext cx="5440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126480" y="1508760"/>
            <a:ext cx="5440680" cy="82296"/>
          </a:xfrm>
          <a:prstGeom prst="rect">
            <a:avLst/>
          </a:prstGeom>
          <a:solidFill>
            <a:srgbClr val="E4572E"/>
          </a:solidFill>
          <a:ln/>
        </p:spPr>
      </p:sp>
      <p:sp>
        <p:nvSpPr>
          <p:cNvPr id="16" name="Shape 12"/>
          <p:cNvSpPr/>
          <p:nvPr/>
        </p:nvSpPr>
        <p:spPr>
          <a:xfrm>
            <a:off x="6382512" y="1801368"/>
            <a:ext cx="603504" cy="603504"/>
          </a:xfrm>
          <a:prstGeom prst="ellipse">
            <a:avLst/>
          </a:prstGeom>
          <a:solidFill>
            <a:srgbClr val="E4572E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0528" y="1929384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150608" y="180136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· Elektronik yeniden stok + ön sipariş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7150608" y="2167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i="1" dirty="0">
                <a:solidFill>
                  <a:srgbClr val="E457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Kaçan cironun geri kazanımı</a:t>
            </a:r>
            <a:endParaRPr lang="en-US" sz="1050" dirty="0"/>
          </a:p>
        </p:txBody>
      </p:sp>
      <p:sp>
        <p:nvSpPr>
          <p:cNvPr id="20" name="Text 15"/>
          <p:cNvSpPr/>
          <p:nvPr/>
        </p:nvSpPr>
        <p:spPr>
          <a:xfrm>
            <a:off x="6400800" y="2532888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Akıllı Priz, Robot Süpürge, Oyuncu Faresi → 36,9 Mn ₺ potansiyel. Ayrıca Yüz Maskesi (%58 marj, &lt;1,1 ay) ve Nemlendirici (%56, 1,5 ay) hızlı restok.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502920" y="3886200"/>
            <a:ext cx="5440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502920" y="3886200"/>
            <a:ext cx="5440680" cy="82296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23" name="Shape 18"/>
          <p:cNvSpPr/>
          <p:nvPr/>
        </p:nvSpPr>
        <p:spPr>
          <a:xfrm>
            <a:off x="758952" y="4178808"/>
            <a:ext cx="603504" cy="603504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968" y="4306824"/>
            <a:ext cx="347472" cy="34747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527048" y="417880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· Karadeniz bölge büyümesi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1527048" y="454456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i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penetrasyon → kazanım</a:t>
            </a:r>
            <a:endParaRPr lang="en-US" sz="1050" dirty="0"/>
          </a:p>
        </p:txBody>
      </p:sp>
      <p:sp>
        <p:nvSpPr>
          <p:cNvPr id="27" name="Text 21"/>
          <p:cNvSpPr/>
          <p:nvPr/>
        </p:nvSpPr>
        <p:spPr>
          <a:xfrm>
            <a:off x="777240" y="4910328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Ciro payı %12,8 (hedef %18+). En yüksek yeni müşteri oranı (%27,2). Yerele özel kampanya + kanal genişletme.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6126480" y="3886200"/>
            <a:ext cx="5440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6126480" y="3886200"/>
            <a:ext cx="5440680" cy="82296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Shape 24"/>
          <p:cNvSpPr/>
          <p:nvPr/>
        </p:nvSpPr>
        <p:spPr>
          <a:xfrm>
            <a:off x="6382512" y="4178808"/>
            <a:ext cx="603504" cy="603504"/>
          </a:xfrm>
          <a:prstGeom prst="ellipse">
            <a:avLst/>
          </a:prstGeom>
          <a:solidFill>
            <a:srgbClr val="1E3A5F"/>
          </a:solidFill>
          <a:ln/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0528" y="4306824"/>
            <a:ext cx="347472" cy="347472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7150608" y="4178808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· Deneyim &amp; operasyon</a:t>
            </a:r>
            <a:endParaRPr lang="en-US" sz="1400" dirty="0"/>
          </a:p>
        </p:txBody>
      </p:sp>
      <p:sp>
        <p:nvSpPr>
          <p:cNvPr id="33" name="Text 26"/>
          <p:cNvSpPr/>
          <p:nvPr/>
        </p:nvSpPr>
        <p:spPr>
          <a:xfrm>
            <a:off x="7150608" y="454456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i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Teslimat + stok görünürlüğü</a:t>
            </a:r>
            <a:endParaRPr lang="en-US" sz="1050" dirty="0"/>
          </a:p>
        </p:txBody>
      </p:sp>
      <p:sp>
        <p:nvSpPr>
          <p:cNvPr id="34" name="Text 27"/>
          <p:cNvSpPr/>
          <p:nvPr/>
        </p:nvSpPr>
        <p:spPr>
          <a:xfrm>
            <a:off x="6400800" y="4910328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teslimat gecikmesi (memnuniyet 2,2) + 29 'stokta yok'. Hızlı teslimat vaadi ve gerçek zamanlı stok ile %47 açık şikayeti düşür.</a:t>
            </a:r>
            <a:endParaRPr lang="en-US" sz="1050" dirty="0"/>
          </a:p>
        </p:txBody>
      </p:sp>
      <p:sp>
        <p:nvSpPr>
          <p:cNvPr id="35" name="Text 28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36" name="Text 29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REKABET KONUMU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Pazar, komisyon ve rakip hamleleri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görünümü — 2026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1691640"/>
            <a:ext cx="5074920" cy="73152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02920" y="1691640"/>
            <a:ext cx="82296" cy="7315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0" name="Text 7"/>
          <p:cNvSpPr/>
          <p:nvPr/>
        </p:nvSpPr>
        <p:spPr>
          <a:xfrm>
            <a:off x="658368" y="1764792"/>
            <a:ext cx="17373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Trendyol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48840" y="1764792"/>
            <a:ext cx="33375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~%40 pazar payı · 30M+ kullanıcı · 230K+ satıcı · $10B+ GMV</a:t>
            </a:r>
            <a:endParaRPr lang="en-US" sz="980" dirty="0"/>
          </a:p>
        </p:txBody>
      </p:sp>
      <p:sp>
        <p:nvSpPr>
          <p:cNvPr id="12" name="Shape 9"/>
          <p:cNvSpPr/>
          <p:nvPr/>
        </p:nvSpPr>
        <p:spPr>
          <a:xfrm>
            <a:off x="502920" y="2532888"/>
            <a:ext cx="5074920" cy="73152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32888"/>
            <a:ext cx="82296" cy="7315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4" name="Text 11"/>
          <p:cNvSpPr/>
          <p:nvPr/>
        </p:nvSpPr>
        <p:spPr>
          <a:xfrm>
            <a:off x="658368" y="2606040"/>
            <a:ext cx="17373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Hepsiburada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2148840" y="2606040"/>
            <a:ext cx="33375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13M+ müşteri · elektronik/beyaz eşyada güçlü · NASDAQ</a:t>
            </a:r>
            <a:endParaRPr lang="en-US" sz="980" dirty="0"/>
          </a:p>
        </p:txBody>
      </p:sp>
      <p:sp>
        <p:nvSpPr>
          <p:cNvPr id="16" name="Shape 13"/>
          <p:cNvSpPr/>
          <p:nvPr/>
        </p:nvSpPr>
        <p:spPr>
          <a:xfrm>
            <a:off x="502920" y="3374136"/>
            <a:ext cx="5074920" cy="73152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502920" y="3374136"/>
            <a:ext cx="82296" cy="7315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8" name="Text 15"/>
          <p:cNvSpPr/>
          <p:nvPr/>
        </p:nvSpPr>
        <p:spPr>
          <a:xfrm>
            <a:off x="658368" y="3447288"/>
            <a:ext cx="17373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Amazon TR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2148840" y="3447288"/>
            <a:ext cx="33375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~12M müşteri · premium elektronik ve sınır ötesi</a:t>
            </a:r>
            <a:endParaRPr lang="en-US" sz="980" dirty="0"/>
          </a:p>
        </p:txBody>
      </p:sp>
      <p:sp>
        <p:nvSpPr>
          <p:cNvPr id="20" name="Shape 17"/>
          <p:cNvSpPr/>
          <p:nvPr/>
        </p:nvSpPr>
        <p:spPr>
          <a:xfrm>
            <a:off x="502920" y="4215384"/>
            <a:ext cx="5074920" cy="731520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502920" y="4215384"/>
            <a:ext cx="82296" cy="7315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22" name="Text 19"/>
          <p:cNvSpPr/>
          <p:nvPr/>
        </p:nvSpPr>
        <p:spPr>
          <a:xfrm>
            <a:off x="658368" y="4288536"/>
            <a:ext cx="17373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Pazar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2148840" y="4288536"/>
            <a:ext cx="33375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 e-ticaret €15B+ GMV · 'Trendyol fiyatı' referans kabul ediliyor</a:t>
            </a:r>
            <a:endParaRPr lang="en-US" sz="980" dirty="0"/>
          </a:p>
        </p:txBody>
      </p:sp>
      <p:sp>
        <p:nvSpPr>
          <p:cNvPr id="24" name="Text 21"/>
          <p:cNvSpPr/>
          <p:nvPr/>
        </p:nvSpPr>
        <p:spPr>
          <a:xfrm>
            <a:off x="5806440" y="13716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Pazaryeri komisyon bantları — 2026</a:t>
            </a:r>
            <a:endParaRPr lang="en-US" sz="12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06440" y="1691640"/>
          <a:ext cx="5852160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1371600"/>
                <a:gridCol w="1463040"/>
                <a:gridCol w="1280160"/>
              </a:tblGrid>
              <a:tr h="4754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Kategori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Trendyol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Hepsiburada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N11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Elektronik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%7–12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%6–11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%5–10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 &amp; Yaşam / Spor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%12–18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%11–17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%10–15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Moda / Kozmetik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457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%18–25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%17–23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%15–20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" name="Shape 22"/>
          <p:cNvSpPr/>
          <p:nvPr/>
        </p:nvSpPr>
        <p:spPr>
          <a:xfrm>
            <a:off x="5806440" y="3794760"/>
            <a:ext cx="2834640" cy="1508760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5943600" y="391363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 / Kozmetik</a:t>
            </a:r>
            <a:endParaRPr lang="en-US" sz="1150" dirty="0"/>
          </a:p>
        </p:txBody>
      </p:sp>
      <p:sp>
        <p:nvSpPr>
          <p:cNvPr id="28" name="Text 24"/>
          <p:cNvSpPr/>
          <p:nvPr/>
        </p:nvSpPr>
        <p:spPr>
          <a:xfrm>
            <a:off x="5943600" y="4206240"/>
            <a:ext cx="257860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komisyon (%18–25) — ama bizim %52–56 marjımız hem komisyonu hem indirimi karşılıyor. Kampanya için en güçlü cephe.</a:t>
            </a:r>
            <a:endParaRPr lang="en-US" sz="950" dirty="0"/>
          </a:p>
        </p:txBody>
      </p:sp>
      <p:sp>
        <p:nvSpPr>
          <p:cNvPr id="29" name="Shape 25"/>
          <p:cNvSpPr/>
          <p:nvPr/>
        </p:nvSpPr>
        <p:spPr>
          <a:xfrm>
            <a:off x="8823960" y="3794760"/>
            <a:ext cx="2834640" cy="1508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0" name="Text 26"/>
          <p:cNvSpPr/>
          <p:nvPr/>
        </p:nvSpPr>
        <p:spPr>
          <a:xfrm>
            <a:off x="8961120" y="391363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Elektronik</a:t>
            </a:r>
            <a:endParaRPr lang="en-US" sz="1150" dirty="0"/>
          </a:p>
        </p:txBody>
      </p:sp>
      <p:sp>
        <p:nvSpPr>
          <p:cNvPr id="31" name="Text 27"/>
          <p:cNvSpPr/>
          <p:nvPr/>
        </p:nvSpPr>
        <p:spPr>
          <a:xfrm>
            <a:off x="8961120" y="4206240"/>
            <a:ext cx="257860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komisyon (%7–12) ama sert fiyat baskısı ve bizde düşük marj (%34). Fiyatla değil bulunurluk ve teslimatla yarış.</a:t>
            </a:r>
            <a:endParaRPr lang="en-US" sz="950" dirty="0"/>
          </a:p>
        </p:txBody>
      </p:sp>
      <p:sp>
        <p:nvSpPr>
          <p:cNvPr id="32" name="Shape 28"/>
          <p:cNvSpPr/>
          <p:nvPr/>
        </p:nvSpPr>
        <p:spPr>
          <a:xfrm>
            <a:off x="502920" y="5440680"/>
            <a:ext cx="11155680" cy="896112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658368" y="5504688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rakip hamleleri: 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MediaMarkt 'Şahane Yaz Festivali' + 9 aya varan taksit  ·  Trendyol Temmuz kuponları %50'ye varan / 150 ₺ indirim.</a:t>
            </a:r>
            <a:endParaRPr lang="en-US" sz="1050" dirty="0"/>
          </a:p>
        </p:txBody>
      </p:sp>
      <p:sp>
        <p:nvSpPr>
          <p:cNvPr id="34" name="Text 30"/>
          <p:cNvSpPr/>
          <p:nvPr/>
        </p:nvSpPr>
        <p:spPr>
          <a:xfrm>
            <a:off x="658368" y="5888736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Kaynaklar: </a:t>
            </a:r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Zunapro – Türkiye Pazaryerleri 2026; Sentos – Trendyol Komisyon Oranları 2026; MediaMarkt – Avantajlı Teklifler; Kuponburada – Trendyol Temmuz 2026.</a:t>
            </a:r>
            <a:endParaRPr lang="en-US" sz="900" dirty="0"/>
          </a:p>
        </p:txBody>
      </p:sp>
      <p:sp>
        <p:nvSpPr>
          <p:cNvPr id="35" name="Text 31"/>
          <p:cNvSpPr/>
          <p:nvPr/>
        </p:nvSpPr>
        <p:spPr>
          <a:xfrm>
            <a:off x="50292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2. Çeyrek · Ticari Fırsat &amp; Kampanya Analizi</a:t>
            </a:r>
            <a:endParaRPr lang="en-US" sz="850" dirty="0"/>
          </a:p>
        </p:txBody>
      </p:sp>
      <p:sp>
        <p:nvSpPr>
          <p:cNvPr id="36" name="Text 32"/>
          <p:cNvSpPr/>
          <p:nvPr/>
        </p:nvSpPr>
        <p:spPr>
          <a:xfrm>
            <a:off x="1143000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84048"/>
            <a:ext cx="566928" cy="566928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502920"/>
            <a:ext cx="329184" cy="3291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34440" y="36576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· ÖNERILER</a:t>
            </a:r>
            <a:endParaRPr lang="en-US" sz="1150" dirty="0"/>
          </a:p>
        </p:txBody>
      </p:sp>
      <p:sp>
        <p:nvSpPr>
          <p:cNvPr id="5" name="Text 2"/>
          <p:cNvSpPr/>
          <p:nvPr/>
        </p:nvSpPr>
        <p:spPr>
          <a:xfrm>
            <a:off x="1216152" y="566928"/>
            <a:ext cx="10424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Öncelikli aksiyon yol haritası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7955280" y="420624"/>
            <a:ext cx="3703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değerler ₺  ·  Kaynak: 2026 2. çeyrek iç veriler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502920" y="1417320"/>
            <a:ext cx="11155680" cy="841248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417320"/>
            <a:ext cx="1234440" cy="841248"/>
          </a:xfrm>
          <a:prstGeom prst="rect">
            <a:avLst/>
          </a:prstGeom>
          <a:solidFill>
            <a:srgbClr val="E4572E"/>
          </a:solidFill>
          <a:ln/>
        </p:spPr>
      </p:sp>
      <p:sp>
        <p:nvSpPr>
          <p:cNvPr id="9" name="Text 6"/>
          <p:cNvSpPr/>
          <p:nvPr/>
        </p:nvSpPr>
        <p:spPr>
          <a:xfrm>
            <a:off x="502920" y="1417320"/>
            <a:ext cx="1234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ACİL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874520" y="1417320"/>
            <a:ext cx="457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457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2423160" y="153619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Elektronik stok tazeleme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423160" y="1847088"/>
            <a:ext cx="5623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Akıllı Priz başta olmak üzere elektronikte yeniden stok + ön sipariş modeli.</a:t>
            </a:r>
            <a:endParaRPr lang="en-US" sz="980" dirty="0"/>
          </a:p>
        </p:txBody>
      </p:sp>
      <p:sp>
        <p:nvSpPr>
          <p:cNvPr id="13" name="Shape 10"/>
          <p:cNvSpPr/>
          <p:nvPr/>
        </p:nvSpPr>
        <p:spPr>
          <a:xfrm>
            <a:off x="8183880" y="1545336"/>
            <a:ext cx="3383280" cy="585216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47888" y="1545336"/>
            <a:ext cx="325526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8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36,9 Mn ₺ kaçan cironun geri kazanımı</a:t>
            </a:r>
            <a:endParaRPr lang="en-US" sz="980" dirty="0"/>
          </a:p>
        </p:txBody>
      </p:sp>
      <p:sp>
        <p:nvSpPr>
          <p:cNvPr id="15" name="Shape 12"/>
          <p:cNvSpPr/>
          <p:nvPr/>
        </p:nvSpPr>
        <p:spPr>
          <a:xfrm>
            <a:off x="502920" y="2377440"/>
            <a:ext cx="1115568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502920" y="2377440"/>
            <a:ext cx="1234440" cy="841248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7" name="Text 14"/>
          <p:cNvSpPr/>
          <p:nvPr/>
        </p:nvSpPr>
        <p:spPr>
          <a:xfrm>
            <a:off x="502920" y="2377440"/>
            <a:ext cx="1234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1874520" y="2377440"/>
            <a:ext cx="457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9" name="Text 16"/>
          <p:cNvSpPr/>
          <p:nvPr/>
        </p:nvSpPr>
        <p:spPr>
          <a:xfrm>
            <a:off x="2423160" y="249631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Marj-yüklü stok eritme kampanyası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2423160" y="2807208"/>
            <a:ext cx="5623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 / Kozmetik / Spor'da hedefli indirim; marj indirimi ve komisyonu karşılıyor.</a:t>
            </a:r>
            <a:endParaRPr lang="en-US" sz="980" dirty="0"/>
          </a:p>
        </p:txBody>
      </p:sp>
      <p:sp>
        <p:nvSpPr>
          <p:cNvPr id="21" name="Shape 18"/>
          <p:cNvSpPr/>
          <p:nvPr/>
        </p:nvSpPr>
        <p:spPr>
          <a:xfrm>
            <a:off x="8183880" y="2505456"/>
            <a:ext cx="3383280" cy="585216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247888" y="2505456"/>
            <a:ext cx="325526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8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18,0 Mn ₺ bağlı stok → 8,8 Mn ₺ potansiyel kâr</a:t>
            </a:r>
            <a:endParaRPr lang="en-US" sz="980" dirty="0"/>
          </a:p>
        </p:txBody>
      </p:sp>
      <p:sp>
        <p:nvSpPr>
          <p:cNvPr id="23" name="Shape 20"/>
          <p:cNvSpPr/>
          <p:nvPr/>
        </p:nvSpPr>
        <p:spPr>
          <a:xfrm>
            <a:off x="502920" y="3337560"/>
            <a:ext cx="11155680" cy="841248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02920" y="3337560"/>
            <a:ext cx="1234440" cy="841248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" y="3337560"/>
            <a:ext cx="1234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1874520" y="3337560"/>
            <a:ext cx="457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A3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7" name="Text 24"/>
          <p:cNvSpPr/>
          <p:nvPr/>
        </p:nvSpPr>
        <p:spPr>
          <a:xfrm>
            <a:off x="2423160" y="345643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 bölge büyüme planı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2423160" y="3767328"/>
            <a:ext cx="5623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Yerele özel kampanya + kanal genişletme; yeni müşteri kazanımına yaslan.</a:t>
            </a:r>
            <a:endParaRPr lang="en-US" sz="980" dirty="0"/>
          </a:p>
        </p:txBody>
      </p:sp>
      <p:sp>
        <p:nvSpPr>
          <p:cNvPr id="29" name="Shape 26"/>
          <p:cNvSpPr/>
          <p:nvPr/>
        </p:nvSpPr>
        <p:spPr>
          <a:xfrm>
            <a:off x="8183880" y="3465576"/>
            <a:ext cx="3383280" cy="585216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8247888" y="3465576"/>
            <a:ext cx="325526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8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Ciro payı %12,8 → hedef %18+</a:t>
            </a:r>
            <a:endParaRPr lang="en-US" sz="980" dirty="0"/>
          </a:p>
        </p:txBody>
      </p:sp>
      <p:sp>
        <p:nvSpPr>
          <p:cNvPr id="31" name="Shape 28"/>
          <p:cNvSpPr/>
          <p:nvPr/>
        </p:nvSpPr>
        <p:spPr>
          <a:xfrm>
            <a:off x="502920" y="4297680"/>
            <a:ext cx="1115568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502920" y="4297680"/>
            <a:ext cx="1234440" cy="84124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3" name="Text 30"/>
          <p:cNvSpPr/>
          <p:nvPr/>
        </p:nvSpPr>
        <p:spPr>
          <a:xfrm>
            <a:off x="502920" y="4297680"/>
            <a:ext cx="1234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1874520" y="4297680"/>
            <a:ext cx="457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5" name="Text 32"/>
          <p:cNvSpPr/>
          <p:nvPr/>
        </p:nvSpPr>
        <p:spPr>
          <a:xfrm>
            <a:off x="2423160" y="441655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Teslimat &amp; stok deneyimi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2423160" y="4727448"/>
            <a:ext cx="5623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Teslimat SLA'sı ve gerçek zamanlı stok görünürlüğü ile şikayet kök nedenlerini çöz.</a:t>
            </a:r>
            <a:endParaRPr lang="en-US" sz="980" dirty="0"/>
          </a:p>
        </p:txBody>
      </p:sp>
      <p:sp>
        <p:nvSpPr>
          <p:cNvPr id="37" name="Shape 34"/>
          <p:cNvSpPr/>
          <p:nvPr/>
        </p:nvSpPr>
        <p:spPr>
          <a:xfrm>
            <a:off x="8183880" y="4425696"/>
            <a:ext cx="3383280" cy="585216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8247888" y="4425696"/>
            <a:ext cx="325526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8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Memnuniyet 2,87 → 3,5+ · açık şikayet %47 → &lt;%25</a:t>
            </a:r>
            <a:endParaRPr lang="en-US" sz="980" dirty="0"/>
          </a:p>
        </p:txBody>
      </p:sp>
      <p:sp>
        <p:nvSpPr>
          <p:cNvPr id="39" name="Shape 36"/>
          <p:cNvSpPr/>
          <p:nvPr/>
        </p:nvSpPr>
        <p:spPr>
          <a:xfrm>
            <a:off x="502920" y="5257800"/>
            <a:ext cx="11155680" cy="841248"/>
          </a:xfrm>
          <a:prstGeom prst="rect">
            <a:avLst/>
          </a:prstGeom>
          <a:solidFill>
            <a:srgbClr val="F2F5F8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502920" y="5257800"/>
            <a:ext cx="1234440" cy="84124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41" name="Text 38"/>
          <p:cNvSpPr/>
          <p:nvPr/>
        </p:nvSpPr>
        <p:spPr>
          <a:xfrm>
            <a:off x="502920" y="5257800"/>
            <a:ext cx="1234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</a:t>
            </a:r>
            <a:endParaRPr lang="en-US" sz="1200" dirty="0"/>
          </a:p>
        </p:txBody>
      </p:sp>
      <p:sp>
        <p:nvSpPr>
          <p:cNvPr id="42" name="Text 39"/>
          <p:cNvSpPr/>
          <p:nvPr/>
        </p:nvSpPr>
        <p:spPr>
          <a:xfrm>
            <a:off x="1874520" y="5257800"/>
            <a:ext cx="45720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3" name="Text 40"/>
          <p:cNvSpPr/>
          <p:nvPr/>
        </p:nvSpPr>
        <p:spPr>
          <a:xfrm>
            <a:off x="2423160" y="537667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Kanal &amp; fiyat stratejisi</a:t>
            </a:r>
            <a:endParaRPr lang="en-US" sz="1300" dirty="0"/>
          </a:p>
        </p:txBody>
      </p:sp>
      <p:sp>
        <p:nvSpPr>
          <p:cNvPr id="44" name="Text 41"/>
          <p:cNvSpPr/>
          <p:nvPr/>
        </p:nvSpPr>
        <p:spPr>
          <a:xfrm>
            <a:off x="2423160" y="5687568"/>
            <a:ext cx="5623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Moda/Kozmetik'i pazaryerinde büyüt; elektronikte fiyat yerine bulunurluk/teslimatla yarış; 'Trendyol fiyatı' izleme.</a:t>
            </a:r>
            <a:endParaRPr lang="en-US" sz="980" dirty="0"/>
          </a:p>
        </p:txBody>
      </p:sp>
      <p:sp>
        <p:nvSpPr>
          <p:cNvPr id="45" name="Shape 42"/>
          <p:cNvSpPr/>
          <p:nvPr/>
        </p:nvSpPr>
        <p:spPr>
          <a:xfrm>
            <a:off x="8183880" y="5385816"/>
            <a:ext cx="3383280" cy="585216"/>
          </a:xfrm>
          <a:prstGeom prst="rect">
            <a:avLst/>
          </a:prstGeom>
          <a:solidFill>
            <a:srgbClr val="13294B"/>
          </a:solidFill>
          <a:ln w="12700">
            <a:solidFill>
              <a:srgbClr val="13294B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8247888" y="5385816"/>
            <a:ext cx="325526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80" b="1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Marj korunarak pazaryeri büyümesi</a:t>
            </a:r>
            <a:endParaRPr lang="en-US" sz="980" dirty="0"/>
          </a:p>
        </p:txBody>
      </p:sp>
      <p:sp>
        <p:nvSpPr>
          <p:cNvPr id="47" name="Text 44"/>
          <p:cNvSpPr/>
          <p:nvPr/>
        </p:nvSpPr>
        <p:spPr>
          <a:xfrm>
            <a:off x="502920" y="6309360"/>
            <a:ext cx="11155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i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Beklenen toplam etki: ~55 Mn ₺ ciro kurtarma + 8,8 Mn ₺ kampanya kârı, memnuniyet ve bölge payında ölçülebilir iyileşme.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Q2 Fırsat &amp; Kampanya Analizi</dc:title>
  <dc:subject>PptxGenJS Presentation</dc:subject>
  <dc:creator>Ticari Analiz</dc:creator>
  <cp:lastModifiedBy>Ticari Analiz</cp:lastModifiedBy>
  <cp:revision>1</cp:revision>
  <dcterms:created xsi:type="dcterms:W3CDTF">2026-07-11T19:56:46Z</dcterms:created>
  <dcterms:modified xsi:type="dcterms:W3CDTF">2026-07-11T19:56:46Z</dcterms:modified>
</cp:coreProperties>
</file>