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Bu deste Contoso'nun 2026 ilk yarı çok kanallı pazarlama verisinin birleşik analizini sunar. Üç soruya yanıt veriyoruz: (1) Her kanal dönüşümlere gerçekte ne kadar katkı sağlıyor? (2) Hangi KPI'ye göre optimize etmeliyiz? (3) Aynı bütçeyi nasıl yeniden dağıtırsak daha fazla gelir elde ederiz? Tüm tutarlar TL'ye normalize edildi; gerçek dönüşüm evreni CRM çok-temaslı yol verisidir.</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Doygunluk eğrileri bütçe önerisinin motorudur. Her kanal için Gelir=k·S^b eğrisini gerçek veriden kalibre ettik; b (doygunluk katsayısı) eğriliği belirler. Yüksek b'li kanallar (Programatik, TikTok, Video) daha geç doygunluğa ulaşır — para eklemek hâlâ getiri sağlar. Düşük b'li kanallar (LinkedIn, E-posta) hızla düzleşir. Noktalar mevcut, üçgenler önerilen harcamayı gösterir. Dönüşüm gecikmelerini de not ediyoruz: etki, özellikle Programatik'te, birkaç güne yayılır.</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Öneri: aynı toplam bütçeyi (4,82M TL/ay) marjinal getiriyi eşitleyen su-doldurma yöntemiyle, her kanalın min/max sınırları içinde yeniden dağıtıyoruz. Sonuç: Arama tabanına (825K) ve Sosyal ~486K'ya çekilir; Video, TikTok, Programatik tavanlarına, E-posta tavanına (240K), LinkedIn hafif artar. Mantık: düşük marjinal getirili doygun kanallardan, yüksek marjinal getirili büyümeye açık kanallara kaydırmak. Önemli uyarı: E-posta ve Arama'daki büyük kaymalar aşamalı ve ölçümlü uygulanmalı — özellikle Arama'nın gecikmesi 1 gün, kesinti hemen hissedilir.</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Modelin tahmini: aynı bütçeyle atfedilen aylık gelir 2,33M TL'den 3,71M TL'ye çıkar — %58,9 artış, ayda +1,38M TL, yılda +16,5M TL. Dönüşümler de yaklaşık aynı oranda artar (veri-güdümlü model her kanala aynı ortalama sepet değerini atadığı için gelir ve dönüşüm birlikte hareket eder). Dürüst uyarı: bu bir üst-sınır tahminidir; özellikle E-posta'yı 18K'dan 240K'ya çıkarmak gözlem aralığının çok dışında. Bu yüzden 'hedefi işaret eden' bir tahmin olarak sunuyoruz, garanti değil — aşamalı uygula, ölç, ayarla.</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Beş somut adım: (1) atıf standardını veri-güdümlüye taşı, (2) bütçeyi tek seferde değil aşamalı kaydır ve ölç, (3) E-posta'yı test-öğren mantığıyla büyüt, (4) üst-huni erişimini koruyucu taban olarak izle, (5) gecikmeli dönüşümleri izleyen ve eğrileri periyodik kalibre eden bir ölçüm çerçevesi kur. Sınırlamaları açıkça belirtiyoruz — bu bir yön haritasıdır, garantili sonuç değil. Tüm varsayım ve yöntem detayları Excel çalışma kitabındadır.</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Ana mesaj: bu bir 'daha fazla harca' önerisi değil, 'daha akıllı dağıt' önerisidir. Dört büyük rakam: 28,9M TL harcadık, 14M TL gerçek gelir atfedildi, 10.500 dönüşüm, ve aynı bütçeyle %58,9 gelir artışı potansiyeli var. Üç bulgu sırasıyla atıf, silo şişmesi ve KPI çelişkisidir — sonraki slaytlarda her birini kanıtlıyoruz.</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Metodoloji şeffaflığı yönetici güveni için kritik. Dört nokta: taksonomi birleştirme, para normalizasyonu (yalnızca Meta USD idi), gerçek gelir evreni olarak CRM yol verisini almamız (platform rakamlarını değil), ve üç analiz katmanı. Excel'de 'Varsayımlar ve Yöntem' sayfası tüm ayrıntıları ve sınırlamaları içerir.</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Bu slayt neden platform rakamlarına güvenemeyeceğimizi kanıtlıyor. Platformların topladığı 549M TL gelir, gerçek 14M TL'nin 39 katı — çünkü aynı sipariş birden çok platformda sayılıyor. Soldaki grafik harcama payı ile atfedilen gelir payının yanlış hizalandığını gösteriyor: Programatik ve Arama harcama ağırlığına göre daha az gerçek gelir üretiyor. Bu yüzden tüm karşılaştırmaları birleşik atıfla yapıyoruz.</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Analizin kalbi. Aynı 14M TL geliri iki farklı modelle dağıttığımızda kredinin nasıl kaydığını görüyoruz. Son-tıklama Arama'ya %47, E-posta'ya %42 fazla kredi veriyor; buna karşılık Video, TikTok ve Programatik'i yaklaşık yarıya indiriyor. Veri-güdümlü (Markov) model, bir kanalı yoldan çıkardığımızda dönüşüm olasılığının ne kadar düştüğünü ölçerek gerçek katkıyı ortaya koyuyor. Mesaj: son-tıklamaya göre bütçe kesersek, talebi yaratan üst-huniyi baltalıyoruz.</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Altı modeli yan yana koyduğumuzda örüntü nettir: ilk-tıklama üst-huniyi (Video, TikTok, Programatik) abartır, son-tıklama alt-huniyi (Arama, E-posta) abartır. Doğrusal, zaman-ağırlıklı ve konum-tabanlı bu iki ucun arasında kalır. Veri-güdümlü Markov modeli — kanalları teker teker yoldan çıkarıp dönüşüm kaybını ölçerek — en dengeli ve savunulabilir sonucu verir. Kararları buna dayandırmayı, diğerlerini duyarlılık analizi olarak kullanmayı öneriyoruz.</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Bu grafik kanalların işlevsel rolünü ayrıştırıyor. İlk-temas kredisinde Video, TikTok ve Programatik lider — bunlar yolculuğu başlatıyor. Son-temasta Arama ve E-posta lider — bunlar kapatıyor. Bu, önceki slaytın 'neden'ini açıklıyor: son-tıklama sadece kapatanı görür. Stratejik çıkarım: Arama büyük ölçüde zaten var olan talebi hasat ediyor; sürdürülebilir büyüme talebi yaratan üst-huni yatırımından gelir.</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Isı haritası her kanalın beş ölçütteki sırasını gösteriyor (yeşil=iyi, kırmızı=kötü). Satırlar boyunca renk değişimi çelişkinin kanıtı: Arama solda yeşil (hacim), sağda kırmızı (ROAS); E-posta tam tersi. Eğer yalnızca gösterime bakıp bütçe dağıtsaydık Arama ve Programatik'e yüklenirdik; ROAS'a baksaydık E-posta ve TikTok'a. Doğru yanıt, birden çok hedefi dengeleyen bir çerçevedir — sonraki slayt.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Öneri net: birincil optimizasyon hedefi veri-güdümlü ROAS ile marjinal getiri olmalı — çünkü asıl amaç sınırlı bütçeden en fazla geliri çıkarmak. Ancak yalnızca ROAS'a kilitlenmek üst-huniyi kurutur; bu yüzden gösterim/tıklama erişimini koruyucu bir taban olarak izliyoruz. Üçüncü denge: yüksek verimli küçük kanalları doygunluğa kadar büyüt, düşük verimli hacim kanallarını taban seviyeye çek. Bu çerçeve doğrudan bir sonraki bütçe önerisine dönüşüyor.</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6.png"/><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7.png"/><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8.png"/><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png"/><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F3864"/>
        </a:solidFill>
        <a:effectLst/>
      </p:bgPr>
    </p:bg>
    <p:spTree>
      <p:nvGrpSpPr>
        <p:cNvPr id="1" name=""/>
        <p:cNvGrpSpPr/>
        <p:nvPr/>
      </p:nvGrpSpPr>
      <p:grpSpPr/>
      <p:sp>
        <p:nvSpPr>
          <p:cNvPr id="2" name="Rectangle 1"/>
          <p:cNvSpPr/>
          <p:nvPr/>
        </p:nvSpPr>
        <p:spPr>
          <a:xfrm>
            <a:off x="0" y="0"/>
            <a:ext cx="12191695" cy="256032"/>
          </a:xfrm>
          <a:prstGeom prst="rect">
            <a:avLst/>
          </a:prstGeom>
          <a:solidFill>
            <a:srgbClr val="2E5A8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6601968"/>
            <a:ext cx="12191695" cy="256032"/>
          </a:xfrm>
          <a:prstGeom prst="rect">
            <a:avLst/>
          </a:prstGeom>
          <a:solidFill>
            <a:srgbClr val="2E5A8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914400" y="1965960"/>
            <a:ext cx="10332720" cy="1463040"/>
          </a:xfrm>
          <a:prstGeom prst="rect">
            <a:avLst/>
          </a:prstGeom>
          <a:noFill/>
        </p:spPr>
        <p:txBody>
          <a:bodyPr wrap="square" anchor="t" lIns="25400" rIns="25400" tIns="12700" bIns="12700">
            <a:spAutoFit/>
          </a:bodyPr>
          <a:lstStyle/>
          <a:p>
            <a:pPr algn="l">
              <a:lnSpc>
                <a:spcPct val="105000"/>
              </a:lnSpc>
              <a:spcAft>
                <a:spcPts val="200"/>
              </a:spcAft>
            </a:pPr>
            <a:r>
              <a:rPr sz="4000" b="1" i="0">
                <a:solidFill>
                  <a:srgbClr val="FFFFFF"/>
                </a:solidFill>
                <a:latin typeface="Calibri"/>
              </a:rPr>
              <a:t>Contoso E-Ticaret A.Ş.</a:t>
            </a:r>
          </a:p>
          <a:p>
            <a:pPr algn="l">
              <a:lnSpc>
                <a:spcPct val="105000"/>
              </a:lnSpc>
              <a:spcAft>
                <a:spcPts val="200"/>
              </a:spcAft>
            </a:pPr>
            <a:r>
              <a:rPr sz="2400" b="0" i="0">
                <a:solidFill>
                  <a:srgbClr val="DCE6F1"/>
                </a:solidFill>
                <a:latin typeface="Calibri"/>
              </a:rPr>
              <a:t>2026 İlk Yarı — Çok Kanallı Pazarlama Analizi</a:t>
            </a:r>
          </a:p>
        </p:txBody>
      </p:sp>
      <p:sp>
        <p:nvSpPr>
          <p:cNvPr id="5" name="TextBox 4"/>
          <p:cNvSpPr txBox="1"/>
          <p:nvPr/>
        </p:nvSpPr>
        <p:spPr>
          <a:xfrm>
            <a:off x="932688" y="3611880"/>
            <a:ext cx="10058400" cy="822960"/>
          </a:xfrm>
          <a:prstGeom prst="rect">
            <a:avLst/>
          </a:prstGeom>
          <a:noFill/>
        </p:spPr>
        <p:txBody>
          <a:bodyPr wrap="square" anchor="t" lIns="25400" rIns="25400" tIns="12700" bIns="12700">
            <a:spAutoFit/>
          </a:bodyPr>
          <a:lstStyle/>
          <a:p>
            <a:pPr algn="l">
              <a:lnSpc>
                <a:spcPct val="105000"/>
              </a:lnSpc>
              <a:spcAft>
                <a:spcPts val="200"/>
              </a:spcAft>
            </a:pPr>
            <a:r>
              <a:rPr sz="1600" b="0" i="0">
                <a:solidFill>
                  <a:srgbClr val="E09B2A"/>
                </a:solidFill>
                <a:latin typeface="Calibri"/>
              </a:rPr>
              <a:t>Atıf Modellemesi  ·  Çok-KPI Optimizasyonu  ·  Bütçe Yeniden Dağıtımı</a:t>
            </a:r>
          </a:p>
        </p:txBody>
      </p:sp>
      <p:sp>
        <p:nvSpPr>
          <p:cNvPr id="6" name="TextBox 5"/>
          <p:cNvSpPr txBox="1"/>
          <p:nvPr/>
        </p:nvSpPr>
        <p:spPr>
          <a:xfrm>
            <a:off x="932688" y="4846320"/>
            <a:ext cx="10058400" cy="914400"/>
          </a:xfrm>
          <a:prstGeom prst="rect">
            <a:avLst/>
          </a:prstGeom>
          <a:noFill/>
        </p:spPr>
        <p:txBody>
          <a:bodyPr wrap="square" anchor="t" lIns="25400" rIns="25400" tIns="12700" bIns="12700">
            <a:spAutoFit/>
          </a:bodyPr>
          <a:lstStyle/>
          <a:p>
            <a:pPr algn="l">
              <a:lnSpc>
                <a:spcPct val="105000"/>
              </a:lnSpc>
              <a:spcAft>
                <a:spcPts val="200"/>
              </a:spcAft>
            </a:pPr>
            <a:r>
              <a:rPr sz="1400" b="0" i="0">
                <a:solidFill>
                  <a:srgbClr val="DCE6F1"/>
                </a:solidFill>
                <a:latin typeface="Calibri"/>
              </a:rPr>
              <a:t>7 kanal  ·  10.500 dönüşüm  ·  14,0M TL atfedilen gelir  ·  48.460 temas noktası</a:t>
            </a:r>
          </a:p>
          <a:p>
            <a:pPr algn="l">
              <a:lnSpc>
                <a:spcPct val="105000"/>
              </a:lnSpc>
              <a:spcAft>
                <a:spcPts val="200"/>
              </a:spcAft>
            </a:pPr>
            <a:r>
              <a:rPr sz="1200" b="0" i="0">
                <a:solidFill>
                  <a:srgbClr val="AABBD5"/>
                </a:solidFill>
                <a:latin typeface="Calibri"/>
              </a:rPr>
              <a:t>Hazırlayan: Pazarlama Analitiği  ·  Alıcı: Pazarlama Direktörü  ·  Temmuz 2026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02920" y="320040"/>
            <a:ext cx="11155680" cy="822960"/>
          </a:xfrm>
          <a:prstGeom prst="rect">
            <a:avLst/>
          </a:prstGeom>
          <a:noFill/>
        </p:spPr>
        <p:txBody>
          <a:bodyPr wrap="square" anchor="t" lIns="25400" rIns="25400" tIns="12700" bIns="12700">
            <a:spAutoFit/>
          </a:bodyPr>
          <a:lstStyle/>
          <a:p>
            <a:pPr algn="l">
              <a:lnSpc>
                <a:spcPct val="105000"/>
              </a:lnSpc>
              <a:spcAft>
                <a:spcPts val="200"/>
              </a:spcAft>
            </a:pPr>
            <a:r>
              <a:rPr sz="3000" b="1" i="0">
                <a:solidFill>
                  <a:srgbClr val="1F3864"/>
                </a:solidFill>
                <a:latin typeface="Calibri"/>
              </a:rPr>
              <a:t>Doygunluk ve Marjinal Getiri</a:t>
            </a:r>
          </a:p>
        </p:txBody>
      </p:sp>
      <p:sp>
        <p:nvSpPr>
          <p:cNvPr id="3" name="TextBox 2"/>
          <p:cNvSpPr txBox="1"/>
          <p:nvPr/>
        </p:nvSpPr>
        <p:spPr>
          <a:xfrm>
            <a:off x="521207" y="1024128"/>
            <a:ext cx="11155680" cy="457200"/>
          </a:xfrm>
          <a:prstGeom prst="rect">
            <a:avLst/>
          </a:prstGeom>
          <a:noFill/>
        </p:spPr>
        <p:txBody>
          <a:bodyPr wrap="square" anchor="t" lIns="25400" rIns="25400" tIns="12700" bIns="12700">
            <a:spAutoFit/>
          </a:bodyPr>
          <a:lstStyle/>
          <a:p>
            <a:pPr algn="l">
              <a:lnSpc>
                <a:spcPct val="105000"/>
              </a:lnSpc>
              <a:spcAft>
                <a:spcPts val="200"/>
              </a:spcAft>
            </a:pPr>
            <a:r>
              <a:rPr sz="1400" b="0" i="1">
                <a:solidFill>
                  <a:srgbClr val="2E5A88"/>
                </a:solidFill>
                <a:latin typeface="Calibri"/>
              </a:rPr>
              <a:t>Her kanalın bir sonraki TL'ye yanıtı farklı — nereye yatırım mantıklı?</a:t>
            </a:r>
          </a:p>
        </p:txBody>
      </p:sp>
      <p:pic>
        <p:nvPicPr>
          <p:cNvPr id="4" name="Picture 3" descr="c6_doygunluk.png"/>
          <p:cNvPicPr>
            <a:picLocks noChangeAspect="1"/>
          </p:cNvPicPr>
          <p:nvPr/>
        </p:nvPicPr>
        <p:blipFill>
          <a:blip r:embed="rId2"/>
          <a:stretch>
            <a:fillRect/>
          </a:stretch>
        </p:blipFill>
        <p:spPr>
          <a:xfrm>
            <a:off x="502920" y="1554480"/>
            <a:ext cx="7315200" cy="4182642"/>
          </a:xfrm>
          <a:prstGeom prst="rect">
            <a:avLst/>
          </a:prstGeom>
        </p:spPr>
      </p:pic>
      <p:sp>
        <p:nvSpPr>
          <p:cNvPr id="5" name="TextBox 4"/>
          <p:cNvSpPr txBox="1"/>
          <p:nvPr/>
        </p:nvSpPr>
        <p:spPr>
          <a:xfrm>
            <a:off x="8001000" y="1737360"/>
            <a:ext cx="3657600" cy="4480560"/>
          </a:xfrm>
          <a:prstGeom prst="rect">
            <a:avLst/>
          </a:prstGeom>
          <a:noFill/>
        </p:spPr>
        <p:txBody>
          <a:bodyPr wrap="square" anchor="t" lIns="25400" rIns="25400" tIns="12700" bIns="12700">
            <a:spAutoFit/>
          </a:bodyPr>
          <a:lstStyle/>
          <a:p>
            <a:pPr algn="l">
              <a:lnSpc>
                <a:spcPct val="105000"/>
              </a:lnSpc>
              <a:spcAft>
                <a:spcPts val="600"/>
              </a:spcAft>
            </a:pPr>
            <a:r>
              <a:rPr sz="1400" b="1" i="0">
                <a:solidFill>
                  <a:srgbClr val="1E7A44"/>
                </a:solidFill>
                <a:latin typeface="Calibri"/>
              </a:rPr>
              <a:t>Yüksek b = geç doygunluk</a:t>
            </a:r>
          </a:p>
          <a:p>
            <a:pPr algn="l">
              <a:lnSpc>
                <a:spcPct val="105000"/>
              </a:lnSpc>
              <a:spcAft>
                <a:spcPts val="600"/>
              </a:spcAft>
            </a:pPr>
            <a:r>
              <a:rPr sz="1300" b="0" i="0">
                <a:solidFill>
                  <a:srgbClr val="222A35"/>
                </a:solidFill>
                <a:latin typeface="Calibri"/>
              </a:rPr>
              <a:t>Programatik 0,82 · TikTok 0,80 · Video 0,78 → ölçeklemeye açık.</a:t>
            </a:r>
          </a:p>
          <a:p>
            <a:pPr algn="l">
              <a:lnSpc>
                <a:spcPct val="105000"/>
              </a:lnSpc>
              <a:spcAft>
                <a:spcPts val="600"/>
              </a:spcAft>
            </a:pPr>
            <a:r>
              <a:rPr sz="600" b="0" i="0">
                <a:solidFill>
                  <a:srgbClr val="222A35"/>
                </a:solidFill>
                <a:latin typeface="Calibri"/>
              </a:rPr>
              <a:t/>
            </a:r>
          </a:p>
          <a:p>
            <a:pPr algn="l">
              <a:lnSpc>
                <a:spcPct val="105000"/>
              </a:lnSpc>
              <a:spcAft>
                <a:spcPts val="600"/>
              </a:spcAft>
            </a:pPr>
            <a:r>
              <a:rPr sz="1400" b="1" i="0">
                <a:solidFill>
                  <a:srgbClr val="C0392B"/>
                </a:solidFill>
                <a:latin typeface="Calibri"/>
              </a:rPr>
              <a:t>Düşük b = hızlı doygunluk</a:t>
            </a:r>
          </a:p>
          <a:p>
            <a:pPr algn="l">
              <a:lnSpc>
                <a:spcPct val="105000"/>
              </a:lnSpc>
              <a:spcAft>
                <a:spcPts val="600"/>
              </a:spcAft>
            </a:pPr>
            <a:r>
              <a:rPr sz="1300" b="0" i="0">
                <a:solidFill>
                  <a:srgbClr val="222A35"/>
                </a:solidFill>
                <a:latin typeface="Calibri"/>
              </a:rPr>
              <a:t>LinkedIn 0,50 · E-posta 0,55 → sınırlı ölçek, tavana yakın.</a:t>
            </a:r>
          </a:p>
          <a:p>
            <a:pPr algn="l">
              <a:lnSpc>
                <a:spcPct val="105000"/>
              </a:lnSpc>
              <a:spcAft>
                <a:spcPts val="600"/>
              </a:spcAft>
            </a:pPr>
            <a:r>
              <a:rPr sz="600" b="0" i="0">
                <a:solidFill>
                  <a:srgbClr val="222A35"/>
                </a:solidFill>
                <a:latin typeface="Calibri"/>
              </a:rPr>
              <a:t/>
            </a:r>
          </a:p>
          <a:p>
            <a:pPr algn="l">
              <a:lnSpc>
                <a:spcPct val="105000"/>
              </a:lnSpc>
              <a:spcAft>
                <a:spcPts val="600"/>
              </a:spcAft>
            </a:pPr>
            <a:r>
              <a:rPr sz="1200" b="0" i="1">
                <a:solidFill>
                  <a:srgbClr val="666666"/>
                </a:solidFill>
                <a:latin typeface="Calibri"/>
              </a:rPr>
              <a:t>● mevcut  ▲ önerilen harcama</a:t>
            </a:r>
          </a:p>
          <a:p>
            <a:pPr algn="l">
              <a:lnSpc>
                <a:spcPct val="105000"/>
              </a:lnSpc>
              <a:spcAft>
                <a:spcPts val="600"/>
              </a:spcAft>
            </a:pPr>
            <a:r>
              <a:rPr sz="1250" b="0" i="1">
                <a:solidFill>
                  <a:srgbClr val="1F3864"/>
                </a:solidFill>
                <a:latin typeface="Calibri"/>
              </a:rPr>
              <a:t>Dönüşüm gecikmesi (1–10 gün) etkinin zamana yayıldığını hatırlatır; Programatik 10 gün.</a:t>
            </a:r>
          </a:p>
        </p:txBody>
      </p:sp>
      <p:sp>
        <p:nvSpPr>
          <p:cNvPr id="6" name="TextBox 5"/>
          <p:cNvSpPr txBox="1"/>
          <p:nvPr/>
        </p:nvSpPr>
        <p:spPr>
          <a:xfrm>
            <a:off x="502920" y="6446520"/>
            <a:ext cx="11155680" cy="320040"/>
          </a:xfrm>
          <a:prstGeom prst="rect">
            <a:avLst/>
          </a:prstGeom>
          <a:noFill/>
        </p:spPr>
        <p:txBody>
          <a:bodyPr wrap="square" anchor="t" lIns="25400" rIns="25400" tIns="12700" bIns="12700">
            <a:spAutoFit/>
          </a:bodyPr>
          <a:lstStyle/>
          <a:p>
            <a:pPr algn="l">
              <a:lnSpc>
                <a:spcPct val="105000"/>
              </a:lnSpc>
              <a:spcAft>
                <a:spcPts val="200"/>
              </a:spcAft>
            </a:pPr>
            <a:r>
              <a:rPr sz="900" b="0" i="0">
                <a:solidFill>
                  <a:srgbClr val="666666"/>
                </a:solidFill>
                <a:latin typeface="Calibri"/>
              </a:rPr>
              <a:t>Contoso E-Ticaret A.Ş. · 2026 İlk Yarı Çok Kanallı Analiz</a:t>
            </a:r>
            <a:r>
              <a:rPr sz="900" b="0" i="0">
                <a:solidFill>
                  <a:srgbClr val="222A35"/>
                </a:solidFill>
                <a:latin typeface="Calibri"/>
              </a:rPr>
              <a:t>        </a:t>
            </a:r>
            <a:r>
              <a:rPr sz="900" b="0" i="0">
                <a:solidFill>
                  <a:srgbClr val="666666"/>
                </a:solidFill>
                <a:latin typeface="Calibri"/>
              </a:rPr>
              <a:t>10 / 13</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02920" y="320040"/>
            <a:ext cx="11155680" cy="822960"/>
          </a:xfrm>
          <a:prstGeom prst="rect">
            <a:avLst/>
          </a:prstGeom>
          <a:noFill/>
        </p:spPr>
        <p:txBody>
          <a:bodyPr wrap="square" anchor="t" lIns="25400" rIns="25400" tIns="12700" bIns="12700">
            <a:spAutoFit/>
          </a:bodyPr>
          <a:lstStyle/>
          <a:p>
            <a:pPr algn="l">
              <a:lnSpc>
                <a:spcPct val="105000"/>
              </a:lnSpc>
              <a:spcAft>
                <a:spcPts val="200"/>
              </a:spcAft>
            </a:pPr>
            <a:r>
              <a:rPr sz="3000" b="1" i="0">
                <a:solidFill>
                  <a:srgbClr val="1F3864"/>
                </a:solidFill>
                <a:latin typeface="Calibri"/>
              </a:rPr>
              <a:t>Bütçe Yeniden Dağıtımı</a:t>
            </a:r>
          </a:p>
        </p:txBody>
      </p:sp>
      <p:sp>
        <p:nvSpPr>
          <p:cNvPr id="3" name="TextBox 2"/>
          <p:cNvSpPr txBox="1"/>
          <p:nvPr/>
        </p:nvSpPr>
        <p:spPr>
          <a:xfrm>
            <a:off x="521207" y="1024128"/>
            <a:ext cx="11155680" cy="457200"/>
          </a:xfrm>
          <a:prstGeom prst="rect">
            <a:avLst/>
          </a:prstGeom>
          <a:noFill/>
        </p:spPr>
        <p:txBody>
          <a:bodyPr wrap="square" anchor="t" lIns="25400" rIns="25400" tIns="12700" bIns="12700">
            <a:spAutoFit/>
          </a:bodyPr>
          <a:lstStyle/>
          <a:p>
            <a:pPr algn="l">
              <a:lnSpc>
                <a:spcPct val="105000"/>
              </a:lnSpc>
              <a:spcAft>
                <a:spcPts val="200"/>
              </a:spcAft>
            </a:pPr>
            <a:r>
              <a:rPr sz="1400" b="0" i="1">
                <a:solidFill>
                  <a:srgbClr val="2E5A88"/>
                </a:solidFill>
                <a:latin typeface="Calibri"/>
              </a:rPr>
              <a:t>Aynı 4,82M TL/ay, marjinal getiri eşitlenerek min/max içinde yeniden dağıtıldı</a:t>
            </a:r>
          </a:p>
        </p:txBody>
      </p:sp>
      <p:pic>
        <p:nvPicPr>
          <p:cNvPr id="4" name="Picture 3" descr="c5_butce.png"/>
          <p:cNvPicPr>
            <a:picLocks noChangeAspect="1"/>
          </p:cNvPicPr>
          <p:nvPr/>
        </p:nvPicPr>
        <p:blipFill>
          <a:blip r:embed="rId2"/>
          <a:stretch>
            <a:fillRect/>
          </a:stretch>
        </p:blipFill>
        <p:spPr>
          <a:xfrm>
            <a:off x="502920" y="1508760"/>
            <a:ext cx="6583680" cy="3743140"/>
          </a:xfrm>
          <a:prstGeom prst="rect">
            <a:avLst/>
          </a:prstGeom>
        </p:spPr>
      </p:pic>
      <p:graphicFrame>
        <p:nvGraphicFramePr>
          <p:cNvPr id="5" name="Table 4"/>
          <p:cNvGraphicFramePr>
            <a:graphicFrameLocks noGrp="1"/>
          </p:cNvGraphicFramePr>
          <p:nvPr/>
        </p:nvGraphicFramePr>
        <p:xfrm>
          <a:off x="7360920" y="1600200"/>
          <a:ext cx="4343400" cy="4206240"/>
        </p:xfrm>
        <a:graphic>
          <a:graphicData uri="http://schemas.openxmlformats.org/drawingml/2006/table">
            <a:tbl>
              <a:tblPr firstRow="1" bandRow="1">
                <a:tableStyleId>{5C22544A-7EE6-4342-B048-85BDC9FD1C3A}</a:tableStyleId>
              </a:tblPr>
              <a:tblGrid>
                <a:gridCol w="1463040"/>
                <a:gridCol w="960120"/>
                <a:gridCol w="1005840"/>
                <a:gridCol w="914400"/>
              </a:tblGrid>
              <a:tr h="525780">
                <a:tc>
                  <a:txBody>
                    <a:bodyPr/>
                    <a:lstStyle/>
                    <a:p>
                      <a:pPr algn="l"/>
                      <a:r>
                        <a:rPr sz="1200" b="1">
                          <a:solidFill>
                            <a:srgbClr val="FFFFFF"/>
                          </a:solidFill>
                          <a:latin typeface="Calibri"/>
                        </a:rPr>
                        <a:t>Kanal</a:t>
                      </a:r>
                    </a:p>
                  </a:txBody>
                  <a:tcPr marL="50800" marR="50800" marT="25400" marB="25400">
                    <a:solidFill>
                      <a:srgbClr val="1F3864"/>
                    </a:solidFill>
                  </a:tcPr>
                </a:tc>
                <a:tc>
                  <a:txBody>
                    <a:bodyPr/>
                    <a:lstStyle/>
                    <a:p>
                      <a:pPr algn="r"/>
                      <a:r>
                        <a:rPr sz="1200" b="1">
                          <a:solidFill>
                            <a:srgbClr val="FFFFFF"/>
                          </a:solidFill>
                          <a:latin typeface="Calibri"/>
                        </a:rPr>
                        <a:t>Mevcut</a:t>
                      </a:r>
                    </a:p>
                  </a:txBody>
                  <a:tcPr marL="50800" marR="50800" marT="25400" marB="25400">
                    <a:solidFill>
                      <a:srgbClr val="1F3864"/>
                    </a:solidFill>
                  </a:tcPr>
                </a:tc>
                <a:tc>
                  <a:txBody>
                    <a:bodyPr/>
                    <a:lstStyle/>
                    <a:p>
                      <a:pPr algn="r"/>
                      <a:r>
                        <a:rPr sz="1200" b="1">
                          <a:solidFill>
                            <a:srgbClr val="FFFFFF"/>
                          </a:solidFill>
                          <a:latin typeface="Calibri"/>
                        </a:rPr>
                        <a:t>Önerilen</a:t>
                      </a:r>
                    </a:p>
                  </a:txBody>
                  <a:tcPr marL="50800" marR="50800" marT="25400" marB="25400">
                    <a:solidFill>
                      <a:srgbClr val="1F3864"/>
                    </a:solidFill>
                  </a:tcPr>
                </a:tc>
                <a:tc>
                  <a:txBody>
                    <a:bodyPr/>
                    <a:lstStyle/>
                    <a:p>
                      <a:pPr algn="r"/>
                      <a:r>
                        <a:rPr sz="1200" b="1">
                          <a:solidFill>
                            <a:srgbClr val="FFFFFF"/>
                          </a:solidFill>
                          <a:latin typeface="Calibri"/>
                        </a:rPr>
                        <a:t>Δ</a:t>
                      </a:r>
                    </a:p>
                  </a:txBody>
                  <a:tcPr marL="50800" marR="50800" marT="25400" marB="25400">
                    <a:solidFill>
                      <a:srgbClr val="1F3864"/>
                    </a:solidFill>
                  </a:tcPr>
                </a:tc>
              </a:tr>
              <a:tr h="525780">
                <a:tc>
                  <a:txBody>
                    <a:bodyPr/>
                    <a:lstStyle/>
                    <a:p>
                      <a:pPr algn="l"/>
                      <a:r>
                        <a:rPr sz="1200" b="1">
                          <a:solidFill>
                            <a:srgbClr val="222A35"/>
                          </a:solidFill>
                          <a:latin typeface="Calibri"/>
                        </a:rPr>
                        <a:t>Arama</a:t>
                      </a:r>
                    </a:p>
                  </a:txBody>
                  <a:tcPr marL="50800" marR="50800" marT="12700" marB="12700">
                    <a:solidFill>
                      <a:srgbClr val="EEF3FA"/>
                    </a:solidFill>
                  </a:tcPr>
                </a:tc>
                <a:tc>
                  <a:txBody>
                    <a:bodyPr/>
                    <a:lstStyle/>
                    <a:p>
                      <a:pPr algn="r"/>
                      <a:r>
                        <a:rPr sz="1200" b="0">
                          <a:solidFill>
                            <a:srgbClr val="222A35"/>
                          </a:solidFill>
                          <a:latin typeface="Calibri"/>
                        </a:rPr>
                        <a:t>1,830K</a:t>
                      </a:r>
                    </a:p>
                  </a:txBody>
                  <a:tcPr marL="50800" marR="50800" marT="12700" marB="12700">
                    <a:solidFill>
                      <a:srgbClr val="EEF3FA"/>
                    </a:solidFill>
                  </a:tcPr>
                </a:tc>
                <a:tc>
                  <a:txBody>
                    <a:bodyPr/>
                    <a:lstStyle/>
                    <a:p>
                      <a:pPr algn="r"/>
                      <a:r>
                        <a:rPr sz="1200" b="0">
                          <a:solidFill>
                            <a:srgbClr val="222A35"/>
                          </a:solidFill>
                          <a:latin typeface="Calibri"/>
                        </a:rPr>
                        <a:t>825K</a:t>
                      </a:r>
                    </a:p>
                  </a:txBody>
                  <a:tcPr marL="50800" marR="50800" marT="12700" marB="12700">
                    <a:solidFill>
                      <a:srgbClr val="EEF3FA"/>
                    </a:solidFill>
                  </a:tcPr>
                </a:tc>
                <a:tc>
                  <a:txBody>
                    <a:bodyPr/>
                    <a:lstStyle/>
                    <a:p>
                      <a:pPr algn="r"/>
                      <a:r>
                        <a:rPr sz="1200" b="0">
                          <a:solidFill>
                            <a:srgbClr val="C0392B"/>
                          </a:solidFill>
                          <a:latin typeface="Calibri"/>
                        </a:rPr>
                        <a:t>-1,005K</a:t>
                      </a:r>
                    </a:p>
                  </a:txBody>
                  <a:tcPr marL="50800" marR="50800" marT="12700" marB="12700">
                    <a:solidFill>
                      <a:srgbClr val="EEF3FA"/>
                    </a:solidFill>
                  </a:tcPr>
                </a:tc>
              </a:tr>
              <a:tr h="525780">
                <a:tc>
                  <a:txBody>
                    <a:bodyPr/>
                    <a:lstStyle/>
                    <a:p>
                      <a:pPr algn="l"/>
                      <a:r>
                        <a:rPr sz="1200" b="1">
                          <a:solidFill>
                            <a:srgbClr val="222A35"/>
                          </a:solidFill>
                          <a:latin typeface="Calibri"/>
                        </a:rPr>
                        <a:t>Video</a:t>
                      </a:r>
                    </a:p>
                  </a:txBody>
                  <a:tcPr marL="50800" marR="50800" marT="12700" marB="12700">
                    <a:solidFill>
                      <a:srgbClr val="FFFFFF"/>
                    </a:solidFill>
                  </a:tcPr>
                </a:tc>
                <a:tc>
                  <a:txBody>
                    <a:bodyPr/>
                    <a:lstStyle/>
                    <a:p>
                      <a:pPr algn="r"/>
                      <a:r>
                        <a:rPr sz="1200" b="0">
                          <a:solidFill>
                            <a:srgbClr val="222A35"/>
                          </a:solidFill>
                          <a:latin typeface="Calibri"/>
                        </a:rPr>
                        <a:t>575K</a:t>
                      </a:r>
                    </a:p>
                  </a:txBody>
                  <a:tcPr marL="50800" marR="50800" marT="12700" marB="12700">
                    <a:solidFill>
                      <a:srgbClr val="FFFFFF"/>
                    </a:solidFill>
                  </a:tcPr>
                </a:tc>
                <a:tc>
                  <a:txBody>
                    <a:bodyPr/>
                    <a:lstStyle/>
                    <a:p>
                      <a:pPr algn="r"/>
                      <a:r>
                        <a:rPr sz="1200" b="0">
                          <a:solidFill>
                            <a:srgbClr val="222A35"/>
                          </a:solidFill>
                          <a:latin typeface="Calibri"/>
                        </a:rPr>
                        <a:t>1,040K</a:t>
                      </a:r>
                    </a:p>
                  </a:txBody>
                  <a:tcPr marL="50800" marR="50800" marT="12700" marB="12700">
                    <a:solidFill>
                      <a:srgbClr val="FFFFFF"/>
                    </a:solidFill>
                  </a:tcPr>
                </a:tc>
                <a:tc>
                  <a:txBody>
                    <a:bodyPr/>
                    <a:lstStyle/>
                    <a:p>
                      <a:pPr algn="r"/>
                      <a:r>
                        <a:rPr sz="1200" b="0">
                          <a:solidFill>
                            <a:srgbClr val="1E7A44"/>
                          </a:solidFill>
                          <a:latin typeface="Calibri"/>
                        </a:rPr>
                        <a:t>+465K</a:t>
                      </a:r>
                    </a:p>
                  </a:txBody>
                  <a:tcPr marL="50800" marR="50800" marT="12700" marB="12700">
                    <a:solidFill>
                      <a:srgbClr val="FFFFFF"/>
                    </a:solidFill>
                  </a:tcPr>
                </a:tc>
              </a:tr>
              <a:tr h="525780">
                <a:tc>
                  <a:txBody>
                    <a:bodyPr/>
                    <a:lstStyle/>
                    <a:p>
                      <a:pPr algn="l"/>
                      <a:r>
                        <a:rPr sz="1200" b="1">
                          <a:solidFill>
                            <a:srgbClr val="222A35"/>
                          </a:solidFill>
                          <a:latin typeface="Calibri"/>
                        </a:rPr>
                        <a:t>Sosyal</a:t>
                      </a:r>
                    </a:p>
                  </a:txBody>
                  <a:tcPr marL="50800" marR="50800" marT="12700" marB="12700">
                    <a:solidFill>
                      <a:srgbClr val="EEF3FA"/>
                    </a:solidFill>
                  </a:tcPr>
                </a:tc>
                <a:tc>
                  <a:txBody>
                    <a:bodyPr/>
                    <a:lstStyle/>
                    <a:p>
                      <a:pPr algn="r"/>
                      <a:r>
                        <a:rPr sz="1200" b="0">
                          <a:solidFill>
                            <a:srgbClr val="222A35"/>
                          </a:solidFill>
                          <a:latin typeface="Calibri"/>
                        </a:rPr>
                        <a:t>988K</a:t>
                      </a:r>
                    </a:p>
                  </a:txBody>
                  <a:tcPr marL="50800" marR="50800" marT="12700" marB="12700">
                    <a:solidFill>
                      <a:srgbClr val="EEF3FA"/>
                    </a:solidFill>
                  </a:tcPr>
                </a:tc>
                <a:tc>
                  <a:txBody>
                    <a:bodyPr/>
                    <a:lstStyle/>
                    <a:p>
                      <a:pPr algn="r"/>
                      <a:r>
                        <a:rPr sz="1200" b="0">
                          <a:solidFill>
                            <a:srgbClr val="222A35"/>
                          </a:solidFill>
                          <a:latin typeface="Calibri"/>
                        </a:rPr>
                        <a:t>486K</a:t>
                      </a:r>
                    </a:p>
                  </a:txBody>
                  <a:tcPr marL="50800" marR="50800" marT="12700" marB="12700">
                    <a:solidFill>
                      <a:srgbClr val="EEF3FA"/>
                    </a:solidFill>
                  </a:tcPr>
                </a:tc>
                <a:tc>
                  <a:txBody>
                    <a:bodyPr/>
                    <a:lstStyle/>
                    <a:p>
                      <a:pPr algn="r"/>
                      <a:r>
                        <a:rPr sz="1200" b="0">
                          <a:solidFill>
                            <a:srgbClr val="C0392B"/>
                          </a:solidFill>
                          <a:latin typeface="Calibri"/>
                        </a:rPr>
                        <a:t>-502K</a:t>
                      </a:r>
                    </a:p>
                  </a:txBody>
                  <a:tcPr marL="50800" marR="50800" marT="12700" marB="12700">
                    <a:solidFill>
                      <a:srgbClr val="EEF3FA"/>
                    </a:solidFill>
                  </a:tcPr>
                </a:tc>
              </a:tr>
              <a:tr h="525780">
                <a:tc>
                  <a:txBody>
                    <a:bodyPr/>
                    <a:lstStyle/>
                    <a:p>
                      <a:pPr algn="l"/>
                      <a:r>
                        <a:rPr sz="1200" b="1">
                          <a:solidFill>
                            <a:srgbClr val="222A35"/>
                          </a:solidFill>
                          <a:latin typeface="Calibri"/>
                        </a:rPr>
                        <a:t>TikTok</a:t>
                      </a:r>
                    </a:p>
                  </a:txBody>
                  <a:tcPr marL="50800" marR="50800" marT="12700" marB="12700">
                    <a:solidFill>
                      <a:srgbClr val="FFFFFF"/>
                    </a:solidFill>
                  </a:tcPr>
                </a:tc>
                <a:tc>
                  <a:txBody>
                    <a:bodyPr/>
                    <a:lstStyle/>
                    <a:p>
                      <a:pPr algn="r"/>
                      <a:r>
                        <a:rPr sz="1200" b="0">
                          <a:solidFill>
                            <a:srgbClr val="222A35"/>
                          </a:solidFill>
                          <a:latin typeface="Calibri"/>
                        </a:rPr>
                        <a:t>473K</a:t>
                      </a:r>
                    </a:p>
                  </a:txBody>
                  <a:tcPr marL="50800" marR="50800" marT="12700" marB="12700">
                    <a:solidFill>
                      <a:srgbClr val="FFFFFF"/>
                    </a:solidFill>
                  </a:tcPr>
                </a:tc>
                <a:tc>
                  <a:txBody>
                    <a:bodyPr/>
                    <a:lstStyle/>
                    <a:p>
                      <a:pPr algn="r"/>
                      <a:r>
                        <a:rPr sz="1200" b="0">
                          <a:solidFill>
                            <a:srgbClr val="222A35"/>
                          </a:solidFill>
                          <a:latin typeface="Calibri"/>
                        </a:rPr>
                        <a:t>860K</a:t>
                      </a:r>
                    </a:p>
                  </a:txBody>
                  <a:tcPr marL="50800" marR="50800" marT="12700" marB="12700">
                    <a:solidFill>
                      <a:srgbClr val="FFFFFF"/>
                    </a:solidFill>
                  </a:tcPr>
                </a:tc>
                <a:tc>
                  <a:txBody>
                    <a:bodyPr/>
                    <a:lstStyle/>
                    <a:p>
                      <a:pPr algn="r"/>
                      <a:r>
                        <a:rPr sz="1200" b="0">
                          <a:solidFill>
                            <a:srgbClr val="1E7A44"/>
                          </a:solidFill>
                          <a:latin typeface="Calibri"/>
                        </a:rPr>
                        <a:t>+387K</a:t>
                      </a:r>
                    </a:p>
                  </a:txBody>
                  <a:tcPr marL="50800" marR="50800" marT="12700" marB="12700">
                    <a:solidFill>
                      <a:srgbClr val="FFFFFF"/>
                    </a:solidFill>
                  </a:tcPr>
                </a:tc>
              </a:tr>
              <a:tr h="525780">
                <a:tc>
                  <a:txBody>
                    <a:bodyPr/>
                    <a:lstStyle/>
                    <a:p>
                      <a:pPr algn="l"/>
                      <a:r>
                        <a:rPr sz="1200" b="1">
                          <a:solidFill>
                            <a:srgbClr val="222A35"/>
                          </a:solidFill>
                          <a:latin typeface="Calibri"/>
                        </a:rPr>
                        <a:t>LinkedIn</a:t>
                      </a:r>
                    </a:p>
                  </a:txBody>
                  <a:tcPr marL="50800" marR="50800" marT="12700" marB="12700">
                    <a:solidFill>
                      <a:srgbClr val="EEF3FA"/>
                    </a:solidFill>
                  </a:tcPr>
                </a:tc>
                <a:tc>
                  <a:txBody>
                    <a:bodyPr/>
                    <a:lstStyle/>
                    <a:p>
                      <a:pPr algn="r"/>
                      <a:r>
                        <a:rPr sz="1200" b="0">
                          <a:solidFill>
                            <a:srgbClr val="222A35"/>
                          </a:solidFill>
                          <a:latin typeface="Calibri"/>
                        </a:rPr>
                        <a:t>418K</a:t>
                      </a:r>
                    </a:p>
                  </a:txBody>
                  <a:tcPr marL="50800" marR="50800" marT="12700" marB="12700">
                    <a:solidFill>
                      <a:srgbClr val="EEF3FA"/>
                    </a:solidFill>
                  </a:tcPr>
                </a:tc>
                <a:tc>
                  <a:txBody>
                    <a:bodyPr/>
                    <a:lstStyle/>
                    <a:p>
                      <a:pPr algn="r"/>
                      <a:r>
                        <a:rPr sz="1200" b="0">
                          <a:solidFill>
                            <a:srgbClr val="222A35"/>
                          </a:solidFill>
                          <a:latin typeface="Calibri"/>
                        </a:rPr>
                        <a:t>433K</a:t>
                      </a:r>
                    </a:p>
                  </a:txBody>
                  <a:tcPr marL="50800" marR="50800" marT="12700" marB="12700">
                    <a:solidFill>
                      <a:srgbClr val="EEF3FA"/>
                    </a:solidFill>
                  </a:tcPr>
                </a:tc>
                <a:tc>
                  <a:txBody>
                    <a:bodyPr/>
                    <a:lstStyle/>
                    <a:p>
                      <a:pPr algn="r"/>
                      <a:r>
                        <a:rPr sz="1200" b="0">
                          <a:solidFill>
                            <a:srgbClr val="1E7A44"/>
                          </a:solidFill>
                          <a:latin typeface="Calibri"/>
                        </a:rPr>
                        <a:t>+15K</a:t>
                      </a:r>
                    </a:p>
                  </a:txBody>
                  <a:tcPr marL="50800" marR="50800" marT="12700" marB="12700">
                    <a:solidFill>
                      <a:srgbClr val="EEF3FA"/>
                    </a:solidFill>
                  </a:tcPr>
                </a:tc>
              </a:tr>
              <a:tr h="525780">
                <a:tc>
                  <a:txBody>
                    <a:bodyPr/>
                    <a:lstStyle/>
                    <a:p>
                      <a:pPr algn="l"/>
                      <a:r>
                        <a:rPr sz="1200" b="1">
                          <a:solidFill>
                            <a:srgbClr val="222A35"/>
                          </a:solidFill>
                          <a:latin typeface="Calibri"/>
                        </a:rPr>
                        <a:t>Programatik</a:t>
                      </a:r>
                    </a:p>
                  </a:txBody>
                  <a:tcPr marL="50800" marR="50800" marT="12700" marB="12700">
                    <a:solidFill>
                      <a:srgbClr val="FFFFFF"/>
                    </a:solidFill>
                  </a:tcPr>
                </a:tc>
                <a:tc>
                  <a:txBody>
                    <a:bodyPr/>
                    <a:lstStyle/>
                    <a:p>
                      <a:pPr algn="r"/>
                      <a:r>
                        <a:rPr sz="1200" b="0">
                          <a:solidFill>
                            <a:srgbClr val="222A35"/>
                          </a:solidFill>
                          <a:latin typeface="Calibri"/>
                        </a:rPr>
                        <a:t>521K</a:t>
                      </a:r>
                    </a:p>
                  </a:txBody>
                  <a:tcPr marL="50800" marR="50800" marT="12700" marB="12700">
                    <a:solidFill>
                      <a:srgbClr val="FFFFFF"/>
                    </a:solidFill>
                  </a:tcPr>
                </a:tc>
                <a:tc>
                  <a:txBody>
                    <a:bodyPr/>
                    <a:lstStyle/>
                    <a:p>
                      <a:pPr algn="r"/>
                      <a:r>
                        <a:rPr sz="1200" b="0">
                          <a:solidFill>
                            <a:srgbClr val="222A35"/>
                          </a:solidFill>
                          <a:latin typeface="Calibri"/>
                        </a:rPr>
                        <a:t>940K</a:t>
                      </a:r>
                    </a:p>
                  </a:txBody>
                  <a:tcPr marL="50800" marR="50800" marT="12700" marB="12700">
                    <a:solidFill>
                      <a:srgbClr val="FFFFFF"/>
                    </a:solidFill>
                  </a:tcPr>
                </a:tc>
                <a:tc>
                  <a:txBody>
                    <a:bodyPr/>
                    <a:lstStyle/>
                    <a:p>
                      <a:pPr algn="r"/>
                      <a:r>
                        <a:rPr sz="1200" b="0">
                          <a:solidFill>
                            <a:srgbClr val="1E7A44"/>
                          </a:solidFill>
                          <a:latin typeface="Calibri"/>
                        </a:rPr>
                        <a:t>+419K</a:t>
                      </a:r>
                    </a:p>
                  </a:txBody>
                  <a:tcPr marL="50800" marR="50800" marT="12700" marB="12700">
                    <a:solidFill>
                      <a:srgbClr val="FFFFFF"/>
                    </a:solidFill>
                  </a:tcPr>
                </a:tc>
              </a:tr>
              <a:tr h="525780">
                <a:tc>
                  <a:txBody>
                    <a:bodyPr/>
                    <a:lstStyle/>
                    <a:p>
                      <a:pPr algn="l"/>
                      <a:r>
                        <a:rPr sz="1200" b="1">
                          <a:solidFill>
                            <a:srgbClr val="222A35"/>
                          </a:solidFill>
                          <a:latin typeface="Calibri"/>
                        </a:rPr>
                        <a:t>E-posta</a:t>
                      </a:r>
                    </a:p>
                  </a:txBody>
                  <a:tcPr marL="50800" marR="50800" marT="12700" marB="12700">
                    <a:solidFill>
                      <a:srgbClr val="EEF3FA"/>
                    </a:solidFill>
                  </a:tcPr>
                </a:tc>
                <a:tc>
                  <a:txBody>
                    <a:bodyPr/>
                    <a:lstStyle/>
                    <a:p>
                      <a:pPr algn="r"/>
                      <a:r>
                        <a:rPr sz="1200" b="0">
                          <a:solidFill>
                            <a:srgbClr val="222A35"/>
                          </a:solidFill>
                          <a:latin typeface="Calibri"/>
                        </a:rPr>
                        <a:t>19K</a:t>
                      </a:r>
                    </a:p>
                  </a:txBody>
                  <a:tcPr marL="50800" marR="50800" marT="12700" marB="12700">
                    <a:solidFill>
                      <a:srgbClr val="EEF3FA"/>
                    </a:solidFill>
                  </a:tcPr>
                </a:tc>
                <a:tc>
                  <a:txBody>
                    <a:bodyPr/>
                    <a:lstStyle/>
                    <a:p>
                      <a:pPr algn="r"/>
                      <a:r>
                        <a:rPr sz="1200" b="0">
                          <a:solidFill>
                            <a:srgbClr val="222A35"/>
                          </a:solidFill>
                          <a:latin typeface="Calibri"/>
                        </a:rPr>
                        <a:t>240K</a:t>
                      </a:r>
                    </a:p>
                  </a:txBody>
                  <a:tcPr marL="50800" marR="50800" marT="12700" marB="12700">
                    <a:solidFill>
                      <a:srgbClr val="EEF3FA"/>
                    </a:solidFill>
                  </a:tcPr>
                </a:tc>
                <a:tc>
                  <a:txBody>
                    <a:bodyPr/>
                    <a:lstStyle/>
                    <a:p>
                      <a:pPr algn="r"/>
                      <a:r>
                        <a:rPr sz="1200" b="0">
                          <a:solidFill>
                            <a:srgbClr val="1E7A44"/>
                          </a:solidFill>
                          <a:latin typeface="Calibri"/>
                        </a:rPr>
                        <a:t>+221K</a:t>
                      </a:r>
                    </a:p>
                  </a:txBody>
                  <a:tcPr marL="50800" marR="50800" marT="12700" marB="12700">
                    <a:solidFill>
                      <a:srgbClr val="EEF3FA"/>
                    </a:solidFill>
                  </a:tcPr>
                </a:tc>
              </a:tr>
            </a:tbl>
          </a:graphicData>
        </a:graphic>
      </p:graphicFrame>
      <p:sp>
        <p:nvSpPr>
          <p:cNvPr id="6" name="TextBox 5"/>
          <p:cNvSpPr txBox="1"/>
          <p:nvPr/>
        </p:nvSpPr>
        <p:spPr>
          <a:xfrm>
            <a:off x="502920" y="5806440"/>
            <a:ext cx="6675120" cy="640080"/>
          </a:xfrm>
          <a:prstGeom prst="rect">
            <a:avLst/>
          </a:prstGeom>
          <a:noFill/>
        </p:spPr>
        <p:txBody>
          <a:bodyPr wrap="square" anchor="t" lIns="25400" rIns="25400" tIns="12700" bIns="12700">
            <a:spAutoFit/>
          </a:bodyPr>
          <a:lstStyle/>
          <a:p>
            <a:pPr algn="l">
              <a:lnSpc>
                <a:spcPct val="105000"/>
              </a:lnSpc>
              <a:spcAft>
                <a:spcPts val="200"/>
              </a:spcAft>
            </a:pPr>
            <a:r>
              <a:rPr sz="1300" b="1" i="0">
                <a:solidFill>
                  <a:srgbClr val="C0392B"/>
                </a:solidFill>
                <a:latin typeface="Calibri"/>
              </a:rPr>
              <a:t>Kısıl: </a:t>
            </a:r>
            <a:r>
              <a:rPr sz="1300" b="0" i="0">
                <a:solidFill>
                  <a:srgbClr val="222A35"/>
                </a:solidFill>
                <a:latin typeface="Calibri"/>
              </a:rPr>
              <a:t>Arama −1,00M · Sosyal −0,50M      </a:t>
            </a:r>
            <a:r>
              <a:rPr sz="1300" b="1" i="0">
                <a:solidFill>
                  <a:srgbClr val="1E7A44"/>
                </a:solidFill>
                <a:latin typeface="Calibri"/>
              </a:rPr>
              <a:t>Büyüt: </a:t>
            </a:r>
            <a:r>
              <a:rPr sz="1300" b="0" i="0">
                <a:solidFill>
                  <a:srgbClr val="222A35"/>
                </a:solidFill>
                <a:latin typeface="Calibri"/>
              </a:rPr>
              <a:t>Video, TikTok, Programatik (tavana), E-posta</a:t>
            </a:r>
          </a:p>
        </p:txBody>
      </p:sp>
      <p:sp>
        <p:nvSpPr>
          <p:cNvPr id="7" name="TextBox 6"/>
          <p:cNvSpPr txBox="1"/>
          <p:nvPr/>
        </p:nvSpPr>
        <p:spPr>
          <a:xfrm>
            <a:off x="502920" y="6446520"/>
            <a:ext cx="11155680" cy="320040"/>
          </a:xfrm>
          <a:prstGeom prst="rect">
            <a:avLst/>
          </a:prstGeom>
          <a:noFill/>
        </p:spPr>
        <p:txBody>
          <a:bodyPr wrap="square" anchor="t" lIns="25400" rIns="25400" tIns="12700" bIns="12700">
            <a:spAutoFit/>
          </a:bodyPr>
          <a:lstStyle/>
          <a:p>
            <a:pPr algn="l">
              <a:lnSpc>
                <a:spcPct val="105000"/>
              </a:lnSpc>
              <a:spcAft>
                <a:spcPts val="200"/>
              </a:spcAft>
            </a:pPr>
            <a:r>
              <a:rPr sz="900" b="0" i="0">
                <a:solidFill>
                  <a:srgbClr val="666666"/>
                </a:solidFill>
                <a:latin typeface="Calibri"/>
              </a:rPr>
              <a:t>Contoso E-Ticaret A.Ş. · 2026 İlk Yarı Çok Kanallı Analiz</a:t>
            </a:r>
            <a:r>
              <a:rPr sz="900" b="0" i="0">
                <a:solidFill>
                  <a:srgbClr val="222A35"/>
                </a:solidFill>
                <a:latin typeface="Calibri"/>
              </a:rPr>
              <a:t>        </a:t>
            </a:r>
            <a:r>
              <a:rPr sz="900" b="0" i="0">
                <a:solidFill>
                  <a:srgbClr val="666666"/>
                </a:solidFill>
                <a:latin typeface="Calibri"/>
              </a:rPr>
              <a:t>11 / 13</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02920" y="320040"/>
            <a:ext cx="11155680" cy="822960"/>
          </a:xfrm>
          <a:prstGeom prst="rect">
            <a:avLst/>
          </a:prstGeom>
          <a:noFill/>
        </p:spPr>
        <p:txBody>
          <a:bodyPr wrap="square" anchor="t" lIns="25400" rIns="25400" tIns="12700" bIns="12700">
            <a:spAutoFit/>
          </a:bodyPr>
          <a:lstStyle/>
          <a:p>
            <a:pPr algn="l">
              <a:lnSpc>
                <a:spcPct val="105000"/>
              </a:lnSpc>
              <a:spcAft>
                <a:spcPts val="200"/>
              </a:spcAft>
            </a:pPr>
            <a:r>
              <a:rPr sz="3000" b="1" i="0">
                <a:solidFill>
                  <a:srgbClr val="1F3864"/>
                </a:solidFill>
                <a:latin typeface="Calibri"/>
              </a:rPr>
              <a:t>Beklenen Etki</a:t>
            </a:r>
          </a:p>
        </p:txBody>
      </p:sp>
      <p:sp>
        <p:nvSpPr>
          <p:cNvPr id="3" name="TextBox 2"/>
          <p:cNvSpPr txBox="1"/>
          <p:nvPr/>
        </p:nvSpPr>
        <p:spPr>
          <a:xfrm>
            <a:off x="521207" y="1024128"/>
            <a:ext cx="11155680" cy="457200"/>
          </a:xfrm>
          <a:prstGeom prst="rect">
            <a:avLst/>
          </a:prstGeom>
          <a:noFill/>
        </p:spPr>
        <p:txBody>
          <a:bodyPr wrap="square" anchor="t" lIns="25400" rIns="25400" tIns="12700" bIns="12700">
            <a:spAutoFit/>
          </a:bodyPr>
          <a:lstStyle/>
          <a:p>
            <a:pPr algn="l">
              <a:lnSpc>
                <a:spcPct val="105000"/>
              </a:lnSpc>
              <a:spcAft>
                <a:spcPts val="200"/>
              </a:spcAft>
            </a:pPr>
            <a:r>
              <a:rPr sz="1400" b="0" i="1">
                <a:solidFill>
                  <a:srgbClr val="2E5A88"/>
                </a:solidFill>
                <a:latin typeface="Calibri"/>
              </a:rPr>
              <a:t>Aynı bütçe, daha akıllı dağıtım — model tahmini</a:t>
            </a:r>
          </a:p>
        </p:txBody>
      </p:sp>
      <p:pic>
        <p:nvPicPr>
          <p:cNvPr id="4" name="Picture 3" descr="c7_artis.png"/>
          <p:cNvPicPr>
            <a:picLocks noChangeAspect="1"/>
          </p:cNvPicPr>
          <p:nvPr/>
        </p:nvPicPr>
        <p:blipFill>
          <a:blip r:embed="rId2"/>
          <a:stretch>
            <a:fillRect/>
          </a:stretch>
        </p:blipFill>
        <p:spPr>
          <a:xfrm>
            <a:off x="502920" y="1600200"/>
            <a:ext cx="5760720" cy="3815690"/>
          </a:xfrm>
          <a:prstGeom prst="rect">
            <a:avLst/>
          </a:prstGeom>
        </p:spPr>
      </p:pic>
      <p:sp>
        <p:nvSpPr>
          <p:cNvPr id="5" name="Rounded Rectangle 4"/>
          <p:cNvSpPr/>
          <p:nvPr/>
        </p:nvSpPr>
        <p:spPr>
          <a:xfrm>
            <a:off x="6537960" y="1828800"/>
            <a:ext cx="2514600" cy="1371600"/>
          </a:xfrm>
          <a:prstGeom prst="roundRect">
            <a:avLst/>
          </a:prstGeom>
          <a:solidFill>
            <a:srgbClr val="EEF3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647688" y="1938528"/>
            <a:ext cx="2295144" cy="1152144"/>
          </a:xfrm>
          <a:prstGeom prst="rect">
            <a:avLst/>
          </a:prstGeom>
          <a:noFill/>
        </p:spPr>
        <p:txBody>
          <a:bodyPr wrap="square" anchor="ctr" lIns="25400" rIns="25400" tIns="12700" bIns="12700">
            <a:spAutoFit/>
          </a:bodyPr>
          <a:lstStyle/>
          <a:p>
            <a:pPr algn="l">
              <a:lnSpc>
                <a:spcPct val="105000"/>
              </a:lnSpc>
              <a:spcAft>
                <a:spcPts val="200"/>
              </a:spcAft>
            </a:pPr>
            <a:r>
              <a:rPr sz="2700" b="1" i="0">
                <a:solidFill>
                  <a:srgbClr val="1E7A44"/>
                </a:solidFill>
                <a:latin typeface="Calibri"/>
              </a:rPr>
              <a:t>+%58,9</a:t>
            </a:r>
          </a:p>
          <a:p>
            <a:pPr algn="l">
              <a:lnSpc>
                <a:spcPct val="105000"/>
              </a:lnSpc>
              <a:spcAft>
                <a:spcPts val="200"/>
              </a:spcAft>
            </a:pPr>
            <a:r>
              <a:rPr sz="1150" b="0" i="0">
                <a:solidFill>
                  <a:srgbClr val="222A35"/>
                </a:solidFill>
                <a:latin typeface="Calibri"/>
              </a:rPr>
              <a:t>Atfedilen gelir artışı (aylık)</a:t>
            </a:r>
          </a:p>
        </p:txBody>
      </p:sp>
      <p:sp>
        <p:nvSpPr>
          <p:cNvPr id="7" name="Rounded Rectangle 6"/>
          <p:cNvSpPr/>
          <p:nvPr/>
        </p:nvSpPr>
        <p:spPr>
          <a:xfrm>
            <a:off x="9235440" y="1828800"/>
            <a:ext cx="2514600" cy="1371600"/>
          </a:xfrm>
          <a:prstGeom prst="roundRect">
            <a:avLst/>
          </a:prstGeom>
          <a:solidFill>
            <a:srgbClr val="EEF3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345168" y="1938528"/>
            <a:ext cx="2295144" cy="1152144"/>
          </a:xfrm>
          <a:prstGeom prst="rect">
            <a:avLst/>
          </a:prstGeom>
          <a:noFill/>
        </p:spPr>
        <p:txBody>
          <a:bodyPr wrap="square" anchor="ctr" lIns="25400" rIns="25400" tIns="12700" bIns="12700">
            <a:spAutoFit/>
          </a:bodyPr>
          <a:lstStyle/>
          <a:p>
            <a:pPr algn="l">
              <a:lnSpc>
                <a:spcPct val="105000"/>
              </a:lnSpc>
              <a:spcAft>
                <a:spcPts val="200"/>
              </a:spcAft>
            </a:pPr>
            <a:r>
              <a:rPr sz="2700" b="1" i="0">
                <a:solidFill>
                  <a:srgbClr val="2E5A88"/>
                </a:solidFill>
                <a:latin typeface="Calibri"/>
              </a:rPr>
              <a:t>+1,38M TL</a:t>
            </a:r>
          </a:p>
          <a:p>
            <a:pPr algn="l">
              <a:lnSpc>
                <a:spcPct val="105000"/>
              </a:lnSpc>
              <a:spcAft>
                <a:spcPts val="200"/>
              </a:spcAft>
            </a:pPr>
            <a:r>
              <a:rPr sz="1150" b="0" i="0">
                <a:solidFill>
                  <a:srgbClr val="222A35"/>
                </a:solidFill>
                <a:latin typeface="Calibri"/>
              </a:rPr>
              <a:t>Aylık ek gelir</a:t>
            </a:r>
          </a:p>
        </p:txBody>
      </p:sp>
      <p:sp>
        <p:nvSpPr>
          <p:cNvPr id="9" name="Rounded Rectangle 8"/>
          <p:cNvSpPr/>
          <p:nvPr/>
        </p:nvSpPr>
        <p:spPr>
          <a:xfrm>
            <a:off x="6537960" y="3383280"/>
            <a:ext cx="2514600" cy="1371600"/>
          </a:xfrm>
          <a:prstGeom prst="roundRect">
            <a:avLst/>
          </a:prstGeom>
          <a:solidFill>
            <a:srgbClr val="EEF3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647688" y="3493008"/>
            <a:ext cx="2295144" cy="1152144"/>
          </a:xfrm>
          <a:prstGeom prst="rect">
            <a:avLst/>
          </a:prstGeom>
          <a:noFill/>
        </p:spPr>
        <p:txBody>
          <a:bodyPr wrap="square" anchor="ctr" lIns="25400" rIns="25400" tIns="12700" bIns="12700">
            <a:spAutoFit/>
          </a:bodyPr>
          <a:lstStyle/>
          <a:p>
            <a:pPr algn="l">
              <a:lnSpc>
                <a:spcPct val="105000"/>
              </a:lnSpc>
              <a:spcAft>
                <a:spcPts val="200"/>
              </a:spcAft>
            </a:pPr>
            <a:r>
              <a:rPr sz="2700" b="1" i="0">
                <a:solidFill>
                  <a:srgbClr val="E09B2A"/>
                </a:solidFill>
                <a:latin typeface="Calibri"/>
              </a:rPr>
              <a:t>+16,5M TL</a:t>
            </a:r>
          </a:p>
          <a:p>
            <a:pPr algn="l">
              <a:lnSpc>
                <a:spcPct val="105000"/>
              </a:lnSpc>
              <a:spcAft>
                <a:spcPts val="200"/>
              </a:spcAft>
            </a:pPr>
            <a:r>
              <a:rPr sz="1150" b="0" i="0">
                <a:solidFill>
                  <a:srgbClr val="222A35"/>
                </a:solidFill>
                <a:latin typeface="Calibri"/>
              </a:rPr>
              <a:t>Yıllık ek gelir</a:t>
            </a:r>
          </a:p>
        </p:txBody>
      </p:sp>
      <p:sp>
        <p:nvSpPr>
          <p:cNvPr id="11" name="Rounded Rectangle 10"/>
          <p:cNvSpPr/>
          <p:nvPr/>
        </p:nvSpPr>
        <p:spPr>
          <a:xfrm>
            <a:off x="9235440" y="3383280"/>
            <a:ext cx="2514600" cy="1371600"/>
          </a:xfrm>
          <a:prstGeom prst="roundRect">
            <a:avLst/>
          </a:prstGeom>
          <a:solidFill>
            <a:srgbClr val="EEF3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9345168" y="3493008"/>
            <a:ext cx="2295144" cy="1152144"/>
          </a:xfrm>
          <a:prstGeom prst="rect">
            <a:avLst/>
          </a:prstGeom>
          <a:noFill/>
        </p:spPr>
        <p:txBody>
          <a:bodyPr wrap="square" anchor="ctr" lIns="25400" rIns="25400" tIns="12700" bIns="12700">
            <a:spAutoFit/>
          </a:bodyPr>
          <a:lstStyle/>
          <a:p>
            <a:pPr algn="l">
              <a:lnSpc>
                <a:spcPct val="105000"/>
              </a:lnSpc>
              <a:spcAft>
                <a:spcPts val="200"/>
              </a:spcAft>
            </a:pPr>
            <a:r>
              <a:rPr sz="2700" b="1" i="0">
                <a:solidFill>
                  <a:srgbClr val="2E5A88"/>
                </a:solidFill>
                <a:latin typeface="Calibri"/>
              </a:rPr>
              <a:t>+59%</a:t>
            </a:r>
          </a:p>
          <a:p>
            <a:pPr algn="l">
              <a:lnSpc>
                <a:spcPct val="105000"/>
              </a:lnSpc>
              <a:spcAft>
                <a:spcPts val="200"/>
              </a:spcAft>
            </a:pPr>
            <a:r>
              <a:rPr sz="1150" b="0" i="0">
                <a:solidFill>
                  <a:srgbClr val="222A35"/>
                </a:solidFill>
                <a:latin typeface="Calibri"/>
              </a:rPr>
              <a:t>Dönüşüm artışı (~+1.031/ay)</a:t>
            </a:r>
          </a:p>
        </p:txBody>
      </p:sp>
      <p:sp>
        <p:nvSpPr>
          <p:cNvPr id="13" name="TextBox 12"/>
          <p:cNvSpPr txBox="1"/>
          <p:nvPr/>
        </p:nvSpPr>
        <p:spPr>
          <a:xfrm>
            <a:off x="6537960" y="5029200"/>
            <a:ext cx="5120640" cy="1280160"/>
          </a:xfrm>
          <a:prstGeom prst="rect">
            <a:avLst/>
          </a:prstGeom>
          <a:noFill/>
        </p:spPr>
        <p:txBody>
          <a:bodyPr wrap="square" anchor="t" lIns="25400" rIns="25400" tIns="12700" bIns="12700">
            <a:spAutoFit/>
          </a:bodyPr>
          <a:lstStyle/>
          <a:p>
            <a:pPr algn="l">
              <a:lnSpc>
                <a:spcPct val="105000"/>
              </a:lnSpc>
              <a:spcAft>
                <a:spcPts val="200"/>
              </a:spcAft>
            </a:pPr>
            <a:r>
              <a:rPr sz="1200" b="1" i="0">
                <a:solidFill>
                  <a:srgbClr val="1F3864"/>
                </a:solidFill>
                <a:latin typeface="Calibri"/>
              </a:rPr>
              <a:t>Not: </a:t>
            </a:r>
            <a:r>
              <a:rPr sz="1200" b="0" i="1">
                <a:solidFill>
                  <a:srgbClr val="666666"/>
                </a:solidFill>
                <a:latin typeface="Calibri"/>
              </a:rPr>
              <a:t>Rakamlar kalibre doygunluk eğrilerinin model tahminidir; gözlem aralığı dışına (özellikle E-posta) ekstrapolasyon içerir. Aşamalı uygulama + ölçüm önerilir.</a:t>
            </a:r>
          </a:p>
        </p:txBody>
      </p:sp>
      <p:sp>
        <p:nvSpPr>
          <p:cNvPr id="14" name="TextBox 13"/>
          <p:cNvSpPr txBox="1"/>
          <p:nvPr/>
        </p:nvSpPr>
        <p:spPr>
          <a:xfrm>
            <a:off x="502920" y="6446520"/>
            <a:ext cx="11155680" cy="320040"/>
          </a:xfrm>
          <a:prstGeom prst="rect">
            <a:avLst/>
          </a:prstGeom>
          <a:noFill/>
        </p:spPr>
        <p:txBody>
          <a:bodyPr wrap="square" anchor="t" lIns="25400" rIns="25400" tIns="12700" bIns="12700">
            <a:spAutoFit/>
          </a:bodyPr>
          <a:lstStyle/>
          <a:p>
            <a:pPr algn="l">
              <a:lnSpc>
                <a:spcPct val="105000"/>
              </a:lnSpc>
              <a:spcAft>
                <a:spcPts val="200"/>
              </a:spcAft>
            </a:pPr>
            <a:r>
              <a:rPr sz="900" b="0" i="0">
                <a:solidFill>
                  <a:srgbClr val="666666"/>
                </a:solidFill>
                <a:latin typeface="Calibri"/>
              </a:rPr>
              <a:t>Contoso E-Ticaret A.Ş. · 2026 İlk Yarı Çok Kanallı Analiz</a:t>
            </a:r>
            <a:r>
              <a:rPr sz="900" b="0" i="0">
                <a:solidFill>
                  <a:srgbClr val="222A35"/>
                </a:solidFill>
                <a:latin typeface="Calibri"/>
              </a:rPr>
              <a:t>        </a:t>
            </a:r>
            <a:r>
              <a:rPr sz="900" b="0" i="0">
                <a:solidFill>
                  <a:srgbClr val="666666"/>
                </a:solidFill>
                <a:latin typeface="Calibri"/>
              </a:rPr>
              <a:t>12 / 13</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F3864"/>
        </a:solidFill>
        <a:effectLst/>
      </p:bgPr>
    </p:bg>
    <p:spTree>
      <p:nvGrpSpPr>
        <p:cNvPr id="1" name=""/>
        <p:cNvGrpSpPr/>
        <p:nvPr/>
      </p:nvGrpSpPr>
      <p:grpSpPr/>
      <p:sp>
        <p:nvSpPr>
          <p:cNvPr id="2" name="TextBox 1"/>
          <p:cNvSpPr txBox="1"/>
          <p:nvPr/>
        </p:nvSpPr>
        <p:spPr>
          <a:xfrm>
            <a:off x="548640" y="457200"/>
            <a:ext cx="11155680" cy="822960"/>
          </a:xfrm>
          <a:prstGeom prst="rect">
            <a:avLst/>
          </a:prstGeom>
          <a:noFill/>
        </p:spPr>
        <p:txBody>
          <a:bodyPr wrap="square" anchor="t" lIns="25400" rIns="25400" tIns="12700" bIns="12700">
            <a:spAutoFit/>
          </a:bodyPr>
          <a:lstStyle/>
          <a:p>
            <a:pPr algn="l">
              <a:lnSpc>
                <a:spcPct val="105000"/>
              </a:lnSpc>
              <a:spcAft>
                <a:spcPts val="200"/>
              </a:spcAft>
            </a:pPr>
            <a:r>
              <a:rPr sz="3000" b="1" i="0">
                <a:solidFill>
                  <a:srgbClr val="FFFFFF"/>
                </a:solidFill>
                <a:latin typeface="Calibri"/>
              </a:rPr>
              <a:t>Öneriler ve Sonraki Adımlar</a:t>
            </a:r>
          </a:p>
        </p:txBody>
      </p:sp>
      <p:sp>
        <p:nvSpPr>
          <p:cNvPr id="3" name="Oval 2"/>
          <p:cNvSpPr/>
          <p:nvPr/>
        </p:nvSpPr>
        <p:spPr>
          <a:xfrm>
            <a:off x="640080" y="1463040"/>
            <a:ext cx="502920" cy="502920"/>
          </a:xfrm>
          <a:prstGeom prst="ellipse">
            <a:avLst/>
          </a:prstGeom>
          <a:solidFill>
            <a:srgbClr val="E09B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2000" b="1">
                <a:solidFill>
                  <a:srgbClr val="1F3864"/>
                </a:solidFill>
                <a:latin typeface="Calibri"/>
              </a:rPr>
              <a:t>1</a:t>
            </a:r>
          </a:p>
        </p:txBody>
      </p:sp>
      <p:sp>
        <p:nvSpPr>
          <p:cNvPr id="4" name="TextBox 3"/>
          <p:cNvSpPr txBox="1"/>
          <p:nvPr/>
        </p:nvSpPr>
        <p:spPr>
          <a:xfrm>
            <a:off x="1371600" y="1417320"/>
            <a:ext cx="10241280" cy="914400"/>
          </a:xfrm>
          <a:prstGeom prst="rect">
            <a:avLst/>
          </a:prstGeom>
          <a:noFill/>
        </p:spPr>
        <p:txBody>
          <a:bodyPr wrap="square" anchor="ctr" lIns="25400" rIns="25400" tIns="12700" bIns="12700">
            <a:spAutoFit/>
          </a:bodyPr>
          <a:lstStyle/>
          <a:p>
            <a:pPr algn="l">
              <a:lnSpc>
                <a:spcPct val="105000"/>
              </a:lnSpc>
              <a:spcAft>
                <a:spcPts val="200"/>
              </a:spcAft>
            </a:pPr>
            <a:r>
              <a:rPr sz="1600" b="1" i="0">
                <a:solidFill>
                  <a:srgbClr val="FFFFFF"/>
                </a:solidFill>
                <a:latin typeface="Calibri"/>
              </a:rPr>
              <a:t>Atıf standardını değiştir  —  </a:t>
            </a:r>
            <a:r>
              <a:rPr sz="1350" b="0" i="0">
                <a:solidFill>
                  <a:srgbClr val="DCE6F1"/>
                </a:solidFill>
                <a:latin typeface="Calibri"/>
              </a:rPr>
              <a:t>Raporlamayı son-tıklamadan veri-güdümlü modele geçir; platform-raporlu gelirleri toplamayı bırak.</a:t>
            </a:r>
          </a:p>
        </p:txBody>
      </p:sp>
      <p:sp>
        <p:nvSpPr>
          <p:cNvPr id="5" name="Oval 4"/>
          <p:cNvSpPr/>
          <p:nvPr/>
        </p:nvSpPr>
        <p:spPr>
          <a:xfrm>
            <a:off x="640080" y="2395728"/>
            <a:ext cx="502920" cy="502920"/>
          </a:xfrm>
          <a:prstGeom prst="ellipse">
            <a:avLst/>
          </a:prstGeom>
          <a:solidFill>
            <a:srgbClr val="E09B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2000" b="1">
                <a:solidFill>
                  <a:srgbClr val="1F3864"/>
                </a:solidFill>
                <a:latin typeface="Calibri"/>
              </a:rPr>
              <a:t>2</a:t>
            </a:r>
          </a:p>
        </p:txBody>
      </p:sp>
      <p:sp>
        <p:nvSpPr>
          <p:cNvPr id="6" name="TextBox 5"/>
          <p:cNvSpPr txBox="1"/>
          <p:nvPr/>
        </p:nvSpPr>
        <p:spPr>
          <a:xfrm>
            <a:off x="1371600" y="2350008"/>
            <a:ext cx="10241280" cy="914400"/>
          </a:xfrm>
          <a:prstGeom prst="rect">
            <a:avLst/>
          </a:prstGeom>
          <a:noFill/>
        </p:spPr>
        <p:txBody>
          <a:bodyPr wrap="square" anchor="ctr" lIns="25400" rIns="25400" tIns="12700" bIns="12700">
            <a:spAutoFit/>
          </a:bodyPr>
          <a:lstStyle/>
          <a:p>
            <a:pPr algn="l">
              <a:lnSpc>
                <a:spcPct val="105000"/>
              </a:lnSpc>
              <a:spcAft>
                <a:spcPts val="200"/>
              </a:spcAft>
            </a:pPr>
            <a:r>
              <a:rPr sz="1600" b="1" i="0">
                <a:solidFill>
                  <a:srgbClr val="FFFFFF"/>
                </a:solidFill>
                <a:latin typeface="Calibri"/>
              </a:rPr>
              <a:t>Bütçeyi aşamalı kaydır  —  </a:t>
            </a:r>
            <a:r>
              <a:rPr sz="1350" b="0" i="0">
                <a:solidFill>
                  <a:srgbClr val="DCE6F1"/>
                </a:solidFill>
                <a:latin typeface="Calibri"/>
              </a:rPr>
              <a:t>İlk fazda Arama'yı %15–20 kıs, tasarrufu Video/TikTok/Programatik'e ve E-posta'ya yönlendir; 4 hafta ölç.</a:t>
            </a:r>
          </a:p>
        </p:txBody>
      </p:sp>
      <p:sp>
        <p:nvSpPr>
          <p:cNvPr id="7" name="Oval 6"/>
          <p:cNvSpPr/>
          <p:nvPr/>
        </p:nvSpPr>
        <p:spPr>
          <a:xfrm>
            <a:off x="640080" y="3328416"/>
            <a:ext cx="502920" cy="502920"/>
          </a:xfrm>
          <a:prstGeom prst="ellipse">
            <a:avLst/>
          </a:prstGeom>
          <a:solidFill>
            <a:srgbClr val="E09B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2000" b="1">
                <a:solidFill>
                  <a:srgbClr val="1F3864"/>
                </a:solidFill>
                <a:latin typeface="Calibri"/>
              </a:rPr>
              <a:t>3</a:t>
            </a:r>
          </a:p>
        </p:txBody>
      </p:sp>
      <p:sp>
        <p:nvSpPr>
          <p:cNvPr id="8" name="TextBox 7"/>
          <p:cNvSpPr txBox="1"/>
          <p:nvPr/>
        </p:nvSpPr>
        <p:spPr>
          <a:xfrm>
            <a:off x="1371600" y="3282696"/>
            <a:ext cx="10241280" cy="914400"/>
          </a:xfrm>
          <a:prstGeom prst="rect">
            <a:avLst/>
          </a:prstGeom>
          <a:noFill/>
        </p:spPr>
        <p:txBody>
          <a:bodyPr wrap="square" anchor="ctr" lIns="25400" rIns="25400" tIns="12700" bIns="12700">
            <a:spAutoFit/>
          </a:bodyPr>
          <a:lstStyle/>
          <a:p>
            <a:pPr algn="l">
              <a:lnSpc>
                <a:spcPct val="105000"/>
              </a:lnSpc>
              <a:spcAft>
                <a:spcPts val="200"/>
              </a:spcAft>
            </a:pPr>
            <a:r>
              <a:rPr sz="1600" b="1" i="0">
                <a:solidFill>
                  <a:srgbClr val="FFFFFF"/>
                </a:solidFill>
                <a:latin typeface="Calibri"/>
              </a:rPr>
              <a:t>E-posta'yı test-öğren ile büyüt  —  </a:t>
            </a:r>
            <a:r>
              <a:rPr sz="1350" b="0" i="0">
                <a:solidFill>
                  <a:srgbClr val="DCE6F1"/>
                </a:solidFill>
                <a:latin typeface="Calibri"/>
              </a:rPr>
              <a:t>Yüksek ROAS'lı ama küçük; 18K→240K'ya kademeli çık, doygunluğu gerçek veriyle doğrula.</a:t>
            </a:r>
          </a:p>
        </p:txBody>
      </p:sp>
      <p:sp>
        <p:nvSpPr>
          <p:cNvPr id="9" name="Oval 8"/>
          <p:cNvSpPr/>
          <p:nvPr/>
        </p:nvSpPr>
        <p:spPr>
          <a:xfrm>
            <a:off x="640080" y="4261104"/>
            <a:ext cx="502920" cy="502920"/>
          </a:xfrm>
          <a:prstGeom prst="ellipse">
            <a:avLst/>
          </a:prstGeom>
          <a:solidFill>
            <a:srgbClr val="E09B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2000" b="1">
                <a:solidFill>
                  <a:srgbClr val="1F3864"/>
                </a:solidFill>
                <a:latin typeface="Calibri"/>
              </a:rPr>
              <a:t>4</a:t>
            </a:r>
          </a:p>
        </p:txBody>
      </p:sp>
      <p:sp>
        <p:nvSpPr>
          <p:cNvPr id="10" name="TextBox 9"/>
          <p:cNvSpPr txBox="1"/>
          <p:nvPr/>
        </p:nvSpPr>
        <p:spPr>
          <a:xfrm>
            <a:off x="1371600" y="4215384"/>
            <a:ext cx="10241280" cy="914400"/>
          </a:xfrm>
          <a:prstGeom prst="rect">
            <a:avLst/>
          </a:prstGeom>
          <a:noFill/>
        </p:spPr>
        <p:txBody>
          <a:bodyPr wrap="square" anchor="ctr" lIns="25400" rIns="25400" tIns="12700" bIns="12700">
            <a:spAutoFit/>
          </a:bodyPr>
          <a:lstStyle/>
          <a:p>
            <a:pPr algn="l">
              <a:lnSpc>
                <a:spcPct val="105000"/>
              </a:lnSpc>
              <a:spcAft>
                <a:spcPts val="200"/>
              </a:spcAft>
            </a:pPr>
            <a:r>
              <a:rPr sz="1600" b="1" i="0">
                <a:solidFill>
                  <a:srgbClr val="FFFFFF"/>
                </a:solidFill>
                <a:latin typeface="Calibri"/>
              </a:rPr>
              <a:t>Üst-huni erişimini koru  —  </a:t>
            </a:r>
            <a:r>
              <a:rPr sz="1350" b="0" i="0">
                <a:solidFill>
                  <a:srgbClr val="DCE6F1"/>
                </a:solidFill>
                <a:latin typeface="Calibri"/>
              </a:rPr>
              <a:t>Gösterim/tıklama tabanını izle; talep yaratımını kesmeden verimliliği optimize et.</a:t>
            </a:r>
          </a:p>
        </p:txBody>
      </p:sp>
      <p:sp>
        <p:nvSpPr>
          <p:cNvPr id="11" name="Oval 10"/>
          <p:cNvSpPr/>
          <p:nvPr/>
        </p:nvSpPr>
        <p:spPr>
          <a:xfrm>
            <a:off x="640080" y="5193792"/>
            <a:ext cx="502920" cy="502920"/>
          </a:xfrm>
          <a:prstGeom prst="ellipse">
            <a:avLst/>
          </a:prstGeom>
          <a:solidFill>
            <a:srgbClr val="E09B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2000" b="1">
                <a:solidFill>
                  <a:srgbClr val="1F3864"/>
                </a:solidFill>
                <a:latin typeface="Calibri"/>
              </a:rPr>
              <a:t>5</a:t>
            </a:r>
          </a:p>
        </p:txBody>
      </p:sp>
      <p:sp>
        <p:nvSpPr>
          <p:cNvPr id="12" name="TextBox 11"/>
          <p:cNvSpPr txBox="1"/>
          <p:nvPr/>
        </p:nvSpPr>
        <p:spPr>
          <a:xfrm>
            <a:off x="1371600" y="5148072"/>
            <a:ext cx="10241280" cy="914400"/>
          </a:xfrm>
          <a:prstGeom prst="rect">
            <a:avLst/>
          </a:prstGeom>
          <a:noFill/>
        </p:spPr>
        <p:txBody>
          <a:bodyPr wrap="square" anchor="ctr" lIns="25400" rIns="25400" tIns="12700" bIns="12700">
            <a:spAutoFit/>
          </a:bodyPr>
          <a:lstStyle/>
          <a:p>
            <a:pPr algn="l">
              <a:lnSpc>
                <a:spcPct val="105000"/>
              </a:lnSpc>
              <a:spcAft>
                <a:spcPts val="200"/>
              </a:spcAft>
            </a:pPr>
            <a:r>
              <a:rPr sz="1600" b="1" i="0">
                <a:solidFill>
                  <a:srgbClr val="FFFFFF"/>
                </a:solidFill>
                <a:latin typeface="Calibri"/>
              </a:rPr>
              <a:t>Ölçüm çerçevesi kur  —  </a:t>
            </a:r>
            <a:r>
              <a:rPr sz="1350" b="0" i="0">
                <a:solidFill>
                  <a:srgbClr val="DCE6F1"/>
                </a:solidFill>
                <a:latin typeface="Calibri"/>
              </a:rPr>
              <a:t>Gecikmeli dönüşümleri (1–10 gün) izle; çeyrekte bir eğrileri yeniden kalibre et.</a:t>
            </a:r>
          </a:p>
        </p:txBody>
      </p:sp>
      <p:sp>
        <p:nvSpPr>
          <p:cNvPr id="13" name="TextBox 12"/>
          <p:cNvSpPr txBox="1"/>
          <p:nvPr/>
        </p:nvSpPr>
        <p:spPr>
          <a:xfrm>
            <a:off x="640080" y="6172200"/>
            <a:ext cx="10972800" cy="548640"/>
          </a:xfrm>
          <a:prstGeom prst="rect">
            <a:avLst/>
          </a:prstGeom>
          <a:noFill/>
        </p:spPr>
        <p:txBody>
          <a:bodyPr wrap="square" anchor="t" lIns="25400" rIns="25400" tIns="12700" bIns="12700">
            <a:spAutoFit/>
          </a:bodyPr>
          <a:lstStyle/>
          <a:p>
            <a:pPr algn="l">
              <a:lnSpc>
                <a:spcPct val="105000"/>
              </a:lnSpc>
              <a:spcAft>
                <a:spcPts val="200"/>
              </a:spcAft>
            </a:pPr>
            <a:r>
              <a:rPr sz="1100" b="1" i="0">
                <a:solidFill>
                  <a:srgbClr val="E09B2A"/>
                </a:solidFill>
                <a:latin typeface="Calibri"/>
              </a:rPr>
              <a:t>Sınırlamalar: </a:t>
            </a:r>
            <a:r>
              <a:rPr sz="1100" b="0" i="1">
                <a:solidFill>
                  <a:srgbClr val="DCE6F1"/>
                </a:solidFill>
                <a:latin typeface="Calibri"/>
              </a:rPr>
              <a:t>Atfedilen gelir yalnızca H1 ilk-sipariş CRM'ini kapsar (LTV/halo hariç); doygunluk tek noktadan kalibre; Markov birinci derece. Ayrıntılar Excel 'Varsayımlar ve Yöntem' sayfasında.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02920" y="320040"/>
            <a:ext cx="11155680" cy="822960"/>
          </a:xfrm>
          <a:prstGeom prst="rect">
            <a:avLst/>
          </a:prstGeom>
          <a:noFill/>
        </p:spPr>
        <p:txBody>
          <a:bodyPr wrap="square" anchor="t" lIns="25400" rIns="25400" tIns="12700" bIns="12700">
            <a:spAutoFit/>
          </a:bodyPr>
          <a:lstStyle/>
          <a:p>
            <a:pPr algn="l">
              <a:lnSpc>
                <a:spcPct val="105000"/>
              </a:lnSpc>
              <a:spcAft>
                <a:spcPts val="200"/>
              </a:spcAft>
            </a:pPr>
            <a:r>
              <a:rPr sz="3000" b="1" i="0">
                <a:solidFill>
                  <a:srgbClr val="1F3864"/>
                </a:solidFill>
                <a:latin typeface="Calibri"/>
              </a:rPr>
              <a:t>Yönetici Özeti</a:t>
            </a:r>
          </a:p>
        </p:txBody>
      </p:sp>
      <p:sp>
        <p:nvSpPr>
          <p:cNvPr id="3" name="TextBox 2"/>
          <p:cNvSpPr txBox="1"/>
          <p:nvPr/>
        </p:nvSpPr>
        <p:spPr>
          <a:xfrm>
            <a:off x="521207" y="1024128"/>
            <a:ext cx="11155680" cy="457200"/>
          </a:xfrm>
          <a:prstGeom prst="rect">
            <a:avLst/>
          </a:prstGeom>
          <a:noFill/>
        </p:spPr>
        <p:txBody>
          <a:bodyPr wrap="square" anchor="t" lIns="25400" rIns="25400" tIns="12700" bIns="12700">
            <a:spAutoFit/>
          </a:bodyPr>
          <a:lstStyle/>
          <a:p>
            <a:pPr algn="l">
              <a:lnSpc>
                <a:spcPct val="105000"/>
              </a:lnSpc>
              <a:spcAft>
                <a:spcPts val="200"/>
              </a:spcAft>
            </a:pPr>
            <a:r>
              <a:rPr sz="1400" b="0" i="1">
                <a:solidFill>
                  <a:srgbClr val="2E5A88"/>
                </a:solidFill>
                <a:latin typeface="Calibri"/>
              </a:rPr>
              <a:t>Tek cümlede: bütçeyi artırmadan, doğru kanallara kaydırarak gelir büyütülebilir</a:t>
            </a:r>
          </a:p>
        </p:txBody>
      </p:sp>
      <p:sp>
        <p:nvSpPr>
          <p:cNvPr id="4" name="Rounded Rectangle 3"/>
          <p:cNvSpPr/>
          <p:nvPr/>
        </p:nvSpPr>
        <p:spPr>
          <a:xfrm>
            <a:off x="502920" y="1600200"/>
            <a:ext cx="2697480" cy="1371600"/>
          </a:xfrm>
          <a:prstGeom prst="roundRect">
            <a:avLst/>
          </a:prstGeom>
          <a:solidFill>
            <a:srgbClr val="EEF3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12648" y="1737360"/>
            <a:ext cx="2478024" cy="1143000"/>
          </a:xfrm>
          <a:prstGeom prst="rect">
            <a:avLst/>
          </a:prstGeom>
          <a:noFill/>
        </p:spPr>
        <p:txBody>
          <a:bodyPr wrap="square" anchor="ctr" lIns="25400" rIns="25400" tIns="12700" bIns="12700">
            <a:spAutoFit/>
          </a:bodyPr>
          <a:lstStyle/>
          <a:p>
            <a:pPr algn="l">
              <a:lnSpc>
                <a:spcPct val="105000"/>
              </a:lnSpc>
              <a:spcAft>
                <a:spcPts val="200"/>
              </a:spcAft>
            </a:pPr>
            <a:r>
              <a:rPr sz="3000" b="1" i="0">
                <a:solidFill>
                  <a:srgbClr val="2E5A88"/>
                </a:solidFill>
                <a:latin typeface="Calibri"/>
              </a:rPr>
              <a:t>28,9M TL</a:t>
            </a:r>
          </a:p>
          <a:p>
            <a:pPr algn="l">
              <a:lnSpc>
                <a:spcPct val="105000"/>
              </a:lnSpc>
              <a:spcAft>
                <a:spcPts val="200"/>
              </a:spcAft>
            </a:pPr>
            <a:r>
              <a:rPr sz="1200" b="0" i="0">
                <a:solidFill>
                  <a:srgbClr val="222A35"/>
                </a:solidFill>
                <a:latin typeface="Calibri"/>
              </a:rPr>
              <a:t>Toplam medya harcaması (H1)</a:t>
            </a:r>
          </a:p>
        </p:txBody>
      </p:sp>
      <p:sp>
        <p:nvSpPr>
          <p:cNvPr id="6" name="Rounded Rectangle 5"/>
          <p:cNvSpPr/>
          <p:nvPr/>
        </p:nvSpPr>
        <p:spPr>
          <a:xfrm>
            <a:off x="3328416" y="1600200"/>
            <a:ext cx="2697480" cy="1371600"/>
          </a:xfrm>
          <a:prstGeom prst="roundRect">
            <a:avLst/>
          </a:prstGeom>
          <a:solidFill>
            <a:srgbClr val="EEF3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3438144" y="1737360"/>
            <a:ext cx="2478024" cy="1143000"/>
          </a:xfrm>
          <a:prstGeom prst="rect">
            <a:avLst/>
          </a:prstGeom>
          <a:noFill/>
        </p:spPr>
        <p:txBody>
          <a:bodyPr wrap="square" anchor="ctr" lIns="25400" rIns="25400" tIns="12700" bIns="12700">
            <a:spAutoFit/>
          </a:bodyPr>
          <a:lstStyle/>
          <a:p>
            <a:pPr algn="l">
              <a:lnSpc>
                <a:spcPct val="105000"/>
              </a:lnSpc>
              <a:spcAft>
                <a:spcPts val="200"/>
              </a:spcAft>
            </a:pPr>
            <a:r>
              <a:rPr sz="3000" b="1" i="0">
                <a:solidFill>
                  <a:srgbClr val="1E7A44"/>
                </a:solidFill>
                <a:latin typeface="Calibri"/>
              </a:rPr>
              <a:t>14,0M TL</a:t>
            </a:r>
          </a:p>
          <a:p>
            <a:pPr algn="l">
              <a:lnSpc>
                <a:spcPct val="105000"/>
              </a:lnSpc>
              <a:spcAft>
                <a:spcPts val="200"/>
              </a:spcAft>
            </a:pPr>
            <a:r>
              <a:rPr sz="1200" b="0" i="0">
                <a:solidFill>
                  <a:srgbClr val="222A35"/>
                </a:solidFill>
                <a:latin typeface="Calibri"/>
              </a:rPr>
              <a:t>Atfedilen gerçek gelir (H1)</a:t>
            </a:r>
          </a:p>
        </p:txBody>
      </p:sp>
      <p:sp>
        <p:nvSpPr>
          <p:cNvPr id="8" name="Rounded Rectangle 7"/>
          <p:cNvSpPr/>
          <p:nvPr/>
        </p:nvSpPr>
        <p:spPr>
          <a:xfrm>
            <a:off x="6153912" y="1600200"/>
            <a:ext cx="2697480" cy="1371600"/>
          </a:xfrm>
          <a:prstGeom prst="roundRect">
            <a:avLst/>
          </a:prstGeom>
          <a:solidFill>
            <a:srgbClr val="EEF3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263640" y="1737360"/>
            <a:ext cx="2478024" cy="1143000"/>
          </a:xfrm>
          <a:prstGeom prst="rect">
            <a:avLst/>
          </a:prstGeom>
          <a:noFill/>
        </p:spPr>
        <p:txBody>
          <a:bodyPr wrap="square" anchor="ctr" lIns="25400" rIns="25400" tIns="12700" bIns="12700">
            <a:spAutoFit/>
          </a:bodyPr>
          <a:lstStyle/>
          <a:p>
            <a:pPr algn="l">
              <a:lnSpc>
                <a:spcPct val="105000"/>
              </a:lnSpc>
              <a:spcAft>
                <a:spcPts val="200"/>
              </a:spcAft>
            </a:pPr>
            <a:r>
              <a:rPr sz="3000" b="1" i="0">
                <a:solidFill>
                  <a:srgbClr val="2E5A88"/>
                </a:solidFill>
                <a:latin typeface="Calibri"/>
              </a:rPr>
              <a:t>10.500</a:t>
            </a:r>
          </a:p>
          <a:p>
            <a:pPr algn="l">
              <a:lnSpc>
                <a:spcPct val="105000"/>
              </a:lnSpc>
              <a:spcAft>
                <a:spcPts val="200"/>
              </a:spcAft>
            </a:pPr>
            <a:r>
              <a:rPr sz="1200" b="0" i="0">
                <a:solidFill>
                  <a:srgbClr val="222A35"/>
                </a:solidFill>
                <a:latin typeface="Calibri"/>
              </a:rPr>
              <a:t>Toplam dönüşüm (H1)</a:t>
            </a:r>
          </a:p>
        </p:txBody>
      </p:sp>
      <p:sp>
        <p:nvSpPr>
          <p:cNvPr id="10" name="Rounded Rectangle 9"/>
          <p:cNvSpPr/>
          <p:nvPr/>
        </p:nvSpPr>
        <p:spPr>
          <a:xfrm>
            <a:off x="8979408" y="1600200"/>
            <a:ext cx="2697480" cy="1371600"/>
          </a:xfrm>
          <a:prstGeom prst="roundRect">
            <a:avLst/>
          </a:prstGeom>
          <a:solidFill>
            <a:srgbClr val="EEF3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089136" y="1737360"/>
            <a:ext cx="2478024" cy="1143000"/>
          </a:xfrm>
          <a:prstGeom prst="rect">
            <a:avLst/>
          </a:prstGeom>
          <a:noFill/>
        </p:spPr>
        <p:txBody>
          <a:bodyPr wrap="square" anchor="ctr" lIns="25400" rIns="25400" tIns="12700" bIns="12700">
            <a:spAutoFit/>
          </a:bodyPr>
          <a:lstStyle/>
          <a:p>
            <a:pPr algn="l">
              <a:lnSpc>
                <a:spcPct val="105000"/>
              </a:lnSpc>
              <a:spcAft>
                <a:spcPts val="200"/>
              </a:spcAft>
            </a:pPr>
            <a:r>
              <a:rPr sz="3000" b="1" i="0">
                <a:solidFill>
                  <a:srgbClr val="E09B2A"/>
                </a:solidFill>
                <a:latin typeface="Calibri"/>
              </a:rPr>
              <a:t>+%58,9</a:t>
            </a:r>
          </a:p>
          <a:p>
            <a:pPr algn="l">
              <a:lnSpc>
                <a:spcPct val="105000"/>
              </a:lnSpc>
              <a:spcAft>
                <a:spcPts val="200"/>
              </a:spcAft>
            </a:pPr>
            <a:r>
              <a:rPr sz="1200" b="0" i="0">
                <a:solidFill>
                  <a:srgbClr val="222A35"/>
                </a:solidFill>
                <a:latin typeface="Calibri"/>
              </a:rPr>
              <a:t>Aynı bütçeyle gelir potansiyeli</a:t>
            </a:r>
          </a:p>
        </p:txBody>
      </p:sp>
      <p:sp>
        <p:nvSpPr>
          <p:cNvPr id="12" name="TextBox 11"/>
          <p:cNvSpPr txBox="1"/>
          <p:nvPr/>
        </p:nvSpPr>
        <p:spPr>
          <a:xfrm>
            <a:off x="502920" y="3246120"/>
            <a:ext cx="11155680" cy="2926080"/>
          </a:xfrm>
          <a:prstGeom prst="rect">
            <a:avLst/>
          </a:prstGeom>
          <a:noFill/>
        </p:spPr>
        <p:txBody>
          <a:bodyPr wrap="square" anchor="t" lIns="25400" rIns="25400" tIns="12700" bIns="12700">
            <a:spAutoFit/>
          </a:bodyPr>
          <a:lstStyle/>
          <a:p>
            <a:pPr algn="l">
              <a:lnSpc>
                <a:spcPct val="103000"/>
              </a:lnSpc>
              <a:spcAft>
                <a:spcPts val="800"/>
              </a:spcAft>
            </a:pPr>
            <a:r>
              <a:rPr sz="1800" b="1" i="0">
                <a:solidFill>
                  <a:srgbClr val="1F3864"/>
                </a:solidFill>
                <a:latin typeface="Calibri"/>
              </a:rPr>
              <a:t>Üç temel bulgu</a:t>
            </a:r>
          </a:p>
          <a:p>
            <a:pPr algn="l">
              <a:lnSpc>
                <a:spcPct val="103000"/>
              </a:lnSpc>
              <a:spcAft>
                <a:spcPts val="800"/>
              </a:spcAft>
            </a:pPr>
            <a:r>
              <a:rPr sz="1500" b="1" i="0">
                <a:solidFill>
                  <a:srgbClr val="2E5A88"/>
                </a:solidFill>
                <a:latin typeface="Calibri"/>
              </a:rPr>
              <a:t>1.  </a:t>
            </a:r>
            <a:r>
              <a:rPr sz="1500" b="1" i="0">
                <a:solidFill>
                  <a:srgbClr val="222A35"/>
                </a:solidFill>
                <a:latin typeface="Calibri"/>
              </a:rPr>
              <a:t>Son-tıklama yanıltıyor. </a:t>
            </a:r>
            <a:r>
              <a:rPr sz="1500" b="0" i="0">
                <a:solidFill>
                  <a:srgbClr val="222A35"/>
                </a:solidFill>
                <a:latin typeface="Calibri"/>
              </a:rPr>
              <a:t>Alt-huni kapanıcılarını (Arama, E-posta) şişiriyor; üst-huniyi gizliyor. Veri-güdümlü modelde Video +%132, TikTok +%126, Programatik +%125 daha fazla gelir kredisi alıyor.</a:t>
            </a:r>
          </a:p>
          <a:p>
            <a:pPr algn="l">
              <a:lnSpc>
                <a:spcPct val="103000"/>
              </a:lnSpc>
              <a:spcAft>
                <a:spcPts val="800"/>
              </a:spcAft>
            </a:pPr>
            <a:r>
              <a:rPr sz="1500" b="1" i="0">
                <a:solidFill>
                  <a:srgbClr val="2E5A88"/>
                </a:solidFill>
                <a:latin typeface="Calibri"/>
              </a:rPr>
              <a:t>2.  </a:t>
            </a:r>
            <a:r>
              <a:rPr sz="1500" b="1" i="0">
                <a:solidFill>
                  <a:srgbClr val="222A35"/>
                </a:solidFill>
                <a:latin typeface="Calibri"/>
              </a:rPr>
              <a:t>Platform siloları gerçeği ~39× şişiriyor. </a:t>
            </a:r>
            <a:r>
              <a:rPr sz="1500" b="0" i="0">
                <a:solidFill>
                  <a:srgbClr val="222A35"/>
                </a:solidFill>
                <a:latin typeface="Calibri"/>
              </a:rPr>
              <a:t>Platformların kendi raporladığı gelir toplamı 549M TL; gerçek CRM geliri 14,0M TL. Silo rakamları toplanamaz — birleşik atıf şart.</a:t>
            </a:r>
          </a:p>
          <a:p>
            <a:pPr algn="l">
              <a:lnSpc>
                <a:spcPct val="103000"/>
              </a:lnSpc>
              <a:spcAft>
                <a:spcPts val="800"/>
              </a:spcAft>
            </a:pPr>
            <a:r>
              <a:rPr sz="1500" b="1" i="0">
                <a:solidFill>
                  <a:srgbClr val="2E5A88"/>
                </a:solidFill>
                <a:latin typeface="Calibri"/>
              </a:rPr>
              <a:t>3.  </a:t>
            </a:r>
            <a:r>
              <a:rPr sz="1500" b="1" i="0">
                <a:solidFill>
                  <a:srgbClr val="222A35"/>
                </a:solidFill>
                <a:latin typeface="Calibri"/>
              </a:rPr>
              <a:t>KPI'ler çelişiyor. </a:t>
            </a:r>
            <a:r>
              <a:rPr sz="1500" b="0" i="0">
                <a:solidFill>
                  <a:srgbClr val="222A35"/>
                </a:solidFill>
                <a:latin typeface="Calibri"/>
              </a:rPr>
              <a:t>Arama gösterim/dönüşümde #1 ama ROAS'ta #7; E-posta gösterimde #7 ama ROAS'ta #1 (19,5×). Tek ölçüte göre optimize etmek yanlış yönlendirir.</a:t>
            </a:r>
          </a:p>
        </p:txBody>
      </p:sp>
      <p:sp>
        <p:nvSpPr>
          <p:cNvPr id="13" name="TextBox 12"/>
          <p:cNvSpPr txBox="1"/>
          <p:nvPr/>
        </p:nvSpPr>
        <p:spPr>
          <a:xfrm>
            <a:off x="502920" y="6446520"/>
            <a:ext cx="11155680" cy="320040"/>
          </a:xfrm>
          <a:prstGeom prst="rect">
            <a:avLst/>
          </a:prstGeom>
          <a:noFill/>
        </p:spPr>
        <p:txBody>
          <a:bodyPr wrap="square" anchor="t" lIns="25400" rIns="25400" tIns="12700" bIns="12700">
            <a:spAutoFit/>
          </a:bodyPr>
          <a:lstStyle/>
          <a:p>
            <a:pPr algn="l">
              <a:lnSpc>
                <a:spcPct val="105000"/>
              </a:lnSpc>
              <a:spcAft>
                <a:spcPts val="200"/>
              </a:spcAft>
            </a:pPr>
            <a:r>
              <a:rPr sz="900" b="0" i="0">
                <a:solidFill>
                  <a:srgbClr val="666666"/>
                </a:solidFill>
                <a:latin typeface="Calibri"/>
              </a:rPr>
              <a:t>Contoso E-Ticaret A.Ş. · 2026 İlk Yarı Çok Kanallı Analiz</a:t>
            </a:r>
            <a:r>
              <a:rPr sz="900" b="0" i="0">
                <a:solidFill>
                  <a:srgbClr val="222A35"/>
                </a:solidFill>
                <a:latin typeface="Calibri"/>
              </a:rPr>
              <a:t>        </a:t>
            </a:r>
            <a:r>
              <a:rPr sz="900" b="0" i="0">
                <a:solidFill>
                  <a:srgbClr val="666666"/>
                </a:solidFill>
                <a:latin typeface="Calibri"/>
              </a:rPr>
              <a:t>2 / 13</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02920" y="320040"/>
            <a:ext cx="11155680" cy="822960"/>
          </a:xfrm>
          <a:prstGeom prst="rect">
            <a:avLst/>
          </a:prstGeom>
          <a:noFill/>
        </p:spPr>
        <p:txBody>
          <a:bodyPr wrap="square" anchor="t" lIns="25400" rIns="25400" tIns="12700" bIns="12700">
            <a:spAutoFit/>
          </a:bodyPr>
          <a:lstStyle/>
          <a:p>
            <a:pPr algn="l">
              <a:lnSpc>
                <a:spcPct val="105000"/>
              </a:lnSpc>
              <a:spcAft>
                <a:spcPts val="200"/>
              </a:spcAft>
            </a:pPr>
            <a:r>
              <a:rPr sz="3000" b="1" i="0">
                <a:solidFill>
                  <a:srgbClr val="1F3864"/>
                </a:solidFill>
                <a:latin typeface="Calibri"/>
              </a:rPr>
              <a:t>Yöntem ve Veri</a:t>
            </a:r>
          </a:p>
        </p:txBody>
      </p:sp>
      <p:sp>
        <p:nvSpPr>
          <p:cNvPr id="3" name="TextBox 2"/>
          <p:cNvSpPr txBox="1"/>
          <p:nvPr/>
        </p:nvSpPr>
        <p:spPr>
          <a:xfrm>
            <a:off x="521207" y="1024128"/>
            <a:ext cx="11155680" cy="457200"/>
          </a:xfrm>
          <a:prstGeom prst="rect">
            <a:avLst/>
          </a:prstGeom>
          <a:noFill/>
        </p:spPr>
        <p:txBody>
          <a:bodyPr wrap="square" anchor="t" lIns="25400" rIns="25400" tIns="12700" bIns="12700">
            <a:spAutoFit/>
          </a:bodyPr>
          <a:lstStyle/>
          <a:p>
            <a:pPr algn="l">
              <a:lnSpc>
                <a:spcPct val="105000"/>
              </a:lnSpc>
              <a:spcAft>
                <a:spcPts val="200"/>
              </a:spcAft>
            </a:pPr>
            <a:r>
              <a:rPr sz="1400" b="0" i="1">
                <a:solidFill>
                  <a:srgbClr val="2E5A88"/>
                </a:solidFill>
                <a:latin typeface="Calibri"/>
              </a:rPr>
              <a:t>Şeffaflık: nasıl birleştirdik, neyi gerçek kabul ettik</a:t>
            </a:r>
          </a:p>
        </p:txBody>
      </p:sp>
      <p:sp>
        <p:nvSpPr>
          <p:cNvPr id="4" name="Oval 3"/>
          <p:cNvSpPr/>
          <p:nvPr/>
        </p:nvSpPr>
        <p:spPr>
          <a:xfrm>
            <a:off x="548640" y="1691640"/>
            <a:ext cx="566928" cy="566928"/>
          </a:xfrm>
          <a:prstGeom prst="ellipse">
            <a:avLst/>
          </a:prstGeom>
          <a:solidFill>
            <a:srgbClr val="2E5A88"/>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ctr"/>
            <a:r>
              <a:rPr sz="2200" b="1">
                <a:solidFill>
                  <a:srgbClr val="FFFFFF"/>
                </a:solidFill>
                <a:latin typeface="Calibri"/>
              </a:rPr>
              <a:t>1</a:t>
            </a:r>
          </a:p>
        </p:txBody>
      </p:sp>
      <p:sp>
        <p:nvSpPr>
          <p:cNvPr id="5" name="TextBox 4"/>
          <p:cNvSpPr txBox="1"/>
          <p:nvPr/>
        </p:nvSpPr>
        <p:spPr>
          <a:xfrm>
            <a:off x="1325880" y="1600200"/>
            <a:ext cx="10332720" cy="1051560"/>
          </a:xfrm>
          <a:prstGeom prst="rect">
            <a:avLst/>
          </a:prstGeom>
          <a:noFill/>
        </p:spPr>
        <p:txBody>
          <a:bodyPr wrap="square" anchor="t" lIns="25400" rIns="25400" tIns="12700" bIns="12700">
            <a:spAutoFit/>
          </a:bodyPr>
          <a:lstStyle/>
          <a:p>
            <a:pPr algn="l">
              <a:lnSpc>
                <a:spcPct val="105000"/>
              </a:lnSpc>
              <a:spcAft>
                <a:spcPts val="300"/>
              </a:spcAft>
            </a:pPr>
            <a:r>
              <a:rPr sz="1600" b="1" i="0">
                <a:solidFill>
                  <a:srgbClr val="1F3864"/>
                </a:solidFill>
                <a:latin typeface="Calibri"/>
              </a:rPr>
              <a:t>Ortak taksonomi  </a:t>
            </a:r>
          </a:p>
          <a:p>
            <a:pPr algn="l">
              <a:lnSpc>
                <a:spcPct val="105000"/>
              </a:lnSpc>
              <a:spcAft>
                <a:spcPts val="300"/>
              </a:spcAft>
            </a:pPr>
            <a:r>
              <a:rPr sz="1350" b="0" i="0">
                <a:solidFill>
                  <a:srgbClr val="222A35"/>
                </a:solidFill>
                <a:latin typeface="Calibri"/>
              </a:rPr>
              <a:t>10 dosya → 7 kanal: Arama, Video (YouTube), Sosyal (Meta), TikTok, LinkedIn, Programatik (DV360), E-posta. Yol verisiyle birebir örtüşür.</a:t>
            </a:r>
          </a:p>
        </p:txBody>
      </p:sp>
      <p:sp>
        <p:nvSpPr>
          <p:cNvPr id="6" name="Oval 5"/>
          <p:cNvSpPr/>
          <p:nvPr/>
        </p:nvSpPr>
        <p:spPr>
          <a:xfrm>
            <a:off x="548640" y="2834640"/>
            <a:ext cx="566928" cy="566928"/>
          </a:xfrm>
          <a:prstGeom prst="ellipse">
            <a:avLst/>
          </a:prstGeom>
          <a:solidFill>
            <a:srgbClr val="2E5A88"/>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ctr"/>
            <a:r>
              <a:rPr sz="2200" b="1">
                <a:solidFill>
                  <a:srgbClr val="FFFFFF"/>
                </a:solidFill>
                <a:latin typeface="Calibri"/>
              </a:rPr>
              <a:t>2</a:t>
            </a:r>
          </a:p>
        </p:txBody>
      </p:sp>
      <p:sp>
        <p:nvSpPr>
          <p:cNvPr id="7" name="TextBox 6"/>
          <p:cNvSpPr txBox="1"/>
          <p:nvPr/>
        </p:nvSpPr>
        <p:spPr>
          <a:xfrm>
            <a:off x="1325880" y="2743200"/>
            <a:ext cx="10332720" cy="1051560"/>
          </a:xfrm>
          <a:prstGeom prst="rect">
            <a:avLst/>
          </a:prstGeom>
          <a:noFill/>
        </p:spPr>
        <p:txBody>
          <a:bodyPr wrap="square" anchor="t" lIns="25400" rIns="25400" tIns="12700" bIns="12700">
            <a:spAutoFit/>
          </a:bodyPr>
          <a:lstStyle/>
          <a:p>
            <a:pPr algn="l">
              <a:lnSpc>
                <a:spcPct val="105000"/>
              </a:lnSpc>
              <a:spcAft>
                <a:spcPts val="300"/>
              </a:spcAft>
            </a:pPr>
            <a:r>
              <a:rPr sz="1600" b="1" i="0">
                <a:solidFill>
                  <a:srgbClr val="1F3864"/>
                </a:solidFill>
                <a:latin typeface="Calibri"/>
              </a:rPr>
              <a:t>Para normalizasyonu  </a:t>
            </a:r>
          </a:p>
          <a:p>
            <a:pPr algn="l">
              <a:lnSpc>
                <a:spcPct val="105000"/>
              </a:lnSpc>
              <a:spcAft>
                <a:spcPts val="300"/>
              </a:spcAft>
            </a:pPr>
            <a:r>
              <a:rPr sz="1350" b="0" i="0">
                <a:solidFill>
                  <a:srgbClr val="222A35"/>
                </a:solidFill>
                <a:latin typeface="Calibri"/>
              </a:rPr>
              <a:t>Meta'nın USD harcama ve geliri günlük USD/TRY kuruyla TL'ye çevrildi (kur 40,10–46,95; ort. 43,61). Diğer kanallar zaten TL.</a:t>
            </a:r>
          </a:p>
        </p:txBody>
      </p:sp>
      <p:sp>
        <p:nvSpPr>
          <p:cNvPr id="8" name="Oval 7"/>
          <p:cNvSpPr/>
          <p:nvPr/>
        </p:nvSpPr>
        <p:spPr>
          <a:xfrm>
            <a:off x="548640" y="3977639"/>
            <a:ext cx="566928" cy="566928"/>
          </a:xfrm>
          <a:prstGeom prst="ellipse">
            <a:avLst/>
          </a:prstGeom>
          <a:solidFill>
            <a:srgbClr val="1E7A44"/>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ctr"/>
            <a:r>
              <a:rPr sz="2200" b="1">
                <a:solidFill>
                  <a:srgbClr val="FFFFFF"/>
                </a:solidFill>
                <a:latin typeface="Calibri"/>
              </a:rPr>
              <a:t>3</a:t>
            </a:r>
          </a:p>
        </p:txBody>
      </p:sp>
      <p:sp>
        <p:nvSpPr>
          <p:cNvPr id="9" name="TextBox 8"/>
          <p:cNvSpPr txBox="1"/>
          <p:nvPr/>
        </p:nvSpPr>
        <p:spPr>
          <a:xfrm>
            <a:off x="1325880" y="3886200"/>
            <a:ext cx="10332720" cy="1051560"/>
          </a:xfrm>
          <a:prstGeom prst="rect">
            <a:avLst/>
          </a:prstGeom>
          <a:noFill/>
        </p:spPr>
        <p:txBody>
          <a:bodyPr wrap="square" anchor="t" lIns="25400" rIns="25400" tIns="12700" bIns="12700">
            <a:spAutoFit/>
          </a:bodyPr>
          <a:lstStyle/>
          <a:p>
            <a:pPr algn="l">
              <a:lnSpc>
                <a:spcPct val="105000"/>
              </a:lnSpc>
              <a:spcAft>
                <a:spcPts val="300"/>
              </a:spcAft>
            </a:pPr>
            <a:r>
              <a:rPr sz="1600" b="1" i="0">
                <a:solidFill>
                  <a:srgbClr val="1F3864"/>
                </a:solidFill>
                <a:latin typeface="Calibri"/>
              </a:rPr>
              <a:t>Gerçek gelir evreni  </a:t>
            </a:r>
          </a:p>
          <a:p>
            <a:pPr algn="l">
              <a:lnSpc>
                <a:spcPct val="105000"/>
              </a:lnSpc>
              <a:spcAft>
                <a:spcPts val="300"/>
              </a:spcAft>
            </a:pPr>
            <a:r>
              <a:rPr sz="1350" b="0" i="0">
                <a:solidFill>
                  <a:srgbClr val="222A35"/>
                </a:solidFill>
                <a:latin typeface="Calibri"/>
              </a:rPr>
              <a:t>CRM çok-temaslı yol verisi: 16.700 yol (10.500 dönüşen), 48.460 temas. Toplam 14,0M TL — CRM ile birebir. Atıf bunu dağıtır.</a:t>
            </a:r>
          </a:p>
        </p:txBody>
      </p:sp>
      <p:sp>
        <p:nvSpPr>
          <p:cNvPr id="10" name="Oval 9"/>
          <p:cNvSpPr/>
          <p:nvPr/>
        </p:nvSpPr>
        <p:spPr>
          <a:xfrm>
            <a:off x="548640" y="5120640"/>
            <a:ext cx="566928" cy="566928"/>
          </a:xfrm>
          <a:prstGeom prst="ellipse">
            <a:avLst/>
          </a:prstGeom>
          <a:solidFill>
            <a:srgbClr val="2E5A88"/>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a:lstStyle/>
          <a:p>
            <a:pPr algn="ctr"/>
            <a:r>
              <a:rPr sz="2200" b="1">
                <a:solidFill>
                  <a:srgbClr val="FFFFFF"/>
                </a:solidFill>
                <a:latin typeface="Calibri"/>
              </a:rPr>
              <a:t>4</a:t>
            </a:r>
          </a:p>
        </p:txBody>
      </p:sp>
      <p:sp>
        <p:nvSpPr>
          <p:cNvPr id="11" name="TextBox 10"/>
          <p:cNvSpPr txBox="1"/>
          <p:nvPr/>
        </p:nvSpPr>
        <p:spPr>
          <a:xfrm>
            <a:off x="1325880" y="5029200"/>
            <a:ext cx="10332720" cy="1051560"/>
          </a:xfrm>
          <a:prstGeom prst="rect">
            <a:avLst/>
          </a:prstGeom>
          <a:noFill/>
        </p:spPr>
        <p:txBody>
          <a:bodyPr wrap="square" anchor="t" lIns="25400" rIns="25400" tIns="12700" bIns="12700">
            <a:spAutoFit/>
          </a:bodyPr>
          <a:lstStyle/>
          <a:p>
            <a:pPr algn="l">
              <a:lnSpc>
                <a:spcPct val="105000"/>
              </a:lnSpc>
              <a:spcAft>
                <a:spcPts val="300"/>
              </a:spcAft>
            </a:pPr>
            <a:r>
              <a:rPr sz="1600" b="1" i="0">
                <a:solidFill>
                  <a:srgbClr val="1F3864"/>
                </a:solidFill>
                <a:latin typeface="Calibri"/>
              </a:rPr>
              <a:t>Analiz katmanları  </a:t>
            </a:r>
          </a:p>
          <a:p>
            <a:pPr algn="l">
              <a:lnSpc>
                <a:spcPct val="105000"/>
              </a:lnSpc>
              <a:spcAft>
                <a:spcPts val="300"/>
              </a:spcAft>
            </a:pPr>
            <a:r>
              <a:rPr sz="1350" b="0" i="0">
                <a:solidFill>
                  <a:srgbClr val="222A35"/>
                </a:solidFill>
                <a:latin typeface="Calibri"/>
              </a:rPr>
              <a:t>(1) 6 atıf modeli, (2) çok-KPI sıralaması, (3) doygunluk eğrili bütçe optimizasyonu. Tüm hesaplar Excel'de sabitlendi + denetim örneklemi.</a:t>
            </a:r>
          </a:p>
        </p:txBody>
      </p:sp>
      <p:sp>
        <p:nvSpPr>
          <p:cNvPr id="12" name="TextBox 11"/>
          <p:cNvSpPr txBox="1"/>
          <p:nvPr/>
        </p:nvSpPr>
        <p:spPr>
          <a:xfrm>
            <a:off x="502920" y="6446520"/>
            <a:ext cx="11155680" cy="320040"/>
          </a:xfrm>
          <a:prstGeom prst="rect">
            <a:avLst/>
          </a:prstGeom>
          <a:noFill/>
        </p:spPr>
        <p:txBody>
          <a:bodyPr wrap="square" anchor="t" lIns="25400" rIns="25400" tIns="12700" bIns="12700">
            <a:spAutoFit/>
          </a:bodyPr>
          <a:lstStyle/>
          <a:p>
            <a:pPr algn="l">
              <a:lnSpc>
                <a:spcPct val="105000"/>
              </a:lnSpc>
              <a:spcAft>
                <a:spcPts val="200"/>
              </a:spcAft>
            </a:pPr>
            <a:r>
              <a:rPr sz="900" b="0" i="0">
                <a:solidFill>
                  <a:srgbClr val="666666"/>
                </a:solidFill>
                <a:latin typeface="Calibri"/>
              </a:rPr>
              <a:t>Contoso E-Ticaret A.Ş. · 2026 İlk Yarı Çok Kanallı Analiz</a:t>
            </a:r>
            <a:r>
              <a:rPr sz="900" b="0" i="0">
                <a:solidFill>
                  <a:srgbClr val="222A35"/>
                </a:solidFill>
                <a:latin typeface="Calibri"/>
              </a:rPr>
              <a:t>        </a:t>
            </a:r>
            <a:r>
              <a:rPr sz="900" b="0" i="0">
                <a:solidFill>
                  <a:srgbClr val="666666"/>
                </a:solidFill>
                <a:latin typeface="Calibri"/>
              </a:rPr>
              <a:t>3 / 13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02920" y="320040"/>
            <a:ext cx="11155680" cy="822960"/>
          </a:xfrm>
          <a:prstGeom prst="rect">
            <a:avLst/>
          </a:prstGeom>
          <a:noFill/>
        </p:spPr>
        <p:txBody>
          <a:bodyPr wrap="square" anchor="t" lIns="25400" rIns="25400" tIns="12700" bIns="12700">
            <a:spAutoFit/>
          </a:bodyPr>
          <a:lstStyle/>
          <a:p>
            <a:pPr algn="l">
              <a:lnSpc>
                <a:spcPct val="105000"/>
              </a:lnSpc>
              <a:spcAft>
                <a:spcPts val="200"/>
              </a:spcAft>
            </a:pPr>
            <a:r>
              <a:rPr sz="3000" b="1" i="0">
                <a:solidFill>
                  <a:srgbClr val="1F3864"/>
                </a:solidFill>
                <a:latin typeface="Calibri"/>
              </a:rPr>
              <a:t>Neden Birleşik Atıf? Silo Rakamları Toplanamaz</a:t>
            </a:r>
          </a:p>
        </p:txBody>
      </p:sp>
      <p:sp>
        <p:nvSpPr>
          <p:cNvPr id="3" name="TextBox 2"/>
          <p:cNvSpPr txBox="1"/>
          <p:nvPr/>
        </p:nvSpPr>
        <p:spPr>
          <a:xfrm>
            <a:off x="521207" y="1024128"/>
            <a:ext cx="11155680" cy="457200"/>
          </a:xfrm>
          <a:prstGeom prst="rect">
            <a:avLst/>
          </a:prstGeom>
          <a:noFill/>
        </p:spPr>
        <p:txBody>
          <a:bodyPr wrap="square" anchor="t" lIns="25400" rIns="25400" tIns="12700" bIns="12700">
            <a:spAutoFit/>
          </a:bodyPr>
          <a:lstStyle/>
          <a:p>
            <a:pPr algn="l">
              <a:lnSpc>
                <a:spcPct val="105000"/>
              </a:lnSpc>
              <a:spcAft>
                <a:spcPts val="200"/>
              </a:spcAft>
            </a:pPr>
            <a:r>
              <a:rPr sz="1400" b="0" i="1">
                <a:solidFill>
                  <a:srgbClr val="2E5A88"/>
                </a:solidFill>
                <a:latin typeface="Calibri"/>
              </a:rPr>
              <a:t>Platform-raporlu gelir gerçeği ~39 kat şişiriyor</a:t>
            </a:r>
          </a:p>
        </p:txBody>
      </p:sp>
      <p:pic>
        <p:nvPicPr>
          <p:cNvPr id="4" name="Picture 3" descr="c8_pay.png"/>
          <p:cNvPicPr>
            <a:picLocks noChangeAspect="1"/>
          </p:cNvPicPr>
          <p:nvPr/>
        </p:nvPicPr>
        <p:blipFill>
          <a:blip r:embed="rId2"/>
          <a:stretch>
            <a:fillRect/>
          </a:stretch>
        </p:blipFill>
        <p:spPr>
          <a:xfrm>
            <a:off x="502920" y="1600200"/>
            <a:ext cx="6766560" cy="3791510"/>
          </a:xfrm>
          <a:prstGeom prst="rect">
            <a:avLst/>
          </a:prstGeom>
        </p:spPr>
      </p:pic>
      <p:sp>
        <p:nvSpPr>
          <p:cNvPr id="5" name="Rounded Rectangle 4"/>
          <p:cNvSpPr/>
          <p:nvPr/>
        </p:nvSpPr>
        <p:spPr>
          <a:xfrm>
            <a:off x="7635240" y="1737360"/>
            <a:ext cx="4023360" cy="1463040"/>
          </a:xfrm>
          <a:prstGeom prst="roundRect">
            <a:avLst/>
          </a:prstGeom>
          <a:solidFill>
            <a:srgbClr val="EEF3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7772400" y="1828800"/>
            <a:ext cx="3749039" cy="1280160"/>
          </a:xfrm>
          <a:prstGeom prst="rect">
            <a:avLst/>
          </a:prstGeom>
          <a:noFill/>
        </p:spPr>
        <p:txBody>
          <a:bodyPr wrap="square" anchor="ctr" lIns="25400" rIns="25400" tIns="12700" bIns="12700">
            <a:spAutoFit/>
          </a:bodyPr>
          <a:lstStyle/>
          <a:p>
            <a:pPr algn="l">
              <a:lnSpc>
                <a:spcPct val="105000"/>
              </a:lnSpc>
              <a:spcAft>
                <a:spcPts val="200"/>
              </a:spcAft>
            </a:pPr>
            <a:r>
              <a:rPr sz="3000" b="1" i="0">
                <a:solidFill>
                  <a:srgbClr val="C0392B"/>
                </a:solidFill>
                <a:latin typeface="Calibri"/>
              </a:rPr>
              <a:t>549M TL</a:t>
            </a:r>
          </a:p>
          <a:p>
            <a:pPr algn="l">
              <a:lnSpc>
                <a:spcPct val="105000"/>
              </a:lnSpc>
              <a:spcAft>
                <a:spcPts val="200"/>
              </a:spcAft>
            </a:pPr>
            <a:r>
              <a:rPr sz="1200" b="0" i="0">
                <a:solidFill>
                  <a:srgbClr val="222A35"/>
                </a:solidFill>
                <a:latin typeface="Calibri"/>
              </a:rPr>
              <a:t>platform-raporlu gelir (siloed)</a:t>
            </a:r>
          </a:p>
          <a:p>
            <a:pPr algn="l">
              <a:lnSpc>
                <a:spcPct val="105000"/>
              </a:lnSpc>
              <a:spcAft>
                <a:spcPts val="200"/>
              </a:spcAft>
            </a:pPr>
            <a:r>
              <a:rPr sz="1300" b="1" i="0">
                <a:solidFill>
                  <a:srgbClr val="1F3864"/>
                </a:solidFill>
                <a:latin typeface="Calibri"/>
              </a:rPr>
              <a:t>vs 14,0M TL gerçek CRM geliri  →  39×</a:t>
            </a:r>
          </a:p>
        </p:txBody>
      </p:sp>
      <p:sp>
        <p:nvSpPr>
          <p:cNvPr id="7" name="TextBox 6"/>
          <p:cNvSpPr txBox="1"/>
          <p:nvPr/>
        </p:nvSpPr>
        <p:spPr>
          <a:xfrm>
            <a:off x="7635240" y="3429000"/>
            <a:ext cx="4114800" cy="2743200"/>
          </a:xfrm>
          <a:prstGeom prst="rect">
            <a:avLst/>
          </a:prstGeom>
          <a:noFill/>
        </p:spPr>
        <p:txBody>
          <a:bodyPr wrap="square" anchor="t" lIns="25400" rIns="25400" tIns="12700" bIns="12700">
            <a:spAutoFit/>
          </a:bodyPr>
          <a:lstStyle/>
          <a:p>
            <a:pPr algn="l">
              <a:lnSpc>
                <a:spcPct val="105000"/>
              </a:lnSpc>
              <a:spcAft>
                <a:spcPts val="600"/>
              </a:spcAft>
            </a:pPr>
            <a:r>
              <a:rPr sz="1500" b="1" i="0">
                <a:solidFill>
                  <a:srgbClr val="1F3864"/>
                </a:solidFill>
                <a:latin typeface="Calibri"/>
              </a:rPr>
              <a:t>Ne görüyoruz?</a:t>
            </a:r>
          </a:p>
          <a:p>
            <a:pPr algn="l">
              <a:lnSpc>
                <a:spcPct val="105000"/>
              </a:lnSpc>
              <a:spcAft>
                <a:spcPts val="600"/>
              </a:spcAft>
            </a:pPr>
            <a:r>
              <a:rPr sz="1300" b="0" i="0">
                <a:solidFill>
                  <a:srgbClr val="222A35"/>
                </a:solidFill>
                <a:latin typeface="Calibri"/>
              </a:rPr>
              <a:t>• Programatik gösterimde #2 ama gerçek gelir payı düşük — erişim ≠ dönüşüm.</a:t>
            </a:r>
          </a:p>
          <a:p>
            <a:pPr algn="l">
              <a:lnSpc>
                <a:spcPct val="105000"/>
              </a:lnSpc>
              <a:spcAft>
                <a:spcPts val="600"/>
              </a:spcAft>
            </a:pPr>
            <a:r>
              <a:rPr sz="1300" b="0" i="0">
                <a:solidFill>
                  <a:srgbClr val="222A35"/>
                </a:solidFill>
                <a:latin typeface="Calibri"/>
              </a:rPr>
              <a:t>• Arama'nın harcama payı, atfedilen gelir payından yüksek — fazla ödüllendiriliyor.</a:t>
            </a:r>
          </a:p>
          <a:p>
            <a:pPr algn="l">
              <a:lnSpc>
                <a:spcPct val="105000"/>
              </a:lnSpc>
              <a:spcAft>
                <a:spcPts val="600"/>
              </a:spcAft>
            </a:pPr>
            <a:r>
              <a:rPr sz="1300" b="0" i="0">
                <a:solidFill>
                  <a:srgbClr val="222A35"/>
                </a:solidFill>
                <a:latin typeface="Calibri"/>
              </a:rPr>
              <a:t>• Her platform kendi dönüşümünü sahiplenince toplam gerçeğin katı olur.</a:t>
            </a:r>
          </a:p>
          <a:p>
            <a:pPr algn="l">
              <a:lnSpc>
                <a:spcPct val="105000"/>
              </a:lnSpc>
              <a:spcAft>
                <a:spcPts val="600"/>
              </a:spcAft>
            </a:pPr>
            <a:r>
              <a:rPr sz="1300" b="1" i="0">
                <a:solidFill>
                  <a:srgbClr val="1E7A44"/>
                </a:solidFill>
                <a:latin typeface="Calibri"/>
              </a:rPr>
              <a:t>Sonuç: kanalları yalnızca birleşik (çapraz-kanal) atıfla karşılaştırırız.</a:t>
            </a:r>
          </a:p>
        </p:txBody>
      </p:sp>
      <p:sp>
        <p:nvSpPr>
          <p:cNvPr id="8" name="TextBox 7"/>
          <p:cNvSpPr txBox="1"/>
          <p:nvPr/>
        </p:nvSpPr>
        <p:spPr>
          <a:xfrm>
            <a:off x="502920" y="6446520"/>
            <a:ext cx="11155680" cy="320040"/>
          </a:xfrm>
          <a:prstGeom prst="rect">
            <a:avLst/>
          </a:prstGeom>
          <a:noFill/>
        </p:spPr>
        <p:txBody>
          <a:bodyPr wrap="square" anchor="t" lIns="25400" rIns="25400" tIns="12700" bIns="12700">
            <a:spAutoFit/>
          </a:bodyPr>
          <a:lstStyle/>
          <a:p>
            <a:pPr algn="l">
              <a:lnSpc>
                <a:spcPct val="105000"/>
              </a:lnSpc>
              <a:spcAft>
                <a:spcPts val="200"/>
              </a:spcAft>
            </a:pPr>
            <a:r>
              <a:rPr sz="900" b="0" i="0">
                <a:solidFill>
                  <a:srgbClr val="666666"/>
                </a:solidFill>
                <a:latin typeface="Calibri"/>
              </a:rPr>
              <a:t>Contoso E-Ticaret A.Ş. · 2026 İlk Yarı Çok Kanallı Analiz</a:t>
            </a:r>
            <a:r>
              <a:rPr sz="900" b="0" i="0">
                <a:solidFill>
                  <a:srgbClr val="222A35"/>
                </a:solidFill>
                <a:latin typeface="Calibri"/>
              </a:rPr>
              <a:t>        </a:t>
            </a:r>
            <a:r>
              <a:rPr sz="900" b="0" i="0">
                <a:solidFill>
                  <a:srgbClr val="666666"/>
                </a:solidFill>
                <a:latin typeface="Calibri"/>
              </a:rPr>
              <a:t>4 / 13</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02920" y="320040"/>
            <a:ext cx="11155680" cy="822960"/>
          </a:xfrm>
          <a:prstGeom prst="rect">
            <a:avLst/>
          </a:prstGeom>
          <a:noFill/>
        </p:spPr>
        <p:txBody>
          <a:bodyPr wrap="square" anchor="t" lIns="25400" rIns="25400" tIns="12700" bIns="12700">
            <a:spAutoFit/>
          </a:bodyPr>
          <a:lstStyle/>
          <a:p>
            <a:pPr algn="l">
              <a:lnSpc>
                <a:spcPct val="105000"/>
              </a:lnSpc>
              <a:spcAft>
                <a:spcPts val="200"/>
              </a:spcAft>
            </a:pPr>
            <a:r>
              <a:rPr sz="3000" b="1" i="0">
                <a:solidFill>
                  <a:srgbClr val="1F3864"/>
                </a:solidFill>
                <a:latin typeface="Calibri"/>
              </a:rPr>
              <a:t>Atıf Kayması: Son-tıklama vs Veri-güdümlü</a:t>
            </a:r>
          </a:p>
        </p:txBody>
      </p:sp>
      <p:sp>
        <p:nvSpPr>
          <p:cNvPr id="3" name="TextBox 2"/>
          <p:cNvSpPr txBox="1"/>
          <p:nvPr/>
        </p:nvSpPr>
        <p:spPr>
          <a:xfrm>
            <a:off x="521207" y="1024128"/>
            <a:ext cx="11155680" cy="457200"/>
          </a:xfrm>
          <a:prstGeom prst="rect">
            <a:avLst/>
          </a:prstGeom>
          <a:noFill/>
        </p:spPr>
        <p:txBody>
          <a:bodyPr wrap="square" anchor="t" lIns="25400" rIns="25400" tIns="12700" bIns="12700">
            <a:spAutoFit/>
          </a:bodyPr>
          <a:lstStyle/>
          <a:p>
            <a:pPr algn="l">
              <a:lnSpc>
                <a:spcPct val="105000"/>
              </a:lnSpc>
              <a:spcAft>
                <a:spcPts val="200"/>
              </a:spcAft>
            </a:pPr>
            <a:r>
              <a:rPr sz="1400" b="0" i="1">
                <a:solidFill>
                  <a:srgbClr val="2E5A88"/>
                </a:solidFill>
                <a:latin typeface="Calibri"/>
              </a:rPr>
              <a:t>Kredinin nereye gittiği modele göre kökten değişiyor (gelir)</a:t>
            </a:r>
          </a:p>
        </p:txBody>
      </p:sp>
      <p:pic>
        <p:nvPicPr>
          <p:cNvPr id="4" name="Picture 3" descr="c1_atif_kaymasi.png"/>
          <p:cNvPicPr>
            <a:picLocks noChangeAspect="1"/>
          </p:cNvPicPr>
          <p:nvPr/>
        </p:nvPicPr>
        <p:blipFill>
          <a:blip r:embed="rId2"/>
          <a:stretch>
            <a:fillRect/>
          </a:stretch>
        </p:blipFill>
        <p:spPr>
          <a:xfrm>
            <a:off x="502920" y="1554480"/>
            <a:ext cx="7040880" cy="4048953"/>
          </a:xfrm>
          <a:prstGeom prst="rect">
            <a:avLst/>
          </a:prstGeom>
        </p:spPr>
      </p:pic>
      <p:sp>
        <p:nvSpPr>
          <p:cNvPr id="5" name="TextBox 4"/>
          <p:cNvSpPr txBox="1"/>
          <p:nvPr/>
        </p:nvSpPr>
        <p:spPr>
          <a:xfrm>
            <a:off x="7772400" y="1691640"/>
            <a:ext cx="3931920" cy="4572000"/>
          </a:xfrm>
          <a:prstGeom prst="rect">
            <a:avLst/>
          </a:prstGeom>
          <a:noFill/>
        </p:spPr>
        <p:txBody>
          <a:bodyPr wrap="square" anchor="t" lIns="25400" rIns="25400" tIns="12700" bIns="12700">
            <a:spAutoFit/>
          </a:bodyPr>
          <a:lstStyle/>
          <a:p>
            <a:pPr algn="l">
              <a:lnSpc>
                <a:spcPct val="105000"/>
              </a:lnSpc>
              <a:spcAft>
                <a:spcPts val="500"/>
              </a:spcAft>
            </a:pPr>
            <a:r>
              <a:rPr sz="1500" b="1" i="0">
                <a:solidFill>
                  <a:srgbClr val="C0392B"/>
                </a:solidFill>
                <a:latin typeface="Calibri"/>
              </a:rPr>
              <a:t>Son-tıklama fazla ödüllendiriyor</a:t>
            </a:r>
          </a:p>
          <a:p>
            <a:pPr algn="l">
              <a:lnSpc>
                <a:spcPct val="105000"/>
              </a:lnSpc>
              <a:spcAft>
                <a:spcPts val="500"/>
              </a:spcAft>
            </a:pPr>
            <a:r>
              <a:rPr sz="1400" b="0" i="0">
                <a:solidFill>
                  <a:srgbClr val="222A35"/>
                </a:solidFill>
                <a:latin typeface="Calibri"/>
              </a:rPr>
              <a:t>• Arama  −%47</a:t>
            </a:r>
            <a:r>
              <a:rPr sz="1200" b="0" i="0">
                <a:solidFill>
                  <a:srgbClr val="666666"/>
                </a:solidFill>
                <a:latin typeface="Calibri"/>
              </a:rPr>
              <a:t>  (4,85M → 2,60M TL)</a:t>
            </a:r>
          </a:p>
          <a:p>
            <a:pPr algn="l">
              <a:lnSpc>
                <a:spcPct val="105000"/>
              </a:lnSpc>
              <a:spcAft>
                <a:spcPts val="500"/>
              </a:spcAft>
            </a:pPr>
            <a:r>
              <a:rPr sz="1400" b="0" i="0">
                <a:solidFill>
                  <a:srgbClr val="222A35"/>
                </a:solidFill>
                <a:latin typeface="Calibri"/>
              </a:rPr>
              <a:t>• E-posta  −%42</a:t>
            </a:r>
            <a:r>
              <a:rPr sz="1200" b="0" i="0">
                <a:solidFill>
                  <a:srgbClr val="666666"/>
                </a:solidFill>
                <a:latin typeface="Calibri"/>
              </a:rPr>
              <a:t>  (3,76M → 2,17M TL)</a:t>
            </a:r>
          </a:p>
          <a:p>
            <a:pPr algn="l">
              <a:lnSpc>
                <a:spcPct val="105000"/>
              </a:lnSpc>
              <a:spcAft>
                <a:spcPts val="500"/>
              </a:spcAft>
            </a:pPr>
            <a:r>
              <a:rPr sz="600" b="0" i="0">
                <a:solidFill>
                  <a:srgbClr val="222A35"/>
                </a:solidFill>
                <a:latin typeface="Calibri"/>
              </a:rPr>
              <a:t/>
            </a:r>
          </a:p>
          <a:p>
            <a:pPr algn="l">
              <a:lnSpc>
                <a:spcPct val="105000"/>
              </a:lnSpc>
              <a:spcAft>
                <a:spcPts val="500"/>
              </a:spcAft>
            </a:pPr>
            <a:r>
              <a:rPr sz="1500" b="1" i="0">
                <a:solidFill>
                  <a:srgbClr val="1E7A44"/>
                </a:solidFill>
                <a:latin typeface="Calibri"/>
              </a:rPr>
              <a:t>Son-tıklama gizliyor</a:t>
            </a:r>
          </a:p>
          <a:p>
            <a:pPr algn="l">
              <a:lnSpc>
                <a:spcPct val="105000"/>
              </a:lnSpc>
              <a:spcAft>
                <a:spcPts val="500"/>
              </a:spcAft>
            </a:pPr>
            <a:r>
              <a:rPr sz="1400" b="0" i="0">
                <a:solidFill>
                  <a:srgbClr val="222A35"/>
                </a:solidFill>
                <a:latin typeface="Calibri"/>
              </a:rPr>
              <a:t>• Video  +%132</a:t>
            </a:r>
            <a:r>
              <a:rPr sz="1200" b="0" i="0">
                <a:solidFill>
                  <a:srgbClr val="666666"/>
                </a:solidFill>
                <a:latin typeface="Calibri"/>
              </a:rPr>
              <a:t>  (0,86M → 1,99M TL)</a:t>
            </a:r>
          </a:p>
          <a:p>
            <a:pPr algn="l">
              <a:lnSpc>
                <a:spcPct val="105000"/>
              </a:lnSpc>
              <a:spcAft>
                <a:spcPts val="500"/>
              </a:spcAft>
            </a:pPr>
            <a:r>
              <a:rPr sz="1400" b="0" i="0">
                <a:solidFill>
                  <a:srgbClr val="222A35"/>
                </a:solidFill>
                <a:latin typeface="Calibri"/>
              </a:rPr>
              <a:t>• TikTok  +%126</a:t>
            </a:r>
            <a:r>
              <a:rPr sz="1200" b="0" i="0">
                <a:solidFill>
                  <a:srgbClr val="666666"/>
                </a:solidFill>
                <a:latin typeface="Calibri"/>
              </a:rPr>
              <a:t>  (0,84M → 1,89M TL)</a:t>
            </a:r>
          </a:p>
          <a:p>
            <a:pPr algn="l">
              <a:lnSpc>
                <a:spcPct val="105000"/>
              </a:lnSpc>
              <a:spcAft>
                <a:spcPts val="500"/>
              </a:spcAft>
            </a:pPr>
            <a:r>
              <a:rPr sz="1400" b="0" i="0">
                <a:solidFill>
                  <a:srgbClr val="222A35"/>
                </a:solidFill>
                <a:latin typeface="Calibri"/>
              </a:rPr>
              <a:t>• Programatik  +%125</a:t>
            </a:r>
            <a:r>
              <a:rPr sz="1200" b="0" i="0">
                <a:solidFill>
                  <a:srgbClr val="666666"/>
                </a:solidFill>
                <a:latin typeface="Calibri"/>
              </a:rPr>
              <a:t>  (0,78M → 1,77M TL)</a:t>
            </a:r>
          </a:p>
          <a:p>
            <a:pPr algn="l">
              <a:lnSpc>
                <a:spcPct val="105000"/>
              </a:lnSpc>
              <a:spcAft>
                <a:spcPts val="500"/>
              </a:spcAft>
            </a:pPr>
            <a:r>
              <a:rPr sz="600" b="0" i="0">
                <a:solidFill>
                  <a:srgbClr val="222A35"/>
                </a:solidFill>
                <a:latin typeface="Calibri"/>
              </a:rPr>
              <a:t/>
            </a:r>
          </a:p>
          <a:p>
            <a:pPr algn="l">
              <a:lnSpc>
                <a:spcPct val="105000"/>
              </a:lnSpc>
              <a:spcAft>
                <a:spcPts val="500"/>
              </a:spcAft>
            </a:pPr>
            <a:r>
              <a:rPr sz="1300" b="0" i="1">
                <a:solidFill>
                  <a:srgbClr val="1F3864"/>
                </a:solidFill>
                <a:latin typeface="Calibri"/>
              </a:rPr>
              <a:t>Neden? Üst-huni kanalları yolları başlatır ama nadiren kapatır; son-tıklama tüm krediyi kapatan Arama/E-posta'ya verir.</a:t>
            </a:r>
          </a:p>
        </p:txBody>
      </p:sp>
      <p:sp>
        <p:nvSpPr>
          <p:cNvPr id="6" name="TextBox 5"/>
          <p:cNvSpPr txBox="1"/>
          <p:nvPr/>
        </p:nvSpPr>
        <p:spPr>
          <a:xfrm>
            <a:off x="502920" y="6446520"/>
            <a:ext cx="11155680" cy="320040"/>
          </a:xfrm>
          <a:prstGeom prst="rect">
            <a:avLst/>
          </a:prstGeom>
          <a:noFill/>
        </p:spPr>
        <p:txBody>
          <a:bodyPr wrap="square" anchor="t" lIns="25400" rIns="25400" tIns="12700" bIns="12700">
            <a:spAutoFit/>
          </a:bodyPr>
          <a:lstStyle/>
          <a:p>
            <a:pPr algn="l">
              <a:lnSpc>
                <a:spcPct val="105000"/>
              </a:lnSpc>
              <a:spcAft>
                <a:spcPts val="200"/>
              </a:spcAft>
            </a:pPr>
            <a:r>
              <a:rPr sz="900" b="0" i="0">
                <a:solidFill>
                  <a:srgbClr val="666666"/>
                </a:solidFill>
                <a:latin typeface="Calibri"/>
              </a:rPr>
              <a:t>Contoso E-Ticaret A.Ş. · 2026 İlk Yarı Çok Kanallı Analiz</a:t>
            </a:r>
            <a:r>
              <a:rPr sz="900" b="0" i="0">
                <a:solidFill>
                  <a:srgbClr val="222A35"/>
                </a:solidFill>
                <a:latin typeface="Calibri"/>
              </a:rPr>
              <a:t>        </a:t>
            </a:r>
            <a:r>
              <a:rPr sz="900" b="0" i="0">
                <a:solidFill>
                  <a:srgbClr val="666666"/>
                </a:solidFill>
                <a:latin typeface="Calibri"/>
              </a:rPr>
              <a:t>5 / 13</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02920" y="320040"/>
            <a:ext cx="11155680" cy="822960"/>
          </a:xfrm>
          <a:prstGeom prst="rect">
            <a:avLst/>
          </a:prstGeom>
          <a:noFill/>
        </p:spPr>
        <p:txBody>
          <a:bodyPr wrap="square" anchor="t" lIns="25400" rIns="25400" tIns="12700" bIns="12700">
            <a:spAutoFit/>
          </a:bodyPr>
          <a:lstStyle/>
          <a:p>
            <a:pPr algn="l">
              <a:lnSpc>
                <a:spcPct val="105000"/>
              </a:lnSpc>
              <a:spcAft>
                <a:spcPts val="200"/>
              </a:spcAft>
            </a:pPr>
            <a:r>
              <a:rPr sz="3000" b="1" i="0">
                <a:solidFill>
                  <a:srgbClr val="1F3864"/>
                </a:solidFill>
                <a:latin typeface="Calibri"/>
              </a:rPr>
              <a:t>Altı Atıf Modeli Karşılaştırması</a:t>
            </a:r>
          </a:p>
        </p:txBody>
      </p:sp>
      <p:sp>
        <p:nvSpPr>
          <p:cNvPr id="3" name="TextBox 2"/>
          <p:cNvSpPr txBox="1"/>
          <p:nvPr/>
        </p:nvSpPr>
        <p:spPr>
          <a:xfrm>
            <a:off x="521207" y="1024128"/>
            <a:ext cx="11155680" cy="457200"/>
          </a:xfrm>
          <a:prstGeom prst="rect">
            <a:avLst/>
          </a:prstGeom>
          <a:noFill/>
        </p:spPr>
        <p:txBody>
          <a:bodyPr wrap="square" anchor="t" lIns="25400" rIns="25400" tIns="12700" bIns="12700">
            <a:spAutoFit/>
          </a:bodyPr>
          <a:lstStyle/>
          <a:p>
            <a:pPr algn="l">
              <a:lnSpc>
                <a:spcPct val="105000"/>
              </a:lnSpc>
              <a:spcAft>
                <a:spcPts val="200"/>
              </a:spcAft>
            </a:pPr>
            <a:r>
              <a:rPr sz="1400" b="0" i="1">
                <a:solidFill>
                  <a:srgbClr val="2E5A88"/>
                </a:solidFill>
                <a:latin typeface="Calibri"/>
              </a:rPr>
              <a:t>İlk-tıklama ve son-tıklama iki uç; veri-güdümlü dengeli gerçeği verir</a:t>
            </a:r>
          </a:p>
        </p:txBody>
      </p:sp>
      <p:pic>
        <p:nvPicPr>
          <p:cNvPr id="4" name="Picture 3" descr="c2_alti_model.png"/>
          <p:cNvPicPr>
            <a:picLocks noChangeAspect="1"/>
          </p:cNvPicPr>
          <p:nvPr/>
        </p:nvPicPr>
        <p:blipFill>
          <a:blip r:embed="rId2"/>
          <a:stretch>
            <a:fillRect/>
          </a:stretch>
        </p:blipFill>
        <p:spPr>
          <a:xfrm>
            <a:off x="502920" y="1554480"/>
            <a:ext cx="8321040" cy="4452648"/>
          </a:xfrm>
          <a:prstGeom prst="rect">
            <a:avLst/>
          </a:prstGeom>
        </p:spPr>
      </p:pic>
      <p:sp>
        <p:nvSpPr>
          <p:cNvPr id="5" name="TextBox 4"/>
          <p:cNvSpPr txBox="1"/>
          <p:nvPr/>
        </p:nvSpPr>
        <p:spPr>
          <a:xfrm>
            <a:off x="9006840" y="1737360"/>
            <a:ext cx="2834640" cy="4389120"/>
          </a:xfrm>
          <a:prstGeom prst="rect">
            <a:avLst/>
          </a:prstGeom>
          <a:noFill/>
        </p:spPr>
        <p:txBody>
          <a:bodyPr wrap="square" anchor="t" lIns="25400" rIns="25400" tIns="12700" bIns="12700">
            <a:spAutoFit/>
          </a:bodyPr>
          <a:lstStyle/>
          <a:p>
            <a:pPr algn="l">
              <a:lnSpc>
                <a:spcPct val="105000"/>
              </a:lnSpc>
              <a:spcAft>
                <a:spcPts val="500"/>
              </a:spcAft>
            </a:pPr>
            <a:r>
              <a:rPr sz="1400" b="1" i="0">
                <a:solidFill>
                  <a:srgbClr val="1F3864"/>
                </a:solidFill>
                <a:latin typeface="Calibri"/>
              </a:rPr>
              <a:t>Modeller</a:t>
            </a:r>
          </a:p>
          <a:p>
            <a:pPr algn="l">
              <a:lnSpc>
                <a:spcPct val="105000"/>
              </a:lnSpc>
              <a:spcAft>
                <a:spcPts val="500"/>
              </a:spcAft>
            </a:pPr>
            <a:r>
              <a:rPr sz="1200" b="1" i="0">
                <a:solidFill>
                  <a:srgbClr val="222A35"/>
                </a:solidFill>
                <a:latin typeface="Calibri"/>
              </a:rPr>
              <a:t>Son-tıklama: </a:t>
            </a:r>
            <a:r>
              <a:rPr sz="1200" b="0" i="0">
                <a:solidFill>
                  <a:srgbClr val="222A35"/>
                </a:solidFill>
                <a:latin typeface="Calibri"/>
              </a:rPr>
              <a:t>kapatana %100</a:t>
            </a:r>
          </a:p>
          <a:p>
            <a:pPr algn="l">
              <a:lnSpc>
                <a:spcPct val="105000"/>
              </a:lnSpc>
              <a:spcAft>
                <a:spcPts val="500"/>
              </a:spcAft>
            </a:pPr>
            <a:r>
              <a:rPr sz="1200" b="1" i="0">
                <a:solidFill>
                  <a:srgbClr val="222A35"/>
                </a:solidFill>
                <a:latin typeface="Calibri"/>
              </a:rPr>
              <a:t>İlk-tıklama: </a:t>
            </a:r>
            <a:r>
              <a:rPr sz="1200" b="0" i="0">
                <a:solidFill>
                  <a:srgbClr val="222A35"/>
                </a:solidFill>
                <a:latin typeface="Calibri"/>
              </a:rPr>
              <a:t>açana %100</a:t>
            </a:r>
          </a:p>
          <a:p>
            <a:pPr algn="l">
              <a:lnSpc>
                <a:spcPct val="105000"/>
              </a:lnSpc>
              <a:spcAft>
                <a:spcPts val="500"/>
              </a:spcAft>
            </a:pPr>
            <a:r>
              <a:rPr sz="1200" b="1" i="0">
                <a:solidFill>
                  <a:srgbClr val="222A35"/>
                </a:solidFill>
                <a:latin typeface="Calibri"/>
              </a:rPr>
              <a:t>Doğrusal: </a:t>
            </a:r>
            <a:r>
              <a:rPr sz="1200" b="0" i="0">
                <a:solidFill>
                  <a:srgbClr val="222A35"/>
                </a:solidFill>
                <a:latin typeface="Calibri"/>
              </a:rPr>
              <a:t>eşit dağıtım</a:t>
            </a:r>
          </a:p>
          <a:p>
            <a:pPr algn="l">
              <a:lnSpc>
                <a:spcPct val="105000"/>
              </a:lnSpc>
              <a:spcAft>
                <a:spcPts val="500"/>
              </a:spcAft>
            </a:pPr>
            <a:r>
              <a:rPr sz="1200" b="1" i="0">
                <a:solidFill>
                  <a:srgbClr val="222A35"/>
                </a:solidFill>
                <a:latin typeface="Calibri"/>
              </a:rPr>
              <a:t>Zaman-ağırlıklı: </a:t>
            </a:r>
            <a:r>
              <a:rPr sz="1200" b="0" i="0">
                <a:solidFill>
                  <a:srgbClr val="222A35"/>
                </a:solidFill>
                <a:latin typeface="Calibri"/>
              </a:rPr>
              <a:t>7 gün yarı-ömür</a:t>
            </a:r>
          </a:p>
          <a:p>
            <a:pPr algn="l">
              <a:lnSpc>
                <a:spcPct val="105000"/>
              </a:lnSpc>
              <a:spcAft>
                <a:spcPts val="500"/>
              </a:spcAft>
            </a:pPr>
            <a:r>
              <a:rPr sz="1200" b="1" i="0">
                <a:solidFill>
                  <a:srgbClr val="222A35"/>
                </a:solidFill>
                <a:latin typeface="Calibri"/>
              </a:rPr>
              <a:t>Konum (U): </a:t>
            </a:r>
            <a:r>
              <a:rPr sz="1200" b="0" i="0">
                <a:solidFill>
                  <a:srgbClr val="222A35"/>
                </a:solidFill>
                <a:latin typeface="Calibri"/>
              </a:rPr>
              <a:t>%40/%20/%40</a:t>
            </a:r>
          </a:p>
          <a:p>
            <a:pPr algn="l">
              <a:lnSpc>
                <a:spcPct val="105000"/>
              </a:lnSpc>
              <a:spcAft>
                <a:spcPts val="500"/>
              </a:spcAft>
            </a:pPr>
            <a:r>
              <a:rPr sz="1200" b="1" i="0">
                <a:solidFill>
                  <a:srgbClr val="1E7A44"/>
                </a:solidFill>
                <a:latin typeface="Calibri"/>
              </a:rPr>
              <a:t>Veri-güdümlü: </a:t>
            </a:r>
            <a:r>
              <a:rPr sz="1200" b="0" i="0">
                <a:solidFill>
                  <a:srgbClr val="222A35"/>
                </a:solidFill>
                <a:latin typeface="Calibri"/>
              </a:rPr>
              <a:t>Markov kaldırma etkisi</a:t>
            </a:r>
          </a:p>
          <a:p>
            <a:pPr algn="l">
              <a:lnSpc>
                <a:spcPct val="105000"/>
              </a:lnSpc>
              <a:spcAft>
                <a:spcPts val="500"/>
              </a:spcAft>
            </a:pPr>
            <a:r>
              <a:rPr sz="800" b="0" i="0">
                <a:solidFill>
                  <a:srgbClr val="222A35"/>
                </a:solidFill>
                <a:latin typeface="Calibri"/>
              </a:rPr>
              <a:t/>
            </a:r>
          </a:p>
          <a:p>
            <a:pPr algn="l">
              <a:lnSpc>
                <a:spcPct val="105000"/>
              </a:lnSpc>
              <a:spcAft>
                <a:spcPts val="500"/>
              </a:spcAft>
            </a:pPr>
            <a:r>
              <a:rPr sz="1200" b="0" i="1">
                <a:solidFill>
                  <a:srgbClr val="1F3864"/>
                </a:solidFill>
                <a:latin typeface="Calibri"/>
              </a:rPr>
              <a:t>Öneri: karar için veri-güdümlü modeli esas alın; diğerleri duyarlılık kontrolüdür.</a:t>
            </a:r>
          </a:p>
        </p:txBody>
      </p:sp>
      <p:sp>
        <p:nvSpPr>
          <p:cNvPr id="6" name="TextBox 5"/>
          <p:cNvSpPr txBox="1"/>
          <p:nvPr/>
        </p:nvSpPr>
        <p:spPr>
          <a:xfrm>
            <a:off x="502920" y="6446520"/>
            <a:ext cx="11155680" cy="320040"/>
          </a:xfrm>
          <a:prstGeom prst="rect">
            <a:avLst/>
          </a:prstGeom>
          <a:noFill/>
        </p:spPr>
        <p:txBody>
          <a:bodyPr wrap="square" anchor="t" lIns="25400" rIns="25400" tIns="12700" bIns="12700">
            <a:spAutoFit/>
          </a:bodyPr>
          <a:lstStyle/>
          <a:p>
            <a:pPr algn="l">
              <a:lnSpc>
                <a:spcPct val="105000"/>
              </a:lnSpc>
              <a:spcAft>
                <a:spcPts val="200"/>
              </a:spcAft>
            </a:pPr>
            <a:r>
              <a:rPr sz="900" b="0" i="0">
                <a:solidFill>
                  <a:srgbClr val="666666"/>
                </a:solidFill>
                <a:latin typeface="Calibri"/>
              </a:rPr>
              <a:t>Contoso E-Ticaret A.Ş. · 2026 İlk Yarı Çok Kanallı Analiz</a:t>
            </a:r>
            <a:r>
              <a:rPr sz="900" b="0" i="0">
                <a:solidFill>
                  <a:srgbClr val="222A35"/>
                </a:solidFill>
                <a:latin typeface="Calibri"/>
              </a:rPr>
              <a:t>        </a:t>
            </a:r>
            <a:r>
              <a:rPr sz="900" b="0" i="0">
                <a:solidFill>
                  <a:srgbClr val="666666"/>
                </a:solidFill>
                <a:latin typeface="Calibri"/>
              </a:rPr>
              <a:t>6 / 13</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02920" y="320040"/>
            <a:ext cx="11155680" cy="822960"/>
          </a:xfrm>
          <a:prstGeom prst="rect">
            <a:avLst/>
          </a:prstGeom>
          <a:noFill/>
        </p:spPr>
        <p:txBody>
          <a:bodyPr wrap="square" anchor="t" lIns="25400" rIns="25400" tIns="12700" bIns="12700">
            <a:spAutoFit/>
          </a:bodyPr>
          <a:lstStyle/>
          <a:p>
            <a:pPr algn="l">
              <a:lnSpc>
                <a:spcPct val="105000"/>
              </a:lnSpc>
              <a:spcAft>
                <a:spcPts val="200"/>
              </a:spcAft>
            </a:pPr>
            <a:r>
              <a:rPr sz="3000" b="1" i="0">
                <a:solidFill>
                  <a:srgbClr val="1F3864"/>
                </a:solidFill>
                <a:latin typeface="Calibri"/>
              </a:rPr>
              <a:t>Huni Rolü: Yolları Kim Açıyor, Kim Kapatıyor?</a:t>
            </a:r>
          </a:p>
        </p:txBody>
      </p:sp>
      <p:sp>
        <p:nvSpPr>
          <p:cNvPr id="3" name="TextBox 2"/>
          <p:cNvSpPr txBox="1"/>
          <p:nvPr/>
        </p:nvSpPr>
        <p:spPr>
          <a:xfrm>
            <a:off x="521207" y="1024128"/>
            <a:ext cx="11155680" cy="457200"/>
          </a:xfrm>
          <a:prstGeom prst="rect">
            <a:avLst/>
          </a:prstGeom>
          <a:noFill/>
        </p:spPr>
        <p:txBody>
          <a:bodyPr wrap="square" anchor="t" lIns="25400" rIns="25400" tIns="12700" bIns="12700">
            <a:spAutoFit/>
          </a:bodyPr>
          <a:lstStyle/>
          <a:p>
            <a:pPr algn="l">
              <a:lnSpc>
                <a:spcPct val="105000"/>
              </a:lnSpc>
              <a:spcAft>
                <a:spcPts val="200"/>
              </a:spcAft>
            </a:pPr>
            <a:r>
              <a:rPr sz="1400" b="0" i="1">
                <a:solidFill>
                  <a:srgbClr val="2E5A88"/>
                </a:solidFill>
                <a:latin typeface="Calibri"/>
              </a:rPr>
              <a:t>İlk temas vs son temas — kanalların işlevi tamamen farklı</a:t>
            </a:r>
          </a:p>
        </p:txBody>
      </p:sp>
      <p:pic>
        <p:nvPicPr>
          <p:cNvPr id="4" name="Picture 3" descr="c3_huni_rolu.png"/>
          <p:cNvPicPr>
            <a:picLocks noChangeAspect="1"/>
          </p:cNvPicPr>
          <p:nvPr/>
        </p:nvPicPr>
        <p:blipFill>
          <a:blip r:embed="rId2"/>
          <a:stretch>
            <a:fillRect/>
          </a:stretch>
        </p:blipFill>
        <p:spPr>
          <a:xfrm>
            <a:off x="502920" y="1554480"/>
            <a:ext cx="7040880" cy="4048953"/>
          </a:xfrm>
          <a:prstGeom prst="rect">
            <a:avLst/>
          </a:prstGeom>
        </p:spPr>
      </p:pic>
      <p:sp>
        <p:nvSpPr>
          <p:cNvPr id="5" name="TextBox 4"/>
          <p:cNvSpPr txBox="1"/>
          <p:nvPr/>
        </p:nvSpPr>
        <p:spPr>
          <a:xfrm>
            <a:off x="7772400" y="1737360"/>
            <a:ext cx="3931920" cy="4389120"/>
          </a:xfrm>
          <a:prstGeom prst="rect">
            <a:avLst/>
          </a:prstGeom>
          <a:noFill/>
        </p:spPr>
        <p:txBody>
          <a:bodyPr wrap="square" anchor="t" lIns="25400" rIns="25400" tIns="12700" bIns="12700">
            <a:spAutoFit/>
          </a:bodyPr>
          <a:lstStyle/>
          <a:p>
            <a:pPr algn="l">
              <a:lnSpc>
                <a:spcPct val="105000"/>
              </a:lnSpc>
              <a:spcAft>
                <a:spcPts val="600"/>
              </a:spcAft>
            </a:pPr>
            <a:r>
              <a:rPr sz="1500" b="1" i="0">
                <a:solidFill>
                  <a:srgbClr val="E09B2A"/>
                </a:solidFill>
                <a:latin typeface="Calibri"/>
              </a:rPr>
              <a:t>Açanlar (üst-huni)</a:t>
            </a:r>
          </a:p>
          <a:p>
            <a:pPr algn="l">
              <a:lnSpc>
                <a:spcPct val="105000"/>
              </a:lnSpc>
              <a:spcAft>
                <a:spcPts val="600"/>
              </a:spcAft>
            </a:pPr>
            <a:r>
              <a:rPr sz="1350" b="0" i="0">
                <a:solidFill>
                  <a:srgbClr val="222A35"/>
                </a:solidFill>
                <a:latin typeface="Calibri"/>
              </a:rPr>
              <a:t>Video, TikTok, Programatik yolların büyük kısmını başlatır — farkındalık ve talep yaratır.</a:t>
            </a:r>
          </a:p>
          <a:p>
            <a:pPr algn="l">
              <a:lnSpc>
                <a:spcPct val="105000"/>
              </a:lnSpc>
              <a:spcAft>
                <a:spcPts val="600"/>
              </a:spcAft>
            </a:pPr>
            <a:r>
              <a:rPr sz="800" b="0" i="0">
                <a:solidFill>
                  <a:srgbClr val="222A35"/>
                </a:solidFill>
                <a:latin typeface="Calibri"/>
              </a:rPr>
              <a:t/>
            </a:r>
          </a:p>
          <a:p>
            <a:pPr algn="l">
              <a:lnSpc>
                <a:spcPct val="105000"/>
              </a:lnSpc>
              <a:spcAft>
                <a:spcPts val="600"/>
              </a:spcAft>
            </a:pPr>
            <a:r>
              <a:rPr sz="1500" b="1" i="0">
                <a:solidFill>
                  <a:srgbClr val="2E5A88"/>
                </a:solidFill>
                <a:latin typeface="Calibri"/>
              </a:rPr>
              <a:t>Kapatanlar (alt-huni)</a:t>
            </a:r>
          </a:p>
          <a:p>
            <a:pPr algn="l">
              <a:lnSpc>
                <a:spcPct val="105000"/>
              </a:lnSpc>
              <a:spcAft>
                <a:spcPts val="600"/>
              </a:spcAft>
            </a:pPr>
            <a:r>
              <a:rPr sz="1350" b="0" i="0">
                <a:solidFill>
                  <a:srgbClr val="222A35"/>
                </a:solidFill>
                <a:latin typeface="Calibri"/>
              </a:rPr>
              <a:t>Arama ve E-posta yolları kapatır — mevcut talebi hasat eder.</a:t>
            </a:r>
          </a:p>
          <a:p>
            <a:pPr algn="l">
              <a:lnSpc>
                <a:spcPct val="105000"/>
              </a:lnSpc>
              <a:spcAft>
                <a:spcPts val="600"/>
              </a:spcAft>
            </a:pPr>
            <a:r>
              <a:rPr sz="800" b="0" i="0">
                <a:solidFill>
                  <a:srgbClr val="222A35"/>
                </a:solidFill>
                <a:latin typeface="Calibri"/>
              </a:rPr>
              <a:t/>
            </a:r>
          </a:p>
          <a:p>
            <a:pPr algn="l">
              <a:lnSpc>
                <a:spcPct val="105000"/>
              </a:lnSpc>
              <a:spcAft>
                <a:spcPts val="600"/>
              </a:spcAft>
            </a:pPr>
            <a:r>
              <a:rPr sz="1350" b="0" i="1">
                <a:solidFill>
                  <a:srgbClr val="1F3864"/>
                </a:solidFill>
                <a:latin typeface="Calibri"/>
              </a:rPr>
              <a:t>Çıkarım: Arama/E-posta harcaması büyük ölçüde 'hasat'tır; onları büyütmek yeni talep yaratmaz. Büyüme üst-huniden gelir.</a:t>
            </a:r>
          </a:p>
        </p:txBody>
      </p:sp>
      <p:sp>
        <p:nvSpPr>
          <p:cNvPr id="6" name="TextBox 5"/>
          <p:cNvSpPr txBox="1"/>
          <p:nvPr/>
        </p:nvSpPr>
        <p:spPr>
          <a:xfrm>
            <a:off x="502920" y="6446520"/>
            <a:ext cx="11155680" cy="320040"/>
          </a:xfrm>
          <a:prstGeom prst="rect">
            <a:avLst/>
          </a:prstGeom>
          <a:noFill/>
        </p:spPr>
        <p:txBody>
          <a:bodyPr wrap="square" anchor="t" lIns="25400" rIns="25400" tIns="12700" bIns="12700">
            <a:spAutoFit/>
          </a:bodyPr>
          <a:lstStyle/>
          <a:p>
            <a:pPr algn="l">
              <a:lnSpc>
                <a:spcPct val="105000"/>
              </a:lnSpc>
              <a:spcAft>
                <a:spcPts val="200"/>
              </a:spcAft>
            </a:pPr>
            <a:r>
              <a:rPr sz="900" b="0" i="0">
                <a:solidFill>
                  <a:srgbClr val="666666"/>
                </a:solidFill>
                <a:latin typeface="Calibri"/>
              </a:rPr>
              <a:t>Contoso E-Ticaret A.Ş. · 2026 İlk Yarı Çok Kanallı Analiz</a:t>
            </a:r>
            <a:r>
              <a:rPr sz="900" b="0" i="0">
                <a:solidFill>
                  <a:srgbClr val="222A35"/>
                </a:solidFill>
                <a:latin typeface="Calibri"/>
              </a:rPr>
              <a:t>        </a:t>
            </a:r>
            <a:r>
              <a:rPr sz="900" b="0" i="0">
                <a:solidFill>
                  <a:srgbClr val="666666"/>
                </a:solidFill>
                <a:latin typeface="Calibri"/>
              </a:rPr>
              <a:t>7 / 13</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02920" y="320040"/>
            <a:ext cx="11155680" cy="822960"/>
          </a:xfrm>
          <a:prstGeom prst="rect">
            <a:avLst/>
          </a:prstGeom>
          <a:noFill/>
        </p:spPr>
        <p:txBody>
          <a:bodyPr wrap="square" anchor="t" lIns="25400" rIns="25400" tIns="12700" bIns="12700">
            <a:spAutoFit/>
          </a:bodyPr>
          <a:lstStyle/>
          <a:p>
            <a:pPr algn="l">
              <a:lnSpc>
                <a:spcPct val="105000"/>
              </a:lnSpc>
              <a:spcAft>
                <a:spcPts val="200"/>
              </a:spcAft>
            </a:pPr>
            <a:r>
              <a:rPr sz="3000" b="1" i="0">
                <a:solidFill>
                  <a:srgbClr val="1F3864"/>
                </a:solidFill>
                <a:latin typeface="Calibri"/>
              </a:rPr>
              <a:t>Çok-KPI Çelişkisi</a:t>
            </a:r>
          </a:p>
        </p:txBody>
      </p:sp>
      <p:sp>
        <p:nvSpPr>
          <p:cNvPr id="3" name="TextBox 2"/>
          <p:cNvSpPr txBox="1"/>
          <p:nvPr/>
        </p:nvSpPr>
        <p:spPr>
          <a:xfrm>
            <a:off x="521207" y="1024128"/>
            <a:ext cx="11155680" cy="457200"/>
          </a:xfrm>
          <a:prstGeom prst="rect">
            <a:avLst/>
          </a:prstGeom>
          <a:noFill/>
        </p:spPr>
        <p:txBody>
          <a:bodyPr wrap="square" anchor="t" lIns="25400" rIns="25400" tIns="12700" bIns="12700">
            <a:spAutoFit/>
          </a:bodyPr>
          <a:lstStyle/>
          <a:p>
            <a:pPr algn="l">
              <a:lnSpc>
                <a:spcPct val="105000"/>
              </a:lnSpc>
              <a:spcAft>
                <a:spcPts val="200"/>
              </a:spcAft>
            </a:pPr>
            <a:r>
              <a:rPr sz="1400" b="0" i="1">
                <a:solidFill>
                  <a:srgbClr val="2E5A88"/>
                </a:solidFill>
                <a:latin typeface="Calibri"/>
              </a:rPr>
              <a:t>Kanalları farklı ölçütlerle sıralayınca sıralama tersine dönüyor</a:t>
            </a:r>
          </a:p>
        </p:txBody>
      </p:sp>
      <p:pic>
        <p:nvPicPr>
          <p:cNvPr id="4" name="Picture 3" descr="c4_kpi_isi.png"/>
          <p:cNvPicPr>
            <a:picLocks noChangeAspect="1"/>
          </p:cNvPicPr>
          <p:nvPr/>
        </p:nvPicPr>
        <p:blipFill>
          <a:blip r:embed="rId2"/>
          <a:stretch>
            <a:fillRect/>
          </a:stretch>
        </p:blipFill>
        <p:spPr>
          <a:xfrm>
            <a:off x="502920" y="1554480"/>
            <a:ext cx="6583680" cy="4357372"/>
          </a:xfrm>
          <a:prstGeom prst="rect">
            <a:avLst/>
          </a:prstGeom>
        </p:spPr>
      </p:pic>
      <p:sp>
        <p:nvSpPr>
          <p:cNvPr id="5" name="TextBox 4"/>
          <p:cNvSpPr txBox="1"/>
          <p:nvPr/>
        </p:nvSpPr>
        <p:spPr>
          <a:xfrm>
            <a:off x="7406640" y="1691640"/>
            <a:ext cx="4297680" cy="4572000"/>
          </a:xfrm>
          <a:prstGeom prst="rect">
            <a:avLst/>
          </a:prstGeom>
          <a:noFill/>
        </p:spPr>
        <p:txBody>
          <a:bodyPr wrap="square" anchor="t" lIns="25400" rIns="25400" tIns="12700" bIns="12700">
            <a:spAutoFit/>
          </a:bodyPr>
          <a:lstStyle/>
          <a:p>
            <a:pPr algn="l">
              <a:lnSpc>
                <a:spcPct val="105000"/>
              </a:lnSpc>
              <a:spcAft>
                <a:spcPts val="600"/>
              </a:spcAft>
            </a:pPr>
            <a:r>
              <a:rPr sz="1500" b="1" i="0">
                <a:solidFill>
                  <a:srgbClr val="1F3864"/>
                </a:solidFill>
                <a:latin typeface="Calibri"/>
              </a:rPr>
              <a:t>Çelişen sinyaller</a:t>
            </a:r>
          </a:p>
          <a:p>
            <a:pPr algn="l">
              <a:lnSpc>
                <a:spcPct val="105000"/>
              </a:lnSpc>
              <a:spcAft>
                <a:spcPts val="600"/>
              </a:spcAft>
            </a:pPr>
            <a:r>
              <a:rPr sz="1400" b="1" i="0">
                <a:solidFill>
                  <a:srgbClr val="222A35"/>
                </a:solidFill>
                <a:latin typeface="Calibri"/>
              </a:rPr>
              <a:t>Arama: </a:t>
            </a:r>
            <a:r>
              <a:rPr sz="1350" b="0" i="0">
                <a:solidFill>
                  <a:srgbClr val="222A35"/>
                </a:solidFill>
                <a:latin typeface="Calibri"/>
              </a:rPr>
              <a:t>gösterim #1, dönüşüm #1 — ama ROAS #7 (0,24×).</a:t>
            </a:r>
          </a:p>
          <a:p>
            <a:pPr algn="l">
              <a:lnSpc>
                <a:spcPct val="105000"/>
              </a:lnSpc>
              <a:spcAft>
                <a:spcPts val="600"/>
              </a:spcAft>
            </a:pPr>
            <a:r>
              <a:rPr sz="1400" b="1" i="0">
                <a:solidFill>
                  <a:srgbClr val="222A35"/>
                </a:solidFill>
                <a:latin typeface="Calibri"/>
              </a:rPr>
              <a:t>E-posta: </a:t>
            </a:r>
            <a:r>
              <a:rPr sz="1350" b="0" i="0">
                <a:solidFill>
                  <a:srgbClr val="222A35"/>
                </a:solidFill>
                <a:latin typeface="Calibri"/>
              </a:rPr>
              <a:t>gösterim #7 — ama dönüşüm #2, ROAS #1 (19,5×).</a:t>
            </a:r>
          </a:p>
          <a:p>
            <a:pPr algn="l">
              <a:lnSpc>
                <a:spcPct val="105000"/>
              </a:lnSpc>
              <a:spcAft>
                <a:spcPts val="600"/>
              </a:spcAft>
            </a:pPr>
            <a:r>
              <a:rPr sz="1400" b="1" i="0">
                <a:solidFill>
                  <a:srgbClr val="222A35"/>
                </a:solidFill>
                <a:latin typeface="Calibri"/>
              </a:rPr>
              <a:t>TikTok: </a:t>
            </a:r>
            <a:r>
              <a:rPr sz="1350" b="0" i="0">
                <a:solidFill>
                  <a:srgbClr val="222A35"/>
                </a:solidFill>
                <a:latin typeface="Calibri"/>
              </a:rPr>
              <a:t>hacim ortada, ROAS #2.</a:t>
            </a:r>
          </a:p>
          <a:p>
            <a:pPr algn="l">
              <a:lnSpc>
                <a:spcPct val="105000"/>
              </a:lnSpc>
              <a:spcAft>
                <a:spcPts val="600"/>
              </a:spcAft>
            </a:pPr>
            <a:r>
              <a:rPr sz="1400" b="1" i="0">
                <a:solidFill>
                  <a:srgbClr val="222A35"/>
                </a:solidFill>
                <a:latin typeface="Calibri"/>
              </a:rPr>
              <a:t>Programatik: </a:t>
            </a:r>
            <a:r>
              <a:rPr sz="1350" b="0" i="0">
                <a:solidFill>
                  <a:srgbClr val="222A35"/>
                </a:solidFill>
                <a:latin typeface="Calibri"/>
              </a:rPr>
              <a:t>gösterim #2 ama dönüşüm #6 — erişim derin dönüşüme çevrilmiyor.</a:t>
            </a:r>
          </a:p>
          <a:p>
            <a:pPr algn="l">
              <a:lnSpc>
                <a:spcPct val="105000"/>
              </a:lnSpc>
              <a:spcAft>
                <a:spcPts val="600"/>
              </a:spcAft>
            </a:pPr>
            <a:r>
              <a:rPr sz="600" b="0" i="0">
                <a:solidFill>
                  <a:srgbClr val="222A35"/>
                </a:solidFill>
                <a:latin typeface="Calibri"/>
              </a:rPr>
              <a:t/>
            </a:r>
          </a:p>
          <a:p>
            <a:pPr algn="l">
              <a:lnSpc>
                <a:spcPct val="105000"/>
              </a:lnSpc>
              <a:spcAft>
                <a:spcPts val="600"/>
              </a:spcAft>
            </a:pPr>
            <a:r>
              <a:rPr sz="1350" b="0" i="1">
                <a:solidFill>
                  <a:srgbClr val="C0392B"/>
                </a:solidFill>
                <a:latin typeface="Calibri"/>
              </a:rPr>
              <a:t>Gösterim/tıklama ile ROAS sıralaması neredeyse tersinedir. 'En çok gösterim' ≠ 'en çok değer'.</a:t>
            </a:r>
          </a:p>
        </p:txBody>
      </p:sp>
      <p:sp>
        <p:nvSpPr>
          <p:cNvPr id="6" name="TextBox 5"/>
          <p:cNvSpPr txBox="1"/>
          <p:nvPr/>
        </p:nvSpPr>
        <p:spPr>
          <a:xfrm>
            <a:off x="502920" y="6446520"/>
            <a:ext cx="11155680" cy="320040"/>
          </a:xfrm>
          <a:prstGeom prst="rect">
            <a:avLst/>
          </a:prstGeom>
          <a:noFill/>
        </p:spPr>
        <p:txBody>
          <a:bodyPr wrap="square" anchor="t" lIns="25400" rIns="25400" tIns="12700" bIns="12700">
            <a:spAutoFit/>
          </a:bodyPr>
          <a:lstStyle/>
          <a:p>
            <a:pPr algn="l">
              <a:lnSpc>
                <a:spcPct val="105000"/>
              </a:lnSpc>
              <a:spcAft>
                <a:spcPts val="200"/>
              </a:spcAft>
            </a:pPr>
            <a:r>
              <a:rPr sz="900" b="0" i="0">
                <a:solidFill>
                  <a:srgbClr val="666666"/>
                </a:solidFill>
                <a:latin typeface="Calibri"/>
              </a:rPr>
              <a:t>Contoso E-Ticaret A.Ş. · 2026 İlk Yarı Çok Kanallı Analiz</a:t>
            </a:r>
            <a:r>
              <a:rPr sz="900" b="0" i="0">
                <a:solidFill>
                  <a:srgbClr val="222A35"/>
                </a:solidFill>
                <a:latin typeface="Calibri"/>
              </a:rPr>
              <a:t>        </a:t>
            </a:r>
            <a:r>
              <a:rPr sz="900" b="0" i="0">
                <a:solidFill>
                  <a:srgbClr val="666666"/>
                </a:solidFill>
                <a:latin typeface="Calibri"/>
              </a:rPr>
              <a:t>8 / 13</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02920" y="320040"/>
            <a:ext cx="11155680" cy="822960"/>
          </a:xfrm>
          <a:prstGeom prst="rect">
            <a:avLst/>
          </a:prstGeom>
          <a:noFill/>
        </p:spPr>
        <p:txBody>
          <a:bodyPr wrap="square" anchor="t" lIns="25400" rIns="25400" tIns="12700" bIns="12700">
            <a:spAutoFit/>
          </a:bodyPr>
          <a:lstStyle/>
          <a:p>
            <a:pPr algn="l">
              <a:lnSpc>
                <a:spcPct val="105000"/>
              </a:lnSpc>
              <a:spcAft>
                <a:spcPts val="200"/>
              </a:spcAft>
            </a:pPr>
            <a:r>
              <a:rPr sz="3000" b="1" i="0">
                <a:solidFill>
                  <a:srgbClr val="1F3864"/>
                </a:solidFill>
                <a:latin typeface="Calibri"/>
              </a:rPr>
              <a:t>Hangi Hedefe Göre Optimize Etmeli?</a:t>
            </a:r>
          </a:p>
        </p:txBody>
      </p:sp>
      <p:sp>
        <p:nvSpPr>
          <p:cNvPr id="3" name="TextBox 2"/>
          <p:cNvSpPr txBox="1"/>
          <p:nvPr/>
        </p:nvSpPr>
        <p:spPr>
          <a:xfrm>
            <a:off x="521207" y="1024128"/>
            <a:ext cx="11155680" cy="457200"/>
          </a:xfrm>
          <a:prstGeom prst="rect">
            <a:avLst/>
          </a:prstGeom>
          <a:noFill/>
        </p:spPr>
        <p:txBody>
          <a:bodyPr wrap="square" anchor="t" lIns="25400" rIns="25400" tIns="12700" bIns="12700">
            <a:spAutoFit/>
          </a:bodyPr>
          <a:lstStyle/>
          <a:p>
            <a:pPr algn="l">
              <a:lnSpc>
                <a:spcPct val="105000"/>
              </a:lnSpc>
              <a:spcAft>
                <a:spcPts val="200"/>
              </a:spcAft>
            </a:pPr>
            <a:r>
              <a:rPr sz="1400" b="0" i="1">
                <a:solidFill>
                  <a:srgbClr val="2E5A88"/>
                </a:solidFill>
                <a:latin typeface="Calibri"/>
              </a:rPr>
              <a:t>Gerekçeli öneri: birincil hedef değer, ikincil hedef erişim</a:t>
            </a:r>
          </a:p>
        </p:txBody>
      </p:sp>
      <p:sp>
        <p:nvSpPr>
          <p:cNvPr id="4" name="Rounded Rectangle 3"/>
          <p:cNvSpPr/>
          <p:nvPr/>
        </p:nvSpPr>
        <p:spPr>
          <a:xfrm>
            <a:off x="502920" y="1645920"/>
            <a:ext cx="2926080" cy="1234440"/>
          </a:xfrm>
          <a:prstGeom prst="roundRect">
            <a:avLst/>
          </a:prstGeom>
          <a:solidFill>
            <a:srgbClr val="1E7A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1755648"/>
            <a:ext cx="2697480" cy="1051560"/>
          </a:xfrm>
          <a:prstGeom prst="rect">
            <a:avLst/>
          </a:prstGeom>
          <a:noFill/>
        </p:spPr>
        <p:txBody>
          <a:bodyPr wrap="square" anchor="ctr" lIns="25400" rIns="25400" tIns="12700" bIns="12700">
            <a:spAutoFit/>
          </a:bodyPr>
          <a:lstStyle/>
          <a:p>
            <a:pPr algn="l">
              <a:lnSpc>
                <a:spcPct val="105000"/>
              </a:lnSpc>
              <a:spcAft>
                <a:spcPts val="200"/>
              </a:spcAft>
            </a:pPr>
            <a:r>
              <a:rPr sz="1200" b="1" i="0">
                <a:solidFill>
                  <a:srgbClr val="FFFFFF"/>
                </a:solidFill>
                <a:latin typeface="Calibri"/>
              </a:rPr>
              <a:t>Birincil hedef</a:t>
            </a:r>
          </a:p>
          <a:p>
            <a:pPr algn="l">
              <a:lnSpc>
                <a:spcPct val="105000"/>
              </a:lnSpc>
              <a:spcAft>
                <a:spcPts val="200"/>
              </a:spcAft>
            </a:pPr>
            <a:r>
              <a:rPr sz="1500" b="1" i="0">
                <a:solidFill>
                  <a:srgbClr val="FFFFFF"/>
                </a:solidFill>
                <a:latin typeface="Calibri"/>
              </a:rPr>
              <a:t>Veri-güdümlü ROAS + marjinal getiri</a:t>
            </a:r>
          </a:p>
        </p:txBody>
      </p:sp>
      <p:sp>
        <p:nvSpPr>
          <p:cNvPr id="6" name="TextBox 5"/>
          <p:cNvSpPr txBox="1"/>
          <p:nvPr/>
        </p:nvSpPr>
        <p:spPr>
          <a:xfrm>
            <a:off x="3657600" y="1691640"/>
            <a:ext cx="8046720" cy="1188720"/>
          </a:xfrm>
          <a:prstGeom prst="rect">
            <a:avLst/>
          </a:prstGeom>
          <a:noFill/>
        </p:spPr>
        <p:txBody>
          <a:bodyPr wrap="square" anchor="ctr" lIns="25400" rIns="25400" tIns="12700" bIns="12700">
            <a:spAutoFit/>
          </a:bodyPr>
          <a:lstStyle/>
          <a:p>
            <a:pPr algn="l">
              <a:lnSpc>
                <a:spcPct val="105000"/>
              </a:lnSpc>
              <a:spcAft>
                <a:spcPts val="200"/>
              </a:spcAft>
            </a:pPr>
            <a:r>
              <a:rPr sz="1500" b="0" i="0">
                <a:solidFill>
                  <a:srgbClr val="222A35"/>
                </a:solidFill>
                <a:latin typeface="Calibri"/>
              </a:rPr>
              <a:t>Sınırlı bütçeyi en yüksek çapraz-kanal değer üreten yere yönlendirir; son-tıklama yanlılığını ortadan kaldırır.</a:t>
            </a:r>
          </a:p>
        </p:txBody>
      </p:sp>
      <p:sp>
        <p:nvSpPr>
          <p:cNvPr id="7" name="Rounded Rectangle 6"/>
          <p:cNvSpPr/>
          <p:nvPr/>
        </p:nvSpPr>
        <p:spPr>
          <a:xfrm>
            <a:off x="502920" y="3063240"/>
            <a:ext cx="2926080" cy="1234440"/>
          </a:xfrm>
          <a:prstGeom prst="roundRect">
            <a:avLst/>
          </a:prstGeom>
          <a:solidFill>
            <a:srgbClr val="2E5A8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640080" y="3172968"/>
            <a:ext cx="2697480" cy="1051560"/>
          </a:xfrm>
          <a:prstGeom prst="rect">
            <a:avLst/>
          </a:prstGeom>
          <a:noFill/>
        </p:spPr>
        <p:txBody>
          <a:bodyPr wrap="square" anchor="ctr" lIns="25400" rIns="25400" tIns="12700" bIns="12700">
            <a:spAutoFit/>
          </a:bodyPr>
          <a:lstStyle/>
          <a:p>
            <a:pPr algn="l">
              <a:lnSpc>
                <a:spcPct val="105000"/>
              </a:lnSpc>
              <a:spcAft>
                <a:spcPts val="200"/>
              </a:spcAft>
            </a:pPr>
            <a:r>
              <a:rPr sz="1200" b="1" i="0">
                <a:solidFill>
                  <a:srgbClr val="FFFFFF"/>
                </a:solidFill>
                <a:latin typeface="Calibri"/>
              </a:rPr>
              <a:t>İkincil (koruyucu)</a:t>
            </a:r>
          </a:p>
          <a:p>
            <a:pPr algn="l">
              <a:lnSpc>
                <a:spcPct val="105000"/>
              </a:lnSpc>
              <a:spcAft>
                <a:spcPts val="200"/>
              </a:spcAft>
            </a:pPr>
            <a:r>
              <a:rPr sz="1500" b="1" i="0">
                <a:solidFill>
                  <a:srgbClr val="FFFFFF"/>
                </a:solidFill>
                <a:latin typeface="Calibri"/>
              </a:rPr>
              <a:t>Dönüşüm hacmi &amp; erişim</a:t>
            </a:r>
          </a:p>
        </p:txBody>
      </p:sp>
      <p:sp>
        <p:nvSpPr>
          <p:cNvPr id="9" name="TextBox 8"/>
          <p:cNvSpPr txBox="1"/>
          <p:nvPr/>
        </p:nvSpPr>
        <p:spPr>
          <a:xfrm>
            <a:off x="3657600" y="3108960"/>
            <a:ext cx="8046720" cy="1188720"/>
          </a:xfrm>
          <a:prstGeom prst="rect">
            <a:avLst/>
          </a:prstGeom>
          <a:noFill/>
        </p:spPr>
        <p:txBody>
          <a:bodyPr wrap="square" anchor="ctr" lIns="25400" rIns="25400" tIns="12700" bIns="12700">
            <a:spAutoFit/>
          </a:bodyPr>
          <a:lstStyle/>
          <a:p>
            <a:pPr algn="l">
              <a:lnSpc>
                <a:spcPct val="105000"/>
              </a:lnSpc>
              <a:spcAft>
                <a:spcPts val="200"/>
              </a:spcAft>
            </a:pPr>
            <a:r>
              <a:rPr sz="1500" b="0" i="0">
                <a:solidFill>
                  <a:srgbClr val="222A35"/>
                </a:solidFill>
                <a:latin typeface="Calibri"/>
              </a:rPr>
              <a:t>Üst-huni erişimini (gösterim/tıklama) minimum eşiğin altına düşürmeyin; aksi halde gelecekteki talep kurur.</a:t>
            </a:r>
          </a:p>
        </p:txBody>
      </p:sp>
      <p:sp>
        <p:nvSpPr>
          <p:cNvPr id="10" name="Rounded Rectangle 9"/>
          <p:cNvSpPr/>
          <p:nvPr/>
        </p:nvSpPr>
        <p:spPr>
          <a:xfrm>
            <a:off x="502920" y="4480560"/>
            <a:ext cx="2926080" cy="1234440"/>
          </a:xfrm>
          <a:prstGeom prst="roundRect">
            <a:avLst/>
          </a:prstGeom>
          <a:solidFill>
            <a:srgbClr val="E09B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40080" y="4590288"/>
            <a:ext cx="2697480" cy="1051560"/>
          </a:xfrm>
          <a:prstGeom prst="rect">
            <a:avLst/>
          </a:prstGeom>
          <a:noFill/>
        </p:spPr>
        <p:txBody>
          <a:bodyPr wrap="square" anchor="ctr" lIns="25400" rIns="25400" tIns="12700" bIns="12700">
            <a:spAutoFit/>
          </a:bodyPr>
          <a:lstStyle/>
          <a:p>
            <a:pPr algn="l">
              <a:lnSpc>
                <a:spcPct val="105000"/>
              </a:lnSpc>
              <a:spcAft>
                <a:spcPts val="200"/>
              </a:spcAft>
            </a:pPr>
            <a:r>
              <a:rPr sz="1200" b="1" i="0">
                <a:solidFill>
                  <a:srgbClr val="FFFFFF"/>
                </a:solidFill>
                <a:latin typeface="Calibri"/>
              </a:rPr>
              <a:t>İzlenecek denge</a:t>
            </a:r>
          </a:p>
          <a:p>
            <a:pPr algn="l">
              <a:lnSpc>
                <a:spcPct val="105000"/>
              </a:lnSpc>
              <a:spcAft>
                <a:spcPts val="200"/>
              </a:spcAft>
            </a:pPr>
            <a:r>
              <a:rPr sz="1500" b="1" i="0">
                <a:solidFill>
                  <a:srgbClr val="FFFFFF"/>
                </a:solidFill>
                <a:latin typeface="Calibri"/>
              </a:rPr>
              <a:t>Doygunluk &amp; gecikme</a:t>
            </a:r>
          </a:p>
        </p:txBody>
      </p:sp>
      <p:sp>
        <p:nvSpPr>
          <p:cNvPr id="12" name="TextBox 11"/>
          <p:cNvSpPr txBox="1"/>
          <p:nvPr/>
        </p:nvSpPr>
        <p:spPr>
          <a:xfrm>
            <a:off x="3657600" y="4526280"/>
            <a:ext cx="8046720" cy="1188720"/>
          </a:xfrm>
          <a:prstGeom prst="rect">
            <a:avLst/>
          </a:prstGeom>
          <a:noFill/>
        </p:spPr>
        <p:txBody>
          <a:bodyPr wrap="square" anchor="ctr" lIns="25400" rIns="25400" tIns="12700" bIns="12700">
            <a:spAutoFit/>
          </a:bodyPr>
          <a:lstStyle/>
          <a:p>
            <a:pPr algn="l">
              <a:lnSpc>
                <a:spcPct val="105000"/>
              </a:lnSpc>
              <a:spcAft>
                <a:spcPts val="200"/>
              </a:spcAft>
            </a:pPr>
            <a:r>
              <a:rPr sz="1500" b="0" i="0">
                <a:solidFill>
                  <a:srgbClr val="222A35"/>
                </a:solidFill>
                <a:latin typeface="Calibri"/>
              </a:rPr>
              <a:t>Yüksek ROAS'lı ama küçük kanalları (E-posta) doygunluğa kadar büyütün; düşük ROAS'lı hacim kanallarını (Arama) tabana çekin.</a:t>
            </a:r>
          </a:p>
        </p:txBody>
      </p:sp>
      <p:sp>
        <p:nvSpPr>
          <p:cNvPr id="13" name="TextBox 12"/>
          <p:cNvSpPr txBox="1"/>
          <p:nvPr/>
        </p:nvSpPr>
        <p:spPr>
          <a:xfrm>
            <a:off x="502920" y="6446520"/>
            <a:ext cx="11155680" cy="320040"/>
          </a:xfrm>
          <a:prstGeom prst="rect">
            <a:avLst/>
          </a:prstGeom>
          <a:noFill/>
        </p:spPr>
        <p:txBody>
          <a:bodyPr wrap="square" anchor="t" lIns="25400" rIns="25400" tIns="12700" bIns="12700">
            <a:spAutoFit/>
          </a:bodyPr>
          <a:lstStyle/>
          <a:p>
            <a:pPr algn="l">
              <a:lnSpc>
                <a:spcPct val="105000"/>
              </a:lnSpc>
              <a:spcAft>
                <a:spcPts val="200"/>
              </a:spcAft>
            </a:pPr>
            <a:r>
              <a:rPr sz="900" b="0" i="0">
                <a:solidFill>
                  <a:srgbClr val="666666"/>
                </a:solidFill>
                <a:latin typeface="Calibri"/>
              </a:rPr>
              <a:t>Contoso E-Ticaret A.Ş. · 2026 İlk Yarı Çok Kanallı Analiz</a:t>
            </a:r>
            <a:r>
              <a:rPr sz="900" b="0" i="0">
                <a:solidFill>
                  <a:srgbClr val="222A35"/>
                </a:solidFill>
                <a:latin typeface="Calibri"/>
              </a:rPr>
              <a:t>        </a:t>
            </a:r>
            <a:r>
              <a:rPr sz="900" b="0" i="0">
                <a:solidFill>
                  <a:srgbClr val="666666"/>
                </a:solidFill>
                <a:latin typeface="Calibri"/>
              </a:rPr>
              <a:t>9 / 13</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