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 sunum, Contoso Telekom'un 18 aylık çok kanallı müşteri deneyimi verisinin (10 kaynak, toplam 26.443 kayıt) birleştirilmiş analizini sunar. Ana mesaj: Mart 2026'da tüm kanallarda eşzamanlı bir CX çöküşü yaşandı ve kök neden sistemiktir. Sunum; durum, CX Skoru trendi, acı noktaları, iyi gidenler, kanal performansı, kök nedenler ve öncelikli aksiyonları kapsar.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Kanal performansı. Çarpıcı bulgu: en düşük maliyetli kanallar (WhatsApp 11 TL, Chat 14 TL) aynı zamanda en yüksek memnuniyete sahip (%68). Telefon (42 TL) ve mağaza (65 TL) hem pahalı hem düşük memnuniyetli. Uygun temasların dijitale kaydırılması hem maliyeti düşürür hem memnuniyeti artırır. Not: şu anda hiçbir kanal hedef CSAT'ını tutturamıyor.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Kök neden 1. Metin analizi en güçlü kanıtı sağlıyor: 'yeni sisteme geçiş sonrası hatalı faturalama' teması Mart öncesi ayda ~40 iken Mart'ta 130'un üzerine, yaklaşık 3 kat fırladı ve yüksek seyretti. Bu artış CX çöküşüyle tam örtüşüyor. En sık geçen şikayet cümlesi doğrudan 'yeni sisteme geçtikten sonra faturalar yanlış' diyor. Bu, olası tetikleyicinin bir faturalama/sistem geçişi olduğunu güçlü biçimde işaret ediyor.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Kök neden 2 — belki en önemli yönetsel mesaj. Temsilcileri kalite puanına göre üç dilime ayırdığımızda FCR ve yeniden açılma oranları neredeyse aynı; korelasyonlar sıfıra yakın. Kalite puanları Mart'ta da değişmedi (~82,6) ama tüm sonuçlar çöktü. Yani en iyi temsilciler bile kötü sonuç üretiyor — sorun insan değil, sistem ve kapasite. Bu, doğru müdahalenin eğitim/ceza değil, sistem stabilizasyonu olduğunu söyler.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Öncelikli aksiyonlar. Sıralama kanıta dayalı: (1) Faturalama savaş odası — kök nedeni doğrudan hedefler, en yüksek etki. (2) Temsilci araçları/bilgi bankası stabilizasyonu — FCR'yi artırır, yeniden açılmayı düşürür. (3) Kapasite takviyesi — süre metriklerini düzeltir. (4) Yeniden açılmada kök-neden kapatma. (5) Dijitale kaydırma — maliyet ve memnuniyet. (6) Proaktif iletişim — marka riskini yönetir. İlk üç madde en kritik.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Yol haritası üç fazlı: 0-30 gün stabilizasyon (savaş odası, hata düzeltme, kapasite), 30-90 gün iyileştirme (sistem geçiş süreci, bilgi bankası, FCR/reopen programı, dijital pilot), 90+ gün kalıcılık (canlı CX panosu, önleyici test, hedef CSAT'a dönüş). Önce durdur, sonra iyileştir, sonra kalıcı kıl mantığı.</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Kapanış özeti dört mesaj: (1) Mart 2026'da sistemik CX çöküşü. (2) Kök neden büyük olasılıkla yeni sistem/faturalama geçişi. (3) Sorun temsilci değil, sistem/kapasite. (4) Doğru müdahaleyle hızlı geri kazanım mümkün — hedef 1-2 çeyrekte CX Skorunda belirgin toparlanma. Detaylar Excel ve Word çıktılarında. Kök neden ifadeleri veriyle desteklenen güçlü hipotezlerdir; sistem değişiklik kayıtlarıyla teyit önerilir.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Açılış tespiti. Şubat'tan Mart'a CX Skoru 61,4'ten 39,5'e düştü; NPS pozitiften negatife geçti; CSAT %66,5'ten %9,2'ye çöktü; kamu şikayet hacmi %73 arttı. Vurgulanacak nokta: bu bir kanal ya da kategori sorunu değil, sistemik ve kalıcı bir kırılma. İyi haber: temsilci kalitesi bozulmadığı için sorun düzeltilebilir süreç/sistem kaynaklı.</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Yöntem slaydı. On kaynağın tamamı ortak 12 kategorilik bir taksonomiye indirgendi. Birleşik CX Skoru beş bileşenin ağırlıklı harmanıdır: NPS %25, CSAT %25, şikayet çözüm oranı %20, kamuya açık duygu %15, temsilci kalite %15. Her bileşen 0-100'e normalize edilir. Ağırlıklar yönetici tarafından ayarlanabilir; şeffaflık için Excel'de açıkça belgelendi.</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Birleşik CX Skoru trendi. Mart öncesi 14 ay boyunca skor 58-62 arasında istikrarlıydı. Mart 2026'da tek ayda yaklaşık 22 puan düşerek 39,5'e indi ve Haziran'a kadar toparlanmadı (36,6). Bu ani ve keskin düşüş, kademeli bir bozulmadan çok tek seferlik bir olayın (ör. sistem geçişi) imzasıdır.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NPS ve CSAT ayrı örneklemlerden gelir; her ikisinin de Mart'ta aynı anda çökmesi, bulgunun tek bir ölçüm hatası olmadığını, gerçek ve sistemik bir kırılma olduğunu doğrular. NPS Haziran'da -21,2'ye, CSAT %9,2'ye kadar geriledi.</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Operasyonel imza. Mart'ta SLA karşılanma %75'ten %44'e düştü, yeniden açılma oranı %13'ten %29'a iki kattan fazla çıktı, ilk yanıt ve çözüm süreleri ikiye katlandı. Bu metrik kombinasyonu — hepsi aynı anda, tüm kategorilerde — bir kapasite/sistem krizinin klasik parmak izidir. Yeniden açılmadaki artış, çözümlerin kalıcı olmadığını gösterir.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Acı noktaları. Faturalama açık ara en büyük sorun kaynağı: en yüksek talep hacmi (1.593), en çok kamu şikayeti (448) ve en çok olumsuz sosyal bahis (421), CSAT yalnızca %39. Taahhüt en düşük memnuniyete sahip (%34) — yanıltıcı kampanya ve izinsiz yenileme temaları öne çıkıyor. İade/Ödeme ve Müşteri Hizmetleri Erişimi diğer öncelikli alanlar.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İyi gidenler. Uygulama/Dijital kategorisi öne çıkan başarı: CSAT %99, ilk temasta çözüm %50, yeniden açılma sıfır. Önemli: uygulama mağazası puanları Mart'ta düşmedi — yani müşteriye dönük mobil uygulama sağlam, sorun arka uçta. Kurulum, kampanya ve dijital kanallar (WhatsApp/Chat) da güçlü; bunlar hem memnuniyet hem maliyet açısından kaldıraç noktalarıdır.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Kategori performansı. Memnuniyet sıralaması net bir ikili yapı gösteriyor: dört kritik kategori (Taahhüt, Faturalama, İade/Ödeme, Müşteri Hizmetleri Erişimi) CSAT %50'nin altında ve bunlar en yüksek hacimli kategoriler — dolayısıyla toplam etkileri çok büyük. Dijital ve kurulum kategorileri %70+ ile iyi uygulama örneği.</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4213D"/>
        </a:solidFill>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C00000"/>
          </a:solidFill>
          <a:ln/>
        </p:spPr>
      </p:sp>
      <p:sp>
        <p:nvSpPr>
          <p:cNvPr id="3" name="Shape 1"/>
          <p:cNvSpPr/>
          <p:nvPr/>
        </p:nvSpPr>
        <p:spPr>
          <a:xfrm>
            <a:off x="0" y="5074920"/>
            <a:ext cx="12191695" cy="36576"/>
          </a:xfrm>
          <a:prstGeom prst="rect">
            <a:avLst/>
          </a:prstGeom>
          <a:solidFill>
            <a:srgbClr val="2E75B6"/>
          </a:solidFill>
          <a:ln/>
        </p:spPr>
      </p:sp>
      <p:sp>
        <p:nvSpPr>
          <p:cNvPr id="4" name="Text 2"/>
          <p:cNvSpPr/>
          <p:nvPr/>
        </p:nvSpPr>
        <p:spPr>
          <a:xfrm>
            <a:off x="640080" y="1737360"/>
            <a:ext cx="10972800" cy="548640"/>
          </a:xfrm>
          <a:prstGeom prst="rect">
            <a:avLst/>
          </a:prstGeom>
          <a:noFill/>
          <a:ln/>
        </p:spPr>
        <p:txBody>
          <a:bodyPr wrap="square" rtlCol="0" anchor="ctr"/>
          <a:lstStyle/>
          <a:p>
            <a:pPr indent="0" marL="0">
              <a:buNone/>
            </a:pPr>
            <a:r>
              <a:rPr lang="en-US" sz="2000" spc="300" kern="0" dirty="0">
                <a:solidFill>
                  <a:srgbClr val="D9E1F2"/>
                </a:solidFill>
                <a:latin typeface="Calibri" pitchFamily="34" charset="0"/>
                <a:ea typeface="Calibri" pitchFamily="34" charset="-122"/>
                <a:cs typeface="Calibri" pitchFamily="34" charset="-120"/>
              </a:rPr>
              <a:t>CONTOSO TELEKOM A.Ş.</a:t>
            </a:r>
            <a:endParaRPr lang="en-US" sz="2000" dirty="0"/>
          </a:p>
        </p:txBody>
      </p:sp>
      <p:sp>
        <p:nvSpPr>
          <p:cNvPr id="5" name="Text 3"/>
          <p:cNvSpPr/>
          <p:nvPr/>
        </p:nvSpPr>
        <p:spPr>
          <a:xfrm>
            <a:off x="640080" y="2331720"/>
            <a:ext cx="10972800" cy="914400"/>
          </a:xfrm>
          <a:prstGeom prst="rect">
            <a:avLst/>
          </a:prstGeom>
          <a:noFill/>
          <a:ln/>
        </p:spPr>
        <p:txBody>
          <a:bodyPr wrap="square" rtlCol="0" anchor="ctr"/>
          <a:lstStyle/>
          <a:p>
            <a:pPr indent="0" marL="0">
              <a:buNone/>
            </a:pPr>
            <a:r>
              <a:rPr lang="en-US" sz="4000" b="1" dirty="0">
                <a:solidFill>
                  <a:srgbClr val="FFFFFF"/>
                </a:solidFill>
                <a:latin typeface="Georgia" pitchFamily="34" charset="0"/>
                <a:ea typeface="Georgia" pitchFamily="34" charset="-122"/>
                <a:cs typeface="Georgia" pitchFamily="34" charset="-120"/>
              </a:rPr>
              <a:t>Çok Kanallı Müşteri Deneyimi Analizi</a:t>
            </a:r>
            <a:endParaRPr lang="en-US" sz="4000" dirty="0"/>
          </a:p>
        </p:txBody>
      </p:sp>
      <p:sp>
        <p:nvSpPr>
          <p:cNvPr id="6" name="Text 4"/>
          <p:cNvSpPr/>
          <p:nvPr/>
        </p:nvSpPr>
        <p:spPr>
          <a:xfrm>
            <a:off x="640080" y="3383280"/>
            <a:ext cx="10972800" cy="457200"/>
          </a:xfrm>
          <a:prstGeom prst="rect">
            <a:avLst/>
          </a:prstGeom>
          <a:noFill/>
          <a:ln/>
        </p:spPr>
        <p:txBody>
          <a:bodyPr wrap="square" rtlCol="0" anchor="ctr"/>
          <a:lstStyle/>
          <a:p>
            <a:pPr indent="0" marL="0">
              <a:buNone/>
            </a:pPr>
            <a:r>
              <a:rPr lang="en-US" sz="1600" dirty="0">
                <a:solidFill>
                  <a:srgbClr val="2E75B6"/>
                </a:solidFill>
                <a:latin typeface="Calibri" pitchFamily="34" charset="0"/>
                <a:ea typeface="Calibri" pitchFamily="34" charset="-122"/>
                <a:cs typeface="Calibri" pitchFamily="34" charset="-120"/>
              </a:rPr>
              <a:t>Birleşik CX Skoru · Duygu &amp; Tema · Kök Neden · Öncelikli Aksiyonlar</a:t>
            </a:r>
            <a:endParaRPr lang="en-US" sz="1600" dirty="0"/>
          </a:p>
        </p:txBody>
      </p:sp>
      <p:sp>
        <p:nvSpPr>
          <p:cNvPr id="7" name="Text 5"/>
          <p:cNvSpPr/>
          <p:nvPr/>
        </p:nvSpPr>
        <p:spPr>
          <a:xfrm>
            <a:off x="640080" y="5303520"/>
            <a:ext cx="10972800" cy="365760"/>
          </a:xfrm>
          <a:prstGeom prst="rect">
            <a:avLst/>
          </a:prstGeom>
          <a:noFill/>
          <a:ln/>
        </p:spPr>
        <p:txBody>
          <a:bodyPr wrap="square" rtlCol="0" anchor="ctr"/>
          <a:lstStyle/>
          <a:p>
            <a:pPr indent="0" marL="0">
              <a:buNone/>
            </a:pPr>
            <a:r>
              <a:rPr lang="en-US" sz="1400" dirty="0">
                <a:solidFill>
                  <a:srgbClr val="D9E1F2"/>
                </a:solidFill>
                <a:latin typeface="Calibri" pitchFamily="34" charset="0"/>
                <a:ea typeface="Calibri" pitchFamily="34" charset="-122"/>
                <a:cs typeface="Calibri" pitchFamily="34" charset="-120"/>
              </a:rPr>
              <a:t>Analiz Dönemi: Ocak 2025 – Haziran 2026  (18 ay)</a:t>
            </a:r>
            <a:endParaRPr lang="en-US" sz="1400" dirty="0"/>
          </a:p>
        </p:txBody>
      </p:sp>
      <p:sp>
        <p:nvSpPr>
          <p:cNvPr id="8" name="Text 6"/>
          <p:cNvSpPr/>
          <p:nvPr/>
        </p:nvSpPr>
        <p:spPr>
          <a:xfrm>
            <a:off x="640080" y="5715000"/>
            <a:ext cx="10972800" cy="365760"/>
          </a:xfrm>
          <a:prstGeom prst="rect">
            <a:avLst/>
          </a:prstGeom>
          <a:noFill/>
          <a:ln/>
        </p:spPr>
        <p:txBody>
          <a:bodyPr wrap="square" rtlCol="0" anchor="ctr"/>
          <a:lstStyle/>
          <a:p>
            <a:pPr indent="0" marL="0">
              <a:buNone/>
            </a:pPr>
            <a:r>
              <a:rPr lang="en-US" sz="1200" dirty="0">
                <a:solidFill>
                  <a:srgbClr val="9BB0D0"/>
                </a:solidFill>
                <a:latin typeface="Calibri" pitchFamily="34" charset="0"/>
                <a:ea typeface="Calibri" pitchFamily="34" charset="-122"/>
                <a:cs typeface="Calibri" pitchFamily="34" charset="-120"/>
              </a:rPr>
              <a:t>10 kaynak · 26.443 kayıt birleştirildi  |  Yönetim Sunumu</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Kanal Performansı: Memnuniyet ve Maliyet</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En ucuz kanallar en memnun eden kanallar — dijitale kaydırma fırsatı</a:t>
            </a:r>
            <a:endParaRPr lang="en-US" sz="1400" dirty="0"/>
          </a:p>
        </p:txBody>
      </p:sp>
      <p:pic>
        <p:nvPicPr>
          <p:cNvPr id="4" name="Image 0" descr="working/chart_kanal.png">    </p:cNvPr>
          <p:cNvPicPr>
            <a:picLocks noChangeAspect="1"/>
          </p:cNvPicPr>
          <p:nvPr/>
        </p:nvPicPr>
        <p:blipFill>
          <a:blip r:embed="rId1"/>
          <a:stretch>
            <a:fillRect/>
          </a:stretch>
        </p:blipFill>
        <p:spPr>
          <a:xfrm>
            <a:off x="457200" y="1417320"/>
            <a:ext cx="7223760" cy="3474720"/>
          </a:xfrm>
          <a:prstGeom prst="rect">
            <a:avLst/>
          </a:prstGeom>
        </p:spPr>
      </p:pic>
      <p:sp>
        <p:nvSpPr>
          <p:cNvPr id="5" name="Shape 2"/>
          <p:cNvSpPr/>
          <p:nvPr/>
        </p:nvSpPr>
        <p:spPr>
          <a:xfrm>
            <a:off x="7863840" y="1554480"/>
            <a:ext cx="3840480" cy="2148840"/>
          </a:xfrm>
          <a:prstGeom prst="roundRect">
            <a:avLst>
              <a:gd name="adj" fmla="val 2553"/>
            </a:avLst>
          </a:prstGeom>
          <a:solidFill>
            <a:srgbClr val="FFFFFF"/>
          </a:solidFill>
          <a:ln w="12700">
            <a:solidFill>
              <a:srgbClr val="D9D9D9"/>
            </a:solidFill>
            <a:prstDash val="solid"/>
          </a:ln>
        </p:spPr>
      </p:sp>
      <p:sp>
        <p:nvSpPr>
          <p:cNvPr id="6" name="Shape 3"/>
          <p:cNvSpPr/>
          <p:nvPr/>
        </p:nvSpPr>
        <p:spPr>
          <a:xfrm>
            <a:off x="7863840" y="1554480"/>
            <a:ext cx="82296" cy="2148840"/>
          </a:xfrm>
          <a:prstGeom prst="rect">
            <a:avLst/>
          </a:prstGeom>
          <a:solidFill>
            <a:srgbClr val="2E75B6"/>
          </a:solidFill>
          <a:ln/>
        </p:spPr>
      </p:sp>
      <p:sp>
        <p:nvSpPr>
          <p:cNvPr id="7" name="Text 4"/>
          <p:cNvSpPr/>
          <p:nvPr/>
        </p:nvSpPr>
        <p:spPr>
          <a:xfrm>
            <a:off x="8065008" y="1664208"/>
            <a:ext cx="352044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Ana bulgu</a:t>
            </a:r>
            <a:endParaRPr lang="en-US" sz="1300" dirty="0"/>
          </a:p>
        </p:txBody>
      </p:sp>
      <p:sp>
        <p:nvSpPr>
          <p:cNvPr id="8" name="Text 5"/>
          <p:cNvSpPr/>
          <p:nvPr/>
        </p:nvSpPr>
        <p:spPr>
          <a:xfrm>
            <a:off x="8065008" y="2029968"/>
            <a:ext cx="3520440" cy="160020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WhatsApp (11 TL) ve Chat (14 TL) hem en düşük maliyetli hem en yüksek CSAT'lı (%68). Telefon (42 TL) ve Mağaza (65 TL) hem pahalı hem düşük memnuniyetli.</a:t>
            </a:r>
            <a:endParaRPr lang="en-US" sz="1100" dirty="0"/>
          </a:p>
        </p:txBody>
      </p:sp>
      <p:sp>
        <p:nvSpPr>
          <p:cNvPr id="9" name="Shape 6"/>
          <p:cNvSpPr/>
          <p:nvPr/>
        </p:nvSpPr>
        <p:spPr>
          <a:xfrm>
            <a:off x="7863840" y="3840480"/>
            <a:ext cx="3840480" cy="1691640"/>
          </a:xfrm>
          <a:prstGeom prst="roundRect">
            <a:avLst>
              <a:gd name="adj" fmla="val 3243"/>
            </a:avLst>
          </a:prstGeom>
          <a:solidFill>
            <a:srgbClr val="FFFFFF"/>
          </a:solidFill>
          <a:ln w="12700">
            <a:solidFill>
              <a:srgbClr val="D9D9D9"/>
            </a:solidFill>
            <a:prstDash val="solid"/>
          </a:ln>
        </p:spPr>
      </p:sp>
      <p:sp>
        <p:nvSpPr>
          <p:cNvPr id="10" name="Shape 7"/>
          <p:cNvSpPr/>
          <p:nvPr/>
        </p:nvSpPr>
        <p:spPr>
          <a:xfrm>
            <a:off x="7863840" y="3840480"/>
            <a:ext cx="82296" cy="1691640"/>
          </a:xfrm>
          <a:prstGeom prst="rect">
            <a:avLst/>
          </a:prstGeom>
          <a:solidFill>
            <a:srgbClr val="548235"/>
          </a:solidFill>
          <a:ln/>
        </p:spPr>
      </p:sp>
      <p:sp>
        <p:nvSpPr>
          <p:cNvPr id="11" name="Text 8"/>
          <p:cNvSpPr/>
          <p:nvPr/>
        </p:nvSpPr>
        <p:spPr>
          <a:xfrm>
            <a:off x="8065008" y="3950208"/>
            <a:ext cx="352044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Fırsat</a:t>
            </a:r>
            <a:endParaRPr lang="en-US" sz="1300" dirty="0"/>
          </a:p>
        </p:txBody>
      </p:sp>
      <p:sp>
        <p:nvSpPr>
          <p:cNvPr id="12" name="Text 9"/>
          <p:cNvSpPr/>
          <p:nvPr/>
        </p:nvSpPr>
        <p:spPr>
          <a:xfrm>
            <a:off x="8065008" y="4315968"/>
            <a:ext cx="3520440" cy="114300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Uygun temasların telefondan WhatsApp/Chat'e kaydırılması: temas başı maliyeti düşürür ve memnuniyeti artırır. Hiçbir kanal şu an hedef CSAT'ını tutturamıyor.</a:t>
            </a:r>
            <a:endParaRPr lang="en-US" sz="1100" dirty="0"/>
          </a:p>
        </p:txBody>
      </p:sp>
      <p:sp>
        <p:nvSpPr>
          <p:cNvPr id="13" name="Text 10"/>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14" name="Text 11"/>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Kök Neden (1): 'Yeni Sistem' Teması Tam Mart'ta Patlıyor</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Metin analizi çöküşü doğrudan bir sistem/faturalama geçişine bağlıyor</a:t>
            </a:r>
            <a:endParaRPr lang="en-US" sz="1400" dirty="0"/>
          </a:p>
        </p:txBody>
      </p:sp>
      <p:pic>
        <p:nvPicPr>
          <p:cNvPr id="4" name="Image 0" descr="working/chart_rootcause.png">    </p:cNvPr>
          <p:cNvPicPr>
            <a:picLocks noChangeAspect="1"/>
          </p:cNvPicPr>
          <p:nvPr/>
        </p:nvPicPr>
        <p:blipFill>
          <a:blip r:embed="rId1"/>
          <a:stretch>
            <a:fillRect/>
          </a:stretch>
        </p:blipFill>
        <p:spPr>
          <a:xfrm>
            <a:off x="457200" y="1417320"/>
            <a:ext cx="7040880" cy="3246120"/>
          </a:xfrm>
          <a:prstGeom prst="rect">
            <a:avLst/>
          </a:prstGeom>
        </p:spPr>
      </p:pic>
      <p:sp>
        <p:nvSpPr>
          <p:cNvPr id="5" name="Shape 2"/>
          <p:cNvSpPr/>
          <p:nvPr/>
        </p:nvSpPr>
        <p:spPr>
          <a:xfrm>
            <a:off x="7772400" y="1554480"/>
            <a:ext cx="3931920" cy="1371600"/>
          </a:xfrm>
          <a:prstGeom prst="roundRect">
            <a:avLst>
              <a:gd name="adj" fmla="val 5333"/>
            </a:avLst>
          </a:prstGeom>
          <a:solidFill>
            <a:srgbClr val="FFFFFF"/>
          </a:solidFill>
          <a:ln w="19050">
            <a:solidFill>
              <a:srgbClr val="C00000"/>
            </a:solidFill>
            <a:prstDash val="solid"/>
          </a:ln>
          <a:effectLst>
            <a:outerShdw sx="100000" sy="100000" kx="0" ky="0" algn="bl" rotWithShape="0" blurRad="50800" dist="25400" dir="16200000">
              <a:srgbClr val="D9D9D9">
                <a:alpha val="50000"/>
              </a:srgbClr>
            </a:outerShdw>
          </a:effectLst>
        </p:spPr>
      </p:sp>
      <p:sp>
        <p:nvSpPr>
          <p:cNvPr id="6" name="Text 3"/>
          <p:cNvSpPr/>
          <p:nvPr/>
        </p:nvSpPr>
        <p:spPr>
          <a:xfrm>
            <a:off x="7772400" y="1664208"/>
            <a:ext cx="3931920" cy="658368"/>
          </a:xfrm>
          <a:prstGeom prst="rect">
            <a:avLst/>
          </a:prstGeom>
          <a:noFill/>
          <a:ln/>
        </p:spPr>
        <p:txBody>
          <a:bodyPr wrap="square" rtlCol="0" anchor="ctr"/>
          <a:lstStyle/>
          <a:p>
            <a:pPr algn="ctr" indent="0" marL="0">
              <a:buNone/>
            </a:pPr>
            <a:r>
              <a:rPr lang="en-US" sz="3200" b="1" dirty="0">
                <a:solidFill>
                  <a:srgbClr val="C00000"/>
                </a:solidFill>
                <a:latin typeface="Georgia" pitchFamily="34" charset="0"/>
                <a:ea typeface="Georgia" pitchFamily="34" charset="-122"/>
                <a:cs typeface="Georgia" pitchFamily="34" charset="-120"/>
              </a:rPr>
              <a:t>44 → 130+</a:t>
            </a:r>
            <a:endParaRPr lang="en-US" sz="3200" dirty="0"/>
          </a:p>
        </p:txBody>
      </p:sp>
      <p:sp>
        <p:nvSpPr>
          <p:cNvPr id="7" name="Text 4"/>
          <p:cNvSpPr/>
          <p:nvPr/>
        </p:nvSpPr>
        <p:spPr>
          <a:xfrm>
            <a:off x="7863840" y="2340864"/>
            <a:ext cx="3749040" cy="365760"/>
          </a:xfrm>
          <a:prstGeom prst="rect">
            <a:avLst/>
          </a:prstGeom>
          <a:noFill/>
          <a:ln/>
        </p:spPr>
        <p:txBody>
          <a:bodyPr wrap="square" rtlCol="0" anchor="ctr"/>
          <a:lstStyle/>
          <a:p>
            <a:pPr algn="ctr" indent="0" marL="0">
              <a:buNone/>
            </a:pPr>
            <a:r>
              <a:rPr lang="en-US" sz="1100" b="1" dirty="0">
                <a:solidFill>
                  <a:srgbClr val="1F3864"/>
                </a:solidFill>
                <a:latin typeface="Calibri" pitchFamily="34" charset="0"/>
                <a:ea typeface="Calibri" pitchFamily="34" charset="-122"/>
                <a:cs typeface="Calibri" pitchFamily="34" charset="-120"/>
              </a:rPr>
              <a:t>'Yeni sistem/hatalı fatura' teması</a:t>
            </a:r>
            <a:endParaRPr lang="en-US" sz="1100" dirty="0"/>
          </a:p>
        </p:txBody>
      </p:sp>
      <p:sp>
        <p:nvSpPr>
          <p:cNvPr id="8" name="Text 5"/>
          <p:cNvSpPr/>
          <p:nvPr/>
        </p:nvSpPr>
        <p:spPr>
          <a:xfrm>
            <a:off x="7863840" y="2651760"/>
            <a:ext cx="3749040" cy="256032"/>
          </a:xfrm>
          <a:prstGeom prst="rect">
            <a:avLst/>
          </a:prstGeom>
          <a:noFill/>
          <a:ln/>
        </p:spPr>
        <p:txBody>
          <a:bodyPr wrap="square" rtlCol="0" anchor="ctr"/>
          <a:lstStyle/>
          <a:p>
            <a:pPr algn="ctr" indent="0" marL="0">
              <a:buNone/>
            </a:pPr>
            <a:r>
              <a:rPr lang="en-US" sz="900" dirty="0">
                <a:solidFill>
                  <a:srgbClr val="595959"/>
                </a:solidFill>
                <a:latin typeface="Calibri" pitchFamily="34" charset="0"/>
                <a:ea typeface="Calibri" pitchFamily="34" charset="-122"/>
                <a:cs typeface="Calibri" pitchFamily="34" charset="-120"/>
              </a:rPr>
              <a:t>aylık adet · Şub → Mart (~3 kat)</a:t>
            </a:r>
            <a:endParaRPr lang="en-US" sz="900" dirty="0"/>
          </a:p>
        </p:txBody>
      </p:sp>
      <p:sp>
        <p:nvSpPr>
          <p:cNvPr id="9" name="Shape 6"/>
          <p:cNvSpPr/>
          <p:nvPr/>
        </p:nvSpPr>
        <p:spPr>
          <a:xfrm>
            <a:off x="7772400" y="3108960"/>
            <a:ext cx="3931920" cy="2468880"/>
          </a:xfrm>
          <a:prstGeom prst="roundRect">
            <a:avLst>
              <a:gd name="adj" fmla="val 2222"/>
            </a:avLst>
          </a:prstGeom>
          <a:solidFill>
            <a:srgbClr val="FFFFFF"/>
          </a:solidFill>
          <a:ln w="12700">
            <a:solidFill>
              <a:srgbClr val="D9D9D9"/>
            </a:solidFill>
            <a:prstDash val="solid"/>
          </a:ln>
        </p:spPr>
      </p:sp>
      <p:sp>
        <p:nvSpPr>
          <p:cNvPr id="10" name="Shape 7"/>
          <p:cNvSpPr/>
          <p:nvPr/>
        </p:nvSpPr>
        <p:spPr>
          <a:xfrm>
            <a:off x="7772400" y="3108960"/>
            <a:ext cx="82296" cy="2468880"/>
          </a:xfrm>
          <a:prstGeom prst="rect">
            <a:avLst/>
          </a:prstGeom>
          <a:solidFill>
            <a:srgbClr val="C00000"/>
          </a:solidFill>
          <a:ln/>
        </p:spPr>
      </p:sp>
      <p:sp>
        <p:nvSpPr>
          <p:cNvPr id="11" name="Text 8"/>
          <p:cNvSpPr/>
          <p:nvPr/>
        </p:nvSpPr>
        <p:spPr>
          <a:xfrm>
            <a:off x="7973568" y="3218688"/>
            <a:ext cx="36118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Kanıt</a:t>
            </a:r>
            <a:endParaRPr lang="en-US" sz="1300" dirty="0"/>
          </a:p>
        </p:txBody>
      </p:sp>
      <p:sp>
        <p:nvSpPr>
          <p:cNvPr id="12" name="Text 9"/>
          <p:cNvSpPr/>
          <p:nvPr/>
        </p:nvSpPr>
        <p:spPr>
          <a:xfrm>
            <a:off x="7973568" y="3584448"/>
            <a:ext cx="3611880" cy="192024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En sık şikayet cümlesi: 'Yeni sisteme geçtikten sonra faturalar tamamen yanlış geliyor.'</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Bu tema Mart öncesi ~40/ay iken Mart'ta 130+/ay'a fırladı ve yüksek kaldı — CX çöküşüyle birebir örtüşüyor.</a:t>
            </a:r>
            <a:endParaRPr lang="en-US" sz="1100" dirty="0"/>
          </a:p>
        </p:txBody>
      </p:sp>
      <p:sp>
        <p:nvSpPr>
          <p:cNvPr id="13" name="Text 10"/>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14" name="Text 11"/>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Kök Neden (2): Sorun İnsan Değil, Sistem</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Temsilci kalite puanları sabit — çöküş performansla açıklanamıyor</a:t>
            </a:r>
            <a:endParaRPr lang="en-US" sz="1400" dirty="0"/>
          </a:p>
        </p:txBody>
      </p:sp>
      <p:sp>
        <p:nvSpPr>
          <p:cNvPr id="4" name="Shape 2"/>
          <p:cNvSpPr/>
          <p:nvPr/>
        </p:nvSpPr>
        <p:spPr>
          <a:xfrm>
            <a:off x="457200" y="1600200"/>
            <a:ext cx="3566160" cy="1371600"/>
          </a:xfrm>
          <a:prstGeom prst="roundRect">
            <a:avLst>
              <a:gd name="adj" fmla="val 4000"/>
            </a:avLst>
          </a:prstGeom>
          <a:solidFill>
            <a:srgbClr val="F2F2F2"/>
          </a:solidFill>
          <a:ln w="12700">
            <a:solidFill>
              <a:srgbClr val="1F3864"/>
            </a:solidFill>
            <a:prstDash val="solid"/>
          </a:ln>
        </p:spPr>
      </p:sp>
      <p:sp>
        <p:nvSpPr>
          <p:cNvPr id="5" name="Text 3"/>
          <p:cNvSpPr/>
          <p:nvPr/>
        </p:nvSpPr>
        <p:spPr>
          <a:xfrm>
            <a:off x="548640" y="1691640"/>
            <a:ext cx="3383280" cy="365760"/>
          </a:xfrm>
          <a:prstGeom prst="rect">
            <a:avLst/>
          </a:prstGeom>
          <a:noFill/>
          <a:ln/>
        </p:spPr>
        <p:txBody>
          <a:bodyPr wrap="square" rtlCol="0" anchor="ctr"/>
          <a:lstStyle/>
          <a:p>
            <a:pPr algn="ctr" indent="0" marL="0">
              <a:buNone/>
            </a:pPr>
            <a:r>
              <a:rPr lang="en-US" sz="1400" b="1" dirty="0">
                <a:solidFill>
                  <a:srgbClr val="1F3864"/>
                </a:solidFill>
                <a:latin typeface="Calibri" pitchFamily="34" charset="0"/>
                <a:ea typeface="Calibri" pitchFamily="34" charset="-122"/>
                <a:cs typeface="Calibri" pitchFamily="34" charset="-120"/>
              </a:rPr>
              <a:t>Düşük (&lt;78)</a:t>
            </a:r>
            <a:endParaRPr lang="en-US" sz="1400" dirty="0"/>
          </a:p>
        </p:txBody>
      </p:sp>
      <p:sp>
        <p:nvSpPr>
          <p:cNvPr id="6" name="Text 4"/>
          <p:cNvSpPr/>
          <p:nvPr/>
        </p:nvSpPr>
        <p:spPr>
          <a:xfrm>
            <a:off x="548640" y="2148840"/>
            <a:ext cx="3383280" cy="731520"/>
          </a:xfrm>
          <a:prstGeom prst="rect">
            <a:avLst/>
          </a:prstGeom>
          <a:noFill/>
          <a:ln/>
        </p:spPr>
        <p:txBody>
          <a:bodyPr wrap="square" rtlCol="0" anchor="ctr"/>
          <a:lstStyle/>
          <a:p>
            <a:pPr algn="ctr" indent="0" marL="0">
              <a:buNone/>
            </a:pPr>
            <a:r>
              <a:rPr lang="en-US" sz="1300" dirty="0">
                <a:solidFill>
                  <a:srgbClr val="404040"/>
                </a:solidFill>
                <a:latin typeface="Calibri" pitchFamily="34" charset="0"/>
                <a:ea typeface="Calibri" pitchFamily="34" charset="-122"/>
                <a:cs typeface="Calibri" pitchFamily="34" charset="-120"/>
              </a:rPr>
              <a:t>FCR %8,1 · Reopen %17,4</a:t>
            </a:r>
            <a:endParaRPr lang="en-US" sz="1300" dirty="0"/>
          </a:p>
        </p:txBody>
      </p:sp>
      <p:sp>
        <p:nvSpPr>
          <p:cNvPr id="7" name="Shape 5"/>
          <p:cNvSpPr/>
          <p:nvPr/>
        </p:nvSpPr>
        <p:spPr>
          <a:xfrm>
            <a:off x="4251960" y="1600200"/>
            <a:ext cx="3566160" cy="1371600"/>
          </a:xfrm>
          <a:prstGeom prst="roundRect">
            <a:avLst>
              <a:gd name="adj" fmla="val 4000"/>
            </a:avLst>
          </a:prstGeom>
          <a:solidFill>
            <a:srgbClr val="F2F2F2"/>
          </a:solidFill>
          <a:ln w="12700">
            <a:solidFill>
              <a:srgbClr val="1F3864"/>
            </a:solidFill>
            <a:prstDash val="solid"/>
          </a:ln>
        </p:spPr>
      </p:sp>
      <p:sp>
        <p:nvSpPr>
          <p:cNvPr id="8" name="Text 6"/>
          <p:cNvSpPr/>
          <p:nvPr/>
        </p:nvSpPr>
        <p:spPr>
          <a:xfrm>
            <a:off x="4343400" y="1691640"/>
            <a:ext cx="3383280" cy="365760"/>
          </a:xfrm>
          <a:prstGeom prst="rect">
            <a:avLst/>
          </a:prstGeom>
          <a:noFill/>
          <a:ln/>
        </p:spPr>
        <p:txBody>
          <a:bodyPr wrap="square" rtlCol="0" anchor="ctr"/>
          <a:lstStyle/>
          <a:p>
            <a:pPr algn="ctr" indent="0" marL="0">
              <a:buNone/>
            </a:pPr>
            <a:r>
              <a:rPr lang="en-US" sz="1400" b="1" dirty="0">
                <a:solidFill>
                  <a:srgbClr val="1F3864"/>
                </a:solidFill>
                <a:latin typeface="Calibri" pitchFamily="34" charset="0"/>
                <a:ea typeface="Calibri" pitchFamily="34" charset="-122"/>
                <a:cs typeface="Calibri" pitchFamily="34" charset="-120"/>
              </a:rPr>
              <a:t>Orta (78-84)</a:t>
            </a:r>
            <a:endParaRPr lang="en-US" sz="1400" dirty="0"/>
          </a:p>
        </p:txBody>
      </p:sp>
      <p:sp>
        <p:nvSpPr>
          <p:cNvPr id="9" name="Text 7"/>
          <p:cNvSpPr/>
          <p:nvPr/>
        </p:nvSpPr>
        <p:spPr>
          <a:xfrm>
            <a:off x="4343400" y="2148840"/>
            <a:ext cx="3383280" cy="731520"/>
          </a:xfrm>
          <a:prstGeom prst="rect">
            <a:avLst/>
          </a:prstGeom>
          <a:noFill/>
          <a:ln/>
        </p:spPr>
        <p:txBody>
          <a:bodyPr wrap="square" rtlCol="0" anchor="ctr"/>
          <a:lstStyle/>
          <a:p>
            <a:pPr algn="ctr" indent="0" marL="0">
              <a:buNone/>
            </a:pPr>
            <a:r>
              <a:rPr lang="en-US" sz="1300" dirty="0">
                <a:solidFill>
                  <a:srgbClr val="404040"/>
                </a:solidFill>
                <a:latin typeface="Calibri" pitchFamily="34" charset="0"/>
                <a:ea typeface="Calibri" pitchFamily="34" charset="-122"/>
                <a:cs typeface="Calibri" pitchFamily="34" charset="-120"/>
              </a:rPr>
              <a:t>FCR %8,6 · Reopen %17,7</a:t>
            </a:r>
            <a:endParaRPr lang="en-US" sz="1300" dirty="0"/>
          </a:p>
        </p:txBody>
      </p:sp>
      <p:sp>
        <p:nvSpPr>
          <p:cNvPr id="10" name="Shape 8"/>
          <p:cNvSpPr/>
          <p:nvPr/>
        </p:nvSpPr>
        <p:spPr>
          <a:xfrm>
            <a:off x="8046720" y="1600200"/>
            <a:ext cx="3566160" cy="1371600"/>
          </a:xfrm>
          <a:prstGeom prst="roundRect">
            <a:avLst>
              <a:gd name="adj" fmla="val 4000"/>
            </a:avLst>
          </a:prstGeom>
          <a:solidFill>
            <a:srgbClr val="F2F2F2"/>
          </a:solidFill>
          <a:ln w="12700">
            <a:solidFill>
              <a:srgbClr val="1F3864"/>
            </a:solidFill>
            <a:prstDash val="solid"/>
          </a:ln>
        </p:spPr>
      </p:sp>
      <p:sp>
        <p:nvSpPr>
          <p:cNvPr id="11" name="Text 9"/>
          <p:cNvSpPr/>
          <p:nvPr/>
        </p:nvSpPr>
        <p:spPr>
          <a:xfrm>
            <a:off x="8138160" y="1691640"/>
            <a:ext cx="3383280" cy="365760"/>
          </a:xfrm>
          <a:prstGeom prst="rect">
            <a:avLst/>
          </a:prstGeom>
          <a:noFill/>
          <a:ln/>
        </p:spPr>
        <p:txBody>
          <a:bodyPr wrap="square" rtlCol="0" anchor="ctr"/>
          <a:lstStyle/>
          <a:p>
            <a:pPr algn="ctr" indent="0" marL="0">
              <a:buNone/>
            </a:pPr>
            <a:r>
              <a:rPr lang="en-US" sz="1400" b="1" dirty="0">
                <a:solidFill>
                  <a:srgbClr val="1F3864"/>
                </a:solidFill>
                <a:latin typeface="Calibri" pitchFamily="34" charset="0"/>
                <a:ea typeface="Calibri" pitchFamily="34" charset="-122"/>
                <a:cs typeface="Calibri" pitchFamily="34" charset="-120"/>
              </a:rPr>
              <a:t>Yüksek (&gt;84)</a:t>
            </a:r>
            <a:endParaRPr lang="en-US" sz="1400" dirty="0"/>
          </a:p>
        </p:txBody>
      </p:sp>
      <p:sp>
        <p:nvSpPr>
          <p:cNvPr id="12" name="Text 10"/>
          <p:cNvSpPr/>
          <p:nvPr/>
        </p:nvSpPr>
        <p:spPr>
          <a:xfrm>
            <a:off x="8138160" y="2148840"/>
            <a:ext cx="3383280" cy="731520"/>
          </a:xfrm>
          <a:prstGeom prst="rect">
            <a:avLst/>
          </a:prstGeom>
          <a:noFill/>
          <a:ln/>
        </p:spPr>
        <p:txBody>
          <a:bodyPr wrap="square" rtlCol="0" anchor="ctr"/>
          <a:lstStyle/>
          <a:p>
            <a:pPr algn="ctr" indent="0" marL="0">
              <a:buNone/>
            </a:pPr>
            <a:r>
              <a:rPr lang="en-US" sz="1300" dirty="0">
                <a:solidFill>
                  <a:srgbClr val="404040"/>
                </a:solidFill>
                <a:latin typeface="Calibri" pitchFamily="34" charset="0"/>
                <a:ea typeface="Calibri" pitchFamily="34" charset="-122"/>
                <a:cs typeface="Calibri" pitchFamily="34" charset="-120"/>
              </a:rPr>
              <a:t>FCR %8,2 · Reopen %18,3</a:t>
            </a:r>
            <a:endParaRPr lang="en-US" sz="1300" dirty="0"/>
          </a:p>
        </p:txBody>
      </p:sp>
      <p:sp>
        <p:nvSpPr>
          <p:cNvPr id="13" name="Shape 11"/>
          <p:cNvSpPr/>
          <p:nvPr/>
        </p:nvSpPr>
        <p:spPr>
          <a:xfrm>
            <a:off x="457200" y="3200400"/>
            <a:ext cx="5532120" cy="2788920"/>
          </a:xfrm>
          <a:prstGeom prst="roundRect">
            <a:avLst>
              <a:gd name="adj" fmla="val 1967"/>
            </a:avLst>
          </a:prstGeom>
          <a:solidFill>
            <a:srgbClr val="FFFFFF"/>
          </a:solidFill>
          <a:ln w="12700">
            <a:solidFill>
              <a:srgbClr val="D9D9D9"/>
            </a:solidFill>
            <a:prstDash val="solid"/>
          </a:ln>
        </p:spPr>
      </p:sp>
      <p:sp>
        <p:nvSpPr>
          <p:cNvPr id="14" name="Shape 12"/>
          <p:cNvSpPr/>
          <p:nvPr/>
        </p:nvSpPr>
        <p:spPr>
          <a:xfrm>
            <a:off x="457200" y="3200400"/>
            <a:ext cx="82296" cy="2788920"/>
          </a:xfrm>
          <a:prstGeom prst="rect">
            <a:avLst/>
          </a:prstGeom>
          <a:solidFill>
            <a:srgbClr val="1F3864"/>
          </a:solidFill>
          <a:ln/>
        </p:spPr>
      </p:sp>
      <p:sp>
        <p:nvSpPr>
          <p:cNvPr id="15" name="Text 13"/>
          <p:cNvSpPr/>
          <p:nvPr/>
        </p:nvSpPr>
        <p:spPr>
          <a:xfrm>
            <a:off x="658368" y="3310128"/>
            <a:ext cx="5212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Ne görüyoruz?</a:t>
            </a:r>
            <a:endParaRPr lang="en-US" sz="1300" dirty="0"/>
          </a:p>
        </p:txBody>
      </p:sp>
      <p:sp>
        <p:nvSpPr>
          <p:cNvPr id="16" name="Text 14"/>
          <p:cNvSpPr/>
          <p:nvPr/>
        </p:nvSpPr>
        <p:spPr>
          <a:xfrm>
            <a:off x="658368" y="3675888"/>
            <a:ext cx="5212080" cy="224028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Kalite dilimleri arasında FCR ve yeniden açılma neredeyse aynı.</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Korelasyon ~0 (Kalite~Reopen 0,06; Kalite~FCR −0,04).</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Temsilci kalite puanı Mart'ta da sabit (~82,6) — ama tüm sonuçlar çöktü.</a:t>
            </a:r>
            <a:endParaRPr lang="en-US" sz="1100" dirty="0"/>
          </a:p>
        </p:txBody>
      </p:sp>
      <p:sp>
        <p:nvSpPr>
          <p:cNvPr id="17" name="Shape 15"/>
          <p:cNvSpPr/>
          <p:nvPr/>
        </p:nvSpPr>
        <p:spPr>
          <a:xfrm>
            <a:off x="6172200" y="3200400"/>
            <a:ext cx="5532120" cy="2788920"/>
          </a:xfrm>
          <a:prstGeom prst="roundRect">
            <a:avLst>
              <a:gd name="adj" fmla="val 1967"/>
            </a:avLst>
          </a:prstGeom>
          <a:solidFill>
            <a:srgbClr val="FFFFFF"/>
          </a:solidFill>
          <a:ln w="12700">
            <a:solidFill>
              <a:srgbClr val="D9D9D9"/>
            </a:solidFill>
            <a:prstDash val="solid"/>
          </a:ln>
        </p:spPr>
      </p:sp>
      <p:sp>
        <p:nvSpPr>
          <p:cNvPr id="18" name="Shape 16"/>
          <p:cNvSpPr/>
          <p:nvPr/>
        </p:nvSpPr>
        <p:spPr>
          <a:xfrm>
            <a:off x="6172200" y="3200400"/>
            <a:ext cx="82296" cy="2788920"/>
          </a:xfrm>
          <a:prstGeom prst="rect">
            <a:avLst/>
          </a:prstGeom>
          <a:solidFill>
            <a:srgbClr val="548235"/>
          </a:solidFill>
          <a:ln/>
        </p:spPr>
      </p:sp>
      <p:sp>
        <p:nvSpPr>
          <p:cNvPr id="19" name="Text 17"/>
          <p:cNvSpPr/>
          <p:nvPr/>
        </p:nvSpPr>
        <p:spPr>
          <a:xfrm>
            <a:off x="6373368" y="3310128"/>
            <a:ext cx="5212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Sonuç</a:t>
            </a:r>
            <a:endParaRPr lang="en-US" sz="1300" dirty="0"/>
          </a:p>
        </p:txBody>
      </p:sp>
      <p:sp>
        <p:nvSpPr>
          <p:cNvPr id="20" name="Text 18"/>
          <p:cNvSpPr/>
          <p:nvPr/>
        </p:nvSpPr>
        <p:spPr>
          <a:xfrm>
            <a:off x="6373368" y="3675888"/>
            <a:ext cx="5212080" cy="224028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Yüksek kaliteli temsilciler bile aynı kötü sonuçları üretiyorsa, sorun kaynağı temsilci becerisi DEĞİL, onların çalıştığı sistem/süreç ve iş yüküdür.</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Çözüm eğitim/işten çıkarma değil; sistem stabilizasyonu ve kapasite.</a:t>
            </a:r>
            <a:endParaRPr lang="en-US" sz="1100" dirty="0"/>
          </a:p>
        </p:txBody>
      </p:sp>
      <p:sp>
        <p:nvSpPr>
          <p:cNvPr id="21" name="Text 19"/>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22" name="Text 20"/>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Öncelikli Aksiyonlar ve Beklenen Etki</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Kanıta dayalı, önceliklendirilmiş müdahale planı</a:t>
            </a:r>
            <a:endParaRPr lang="en-US" sz="1400" dirty="0"/>
          </a:p>
        </p:txBody>
      </p:sp>
      <p:sp>
        <p:nvSpPr>
          <p:cNvPr id="4" name="Text 2"/>
          <p:cNvSpPr/>
          <p:nvPr/>
        </p:nvSpPr>
        <p:spPr>
          <a:xfrm>
            <a:off x="457200" y="1463040"/>
            <a:ext cx="822960" cy="274320"/>
          </a:xfrm>
          <a:prstGeom prst="rect">
            <a:avLst/>
          </a:prstGeom>
          <a:solidFill>
            <a:srgbClr val="1F3864"/>
          </a:solid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Öncelik</a:t>
            </a:r>
            <a:endParaRPr lang="en-US" sz="1100" dirty="0"/>
          </a:p>
        </p:txBody>
      </p:sp>
      <p:sp>
        <p:nvSpPr>
          <p:cNvPr id="5" name="Text 3"/>
          <p:cNvSpPr/>
          <p:nvPr/>
        </p:nvSpPr>
        <p:spPr>
          <a:xfrm>
            <a:off x="1371600" y="1463040"/>
            <a:ext cx="6949440" cy="274320"/>
          </a:xfrm>
          <a:prstGeom prst="rect">
            <a:avLst/>
          </a:prstGeom>
          <a:solidFill>
            <a:srgbClr val="1F3864"/>
          </a:solid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Aksiyon</a:t>
            </a:r>
            <a:endParaRPr lang="en-US" sz="1100" dirty="0"/>
          </a:p>
        </p:txBody>
      </p:sp>
      <p:sp>
        <p:nvSpPr>
          <p:cNvPr id="6" name="Text 4"/>
          <p:cNvSpPr/>
          <p:nvPr/>
        </p:nvSpPr>
        <p:spPr>
          <a:xfrm>
            <a:off x="8412480" y="1463040"/>
            <a:ext cx="3291840" cy="274320"/>
          </a:xfrm>
          <a:prstGeom prst="rect">
            <a:avLst/>
          </a:prstGeom>
          <a:solidFill>
            <a:srgbClr val="1F3864"/>
          </a:solid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Beklenen Etki</a:t>
            </a:r>
            <a:endParaRPr lang="en-US" sz="1100" dirty="0"/>
          </a:p>
        </p:txBody>
      </p:sp>
      <p:sp>
        <p:nvSpPr>
          <p:cNvPr id="7" name="Shape 5"/>
          <p:cNvSpPr/>
          <p:nvPr/>
        </p:nvSpPr>
        <p:spPr>
          <a:xfrm>
            <a:off x="457200" y="1783080"/>
            <a:ext cx="822960" cy="713232"/>
          </a:xfrm>
          <a:prstGeom prst="rect">
            <a:avLst/>
          </a:prstGeom>
          <a:solidFill>
            <a:srgbClr val="C00000"/>
          </a:solidFill>
          <a:ln/>
        </p:spPr>
      </p:sp>
      <p:sp>
        <p:nvSpPr>
          <p:cNvPr id="8" name="Text 6"/>
          <p:cNvSpPr/>
          <p:nvPr/>
        </p:nvSpPr>
        <p:spPr>
          <a:xfrm>
            <a:off x="457200" y="1783080"/>
            <a:ext cx="822960" cy="713232"/>
          </a:xfrm>
          <a:prstGeom prst="rect">
            <a:avLst/>
          </a:prstGeom>
          <a:noFill/>
          <a:ln/>
        </p:spPr>
        <p:txBody>
          <a:bodyPr wrap="square"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1</a:t>
            </a:r>
            <a:endParaRPr lang="en-US" sz="2200" dirty="0"/>
          </a:p>
        </p:txBody>
      </p:sp>
      <p:sp>
        <p:nvSpPr>
          <p:cNvPr id="9" name="Shape 7"/>
          <p:cNvSpPr/>
          <p:nvPr/>
        </p:nvSpPr>
        <p:spPr>
          <a:xfrm>
            <a:off x="1371600" y="1783080"/>
            <a:ext cx="6949440" cy="713232"/>
          </a:xfrm>
          <a:prstGeom prst="rect">
            <a:avLst/>
          </a:prstGeom>
          <a:solidFill>
            <a:srgbClr val="FFFFFF"/>
          </a:solidFill>
          <a:ln w="6350">
            <a:solidFill>
              <a:srgbClr val="E0E0E0"/>
            </a:solidFill>
            <a:prstDash val="solid"/>
          </a:ln>
        </p:spPr>
      </p:sp>
      <p:sp>
        <p:nvSpPr>
          <p:cNvPr id="10" name="Text 8"/>
          <p:cNvSpPr/>
          <p:nvPr/>
        </p:nvSpPr>
        <p:spPr>
          <a:xfrm>
            <a:off x="1508760" y="1783080"/>
            <a:ext cx="6720840" cy="713232"/>
          </a:xfrm>
          <a:prstGeom prst="rect">
            <a:avLst/>
          </a:prstGeom>
          <a:noFill/>
          <a:ln/>
        </p:spPr>
        <p:txBody>
          <a:bodyPr wrap="square" rtlCol="0" anchor="ctr"/>
          <a:lstStyle/>
          <a:p>
            <a:pPr indent="0" marL="0">
              <a:buNone/>
            </a:pPr>
            <a:r>
              <a:rPr lang="en-US" sz="1150" dirty="0">
                <a:solidFill>
                  <a:srgbClr val="303030"/>
                </a:solidFill>
                <a:latin typeface="Calibri" pitchFamily="34" charset="0"/>
                <a:ea typeface="Calibri" pitchFamily="34" charset="-122"/>
                <a:cs typeface="Calibri" pitchFamily="34" charset="-120"/>
              </a:rPr>
              <a:t>Faturalama 'savaş odası' — yeni sistem hatalarını acil düzelt ve hatalı faturaları geri al</a:t>
            </a:r>
            <a:endParaRPr lang="en-US" sz="1150" dirty="0"/>
          </a:p>
        </p:txBody>
      </p:sp>
      <p:sp>
        <p:nvSpPr>
          <p:cNvPr id="11" name="Shape 9"/>
          <p:cNvSpPr/>
          <p:nvPr/>
        </p:nvSpPr>
        <p:spPr>
          <a:xfrm>
            <a:off x="8412480" y="1783080"/>
            <a:ext cx="3291840" cy="713232"/>
          </a:xfrm>
          <a:prstGeom prst="rect">
            <a:avLst/>
          </a:prstGeom>
          <a:solidFill>
            <a:srgbClr val="FFFFFF"/>
          </a:solidFill>
          <a:ln w="6350">
            <a:solidFill>
              <a:srgbClr val="E0E0E0"/>
            </a:solidFill>
            <a:prstDash val="solid"/>
          </a:ln>
        </p:spPr>
      </p:sp>
      <p:sp>
        <p:nvSpPr>
          <p:cNvPr id="12" name="Text 10"/>
          <p:cNvSpPr/>
          <p:nvPr/>
        </p:nvSpPr>
        <p:spPr>
          <a:xfrm>
            <a:off x="8549640" y="1783080"/>
            <a:ext cx="3017520" cy="713232"/>
          </a:xfrm>
          <a:prstGeom prst="rect">
            <a:avLst/>
          </a:prstGeom>
          <a:noFill/>
          <a:ln/>
        </p:spPr>
        <p:txBody>
          <a:bodyPr wrap="square" rtlCol="0" anchor="ctr"/>
          <a:lstStyle/>
          <a:p>
            <a:pPr indent="0" marL="0">
              <a:buNone/>
            </a:pPr>
            <a:r>
              <a:rPr lang="en-US" sz="1100" b="1" dirty="0">
                <a:solidFill>
                  <a:srgbClr val="C00000"/>
                </a:solidFill>
                <a:latin typeface="Calibri" pitchFamily="34" charset="0"/>
                <a:ea typeface="Calibri" pitchFamily="34" charset="-122"/>
                <a:cs typeface="Calibri" pitchFamily="34" charset="-120"/>
              </a:rPr>
              <a:t>Şikayet −%40; CSAT toparlanması</a:t>
            </a:r>
            <a:endParaRPr lang="en-US" sz="1100" dirty="0"/>
          </a:p>
        </p:txBody>
      </p:sp>
      <p:sp>
        <p:nvSpPr>
          <p:cNvPr id="13" name="Shape 11"/>
          <p:cNvSpPr/>
          <p:nvPr/>
        </p:nvSpPr>
        <p:spPr>
          <a:xfrm>
            <a:off x="457200" y="2542032"/>
            <a:ext cx="822960" cy="713232"/>
          </a:xfrm>
          <a:prstGeom prst="rect">
            <a:avLst/>
          </a:prstGeom>
          <a:solidFill>
            <a:srgbClr val="ED7D31"/>
          </a:solidFill>
          <a:ln/>
        </p:spPr>
      </p:sp>
      <p:sp>
        <p:nvSpPr>
          <p:cNvPr id="14" name="Text 12"/>
          <p:cNvSpPr/>
          <p:nvPr/>
        </p:nvSpPr>
        <p:spPr>
          <a:xfrm>
            <a:off x="457200" y="2542032"/>
            <a:ext cx="822960" cy="713232"/>
          </a:xfrm>
          <a:prstGeom prst="rect">
            <a:avLst/>
          </a:prstGeom>
          <a:noFill/>
          <a:ln/>
        </p:spPr>
        <p:txBody>
          <a:bodyPr wrap="square"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2</a:t>
            </a:r>
            <a:endParaRPr lang="en-US" sz="2200" dirty="0"/>
          </a:p>
        </p:txBody>
      </p:sp>
      <p:sp>
        <p:nvSpPr>
          <p:cNvPr id="15" name="Shape 13"/>
          <p:cNvSpPr/>
          <p:nvPr/>
        </p:nvSpPr>
        <p:spPr>
          <a:xfrm>
            <a:off x="1371600" y="2542032"/>
            <a:ext cx="6949440" cy="713232"/>
          </a:xfrm>
          <a:prstGeom prst="rect">
            <a:avLst/>
          </a:prstGeom>
          <a:solidFill>
            <a:srgbClr val="F2F2F2"/>
          </a:solidFill>
          <a:ln w="6350">
            <a:solidFill>
              <a:srgbClr val="E0E0E0"/>
            </a:solidFill>
            <a:prstDash val="solid"/>
          </a:ln>
        </p:spPr>
      </p:sp>
      <p:sp>
        <p:nvSpPr>
          <p:cNvPr id="16" name="Text 14"/>
          <p:cNvSpPr/>
          <p:nvPr/>
        </p:nvSpPr>
        <p:spPr>
          <a:xfrm>
            <a:off x="1508760" y="2542032"/>
            <a:ext cx="6720840" cy="713232"/>
          </a:xfrm>
          <a:prstGeom prst="rect">
            <a:avLst/>
          </a:prstGeom>
          <a:noFill/>
          <a:ln/>
        </p:spPr>
        <p:txBody>
          <a:bodyPr wrap="square" rtlCol="0" anchor="ctr"/>
          <a:lstStyle/>
          <a:p>
            <a:pPr indent="0" marL="0">
              <a:buNone/>
            </a:pPr>
            <a:r>
              <a:rPr lang="en-US" sz="1150" dirty="0">
                <a:solidFill>
                  <a:srgbClr val="303030"/>
                </a:solidFill>
                <a:latin typeface="Calibri" pitchFamily="34" charset="0"/>
                <a:ea typeface="Calibri" pitchFamily="34" charset="-122"/>
                <a:cs typeface="Calibri" pitchFamily="34" charset="-120"/>
              </a:rPr>
              <a:t>Temsilci masaüstü &amp; bilgi bankasını stabilize et; sık senaryolara doğru yanıt kütüphanesi</a:t>
            </a:r>
            <a:endParaRPr lang="en-US" sz="1150" dirty="0"/>
          </a:p>
        </p:txBody>
      </p:sp>
      <p:sp>
        <p:nvSpPr>
          <p:cNvPr id="17" name="Shape 15"/>
          <p:cNvSpPr/>
          <p:nvPr/>
        </p:nvSpPr>
        <p:spPr>
          <a:xfrm>
            <a:off x="8412480" y="2542032"/>
            <a:ext cx="3291840" cy="713232"/>
          </a:xfrm>
          <a:prstGeom prst="rect">
            <a:avLst/>
          </a:prstGeom>
          <a:solidFill>
            <a:srgbClr val="F2F2F2"/>
          </a:solidFill>
          <a:ln w="6350">
            <a:solidFill>
              <a:srgbClr val="E0E0E0"/>
            </a:solidFill>
            <a:prstDash val="solid"/>
          </a:ln>
        </p:spPr>
      </p:sp>
      <p:sp>
        <p:nvSpPr>
          <p:cNvPr id="18" name="Text 16"/>
          <p:cNvSpPr/>
          <p:nvPr/>
        </p:nvSpPr>
        <p:spPr>
          <a:xfrm>
            <a:off x="8549640" y="2542032"/>
            <a:ext cx="3017520" cy="713232"/>
          </a:xfrm>
          <a:prstGeom prst="rect">
            <a:avLst/>
          </a:prstGeom>
          <a:noFill/>
          <a:ln/>
        </p:spPr>
        <p:txBody>
          <a:bodyPr wrap="square" rtlCol="0" anchor="ctr"/>
          <a:lstStyle/>
          <a:p>
            <a:pPr indent="0" marL="0">
              <a:buNone/>
            </a:pPr>
            <a:r>
              <a:rPr lang="en-US" sz="1100" b="1" dirty="0">
                <a:solidFill>
                  <a:srgbClr val="ED7D31"/>
                </a:solidFill>
                <a:latin typeface="Calibri" pitchFamily="34" charset="0"/>
                <a:ea typeface="Calibri" pitchFamily="34" charset="-122"/>
                <a:cs typeface="Calibri" pitchFamily="34" charset="-120"/>
              </a:rPr>
              <a:t>FCR ↑, yeniden açılma %29→~%15</a:t>
            </a:r>
            <a:endParaRPr lang="en-US" sz="1100" dirty="0"/>
          </a:p>
        </p:txBody>
      </p:sp>
      <p:sp>
        <p:nvSpPr>
          <p:cNvPr id="19" name="Shape 17"/>
          <p:cNvSpPr/>
          <p:nvPr/>
        </p:nvSpPr>
        <p:spPr>
          <a:xfrm>
            <a:off x="457200" y="3300984"/>
            <a:ext cx="822960" cy="713232"/>
          </a:xfrm>
          <a:prstGeom prst="rect">
            <a:avLst/>
          </a:prstGeom>
          <a:solidFill>
            <a:srgbClr val="ED7D31"/>
          </a:solidFill>
          <a:ln/>
        </p:spPr>
      </p:sp>
      <p:sp>
        <p:nvSpPr>
          <p:cNvPr id="20" name="Text 18"/>
          <p:cNvSpPr/>
          <p:nvPr/>
        </p:nvSpPr>
        <p:spPr>
          <a:xfrm>
            <a:off x="457200" y="3300984"/>
            <a:ext cx="822960" cy="713232"/>
          </a:xfrm>
          <a:prstGeom prst="rect">
            <a:avLst/>
          </a:prstGeom>
          <a:noFill/>
          <a:ln/>
        </p:spPr>
        <p:txBody>
          <a:bodyPr wrap="square"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3</a:t>
            </a:r>
            <a:endParaRPr lang="en-US" sz="2200" dirty="0"/>
          </a:p>
        </p:txBody>
      </p:sp>
      <p:sp>
        <p:nvSpPr>
          <p:cNvPr id="21" name="Shape 19"/>
          <p:cNvSpPr/>
          <p:nvPr/>
        </p:nvSpPr>
        <p:spPr>
          <a:xfrm>
            <a:off x="1371600" y="3300984"/>
            <a:ext cx="6949440" cy="713232"/>
          </a:xfrm>
          <a:prstGeom prst="rect">
            <a:avLst/>
          </a:prstGeom>
          <a:solidFill>
            <a:srgbClr val="FFFFFF"/>
          </a:solidFill>
          <a:ln w="6350">
            <a:solidFill>
              <a:srgbClr val="E0E0E0"/>
            </a:solidFill>
            <a:prstDash val="solid"/>
          </a:ln>
        </p:spPr>
      </p:sp>
      <p:sp>
        <p:nvSpPr>
          <p:cNvPr id="22" name="Text 20"/>
          <p:cNvSpPr/>
          <p:nvPr/>
        </p:nvSpPr>
        <p:spPr>
          <a:xfrm>
            <a:off x="1508760" y="3300984"/>
            <a:ext cx="6720840" cy="713232"/>
          </a:xfrm>
          <a:prstGeom prst="rect">
            <a:avLst/>
          </a:prstGeom>
          <a:noFill/>
          <a:ln/>
        </p:spPr>
        <p:txBody>
          <a:bodyPr wrap="square" rtlCol="0" anchor="ctr"/>
          <a:lstStyle/>
          <a:p>
            <a:pPr indent="0" marL="0">
              <a:buNone/>
            </a:pPr>
            <a:r>
              <a:rPr lang="en-US" sz="1150" dirty="0">
                <a:solidFill>
                  <a:srgbClr val="303030"/>
                </a:solidFill>
                <a:latin typeface="Calibri" pitchFamily="34" charset="0"/>
                <a:ea typeface="Calibri" pitchFamily="34" charset="-122"/>
                <a:cs typeface="Calibri" pitchFamily="34" charset="-120"/>
              </a:rPr>
              <a:t>Geçici kapasite takviyesi + geri-arama/kuyruk yönetimi</a:t>
            </a:r>
            <a:endParaRPr lang="en-US" sz="1150" dirty="0"/>
          </a:p>
        </p:txBody>
      </p:sp>
      <p:sp>
        <p:nvSpPr>
          <p:cNvPr id="23" name="Shape 21"/>
          <p:cNvSpPr/>
          <p:nvPr/>
        </p:nvSpPr>
        <p:spPr>
          <a:xfrm>
            <a:off x="8412480" y="3300984"/>
            <a:ext cx="3291840" cy="713232"/>
          </a:xfrm>
          <a:prstGeom prst="rect">
            <a:avLst/>
          </a:prstGeom>
          <a:solidFill>
            <a:srgbClr val="FFFFFF"/>
          </a:solidFill>
          <a:ln w="6350">
            <a:solidFill>
              <a:srgbClr val="E0E0E0"/>
            </a:solidFill>
            <a:prstDash val="solid"/>
          </a:ln>
        </p:spPr>
      </p:sp>
      <p:sp>
        <p:nvSpPr>
          <p:cNvPr id="24" name="Text 22"/>
          <p:cNvSpPr/>
          <p:nvPr/>
        </p:nvSpPr>
        <p:spPr>
          <a:xfrm>
            <a:off x="8549640" y="3300984"/>
            <a:ext cx="3017520" cy="713232"/>
          </a:xfrm>
          <a:prstGeom prst="rect">
            <a:avLst/>
          </a:prstGeom>
          <a:noFill/>
          <a:ln/>
        </p:spPr>
        <p:txBody>
          <a:bodyPr wrap="square" rtlCol="0" anchor="ctr"/>
          <a:lstStyle/>
          <a:p>
            <a:pPr indent="0" marL="0">
              <a:buNone/>
            </a:pPr>
            <a:r>
              <a:rPr lang="en-US" sz="1100" b="1" dirty="0">
                <a:solidFill>
                  <a:srgbClr val="ED7D31"/>
                </a:solidFill>
                <a:latin typeface="Calibri" pitchFamily="34" charset="0"/>
                <a:ea typeface="Calibri" pitchFamily="34" charset="-122"/>
                <a:cs typeface="Calibri" pitchFamily="34" charset="-120"/>
              </a:rPr>
              <a:t>İlk yanıt 85→&lt;50 dk; SLA ↑</a:t>
            </a:r>
            <a:endParaRPr lang="en-US" sz="1100" dirty="0"/>
          </a:p>
        </p:txBody>
      </p:sp>
      <p:sp>
        <p:nvSpPr>
          <p:cNvPr id="25" name="Shape 23"/>
          <p:cNvSpPr/>
          <p:nvPr/>
        </p:nvSpPr>
        <p:spPr>
          <a:xfrm>
            <a:off x="457200" y="4059936"/>
            <a:ext cx="822960" cy="713232"/>
          </a:xfrm>
          <a:prstGeom prst="rect">
            <a:avLst/>
          </a:prstGeom>
          <a:solidFill>
            <a:srgbClr val="2E75B6"/>
          </a:solidFill>
          <a:ln/>
        </p:spPr>
      </p:sp>
      <p:sp>
        <p:nvSpPr>
          <p:cNvPr id="26" name="Text 24"/>
          <p:cNvSpPr/>
          <p:nvPr/>
        </p:nvSpPr>
        <p:spPr>
          <a:xfrm>
            <a:off x="457200" y="4059936"/>
            <a:ext cx="822960" cy="713232"/>
          </a:xfrm>
          <a:prstGeom prst="rect">
            <a:avLst/>
          </a:prstGeom>
          <a:noFill/>
          <a:ln/>
        </p:spPr>
        <p:txBody>
          <a:bodyPr wrap="square"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4</a:t>
            </a:r>
            <a:endParaRPr lang="en-US" sz="2200" dirty="0"/>
          </a:p>
        </p:txBody>
      </p:sp>
      <p:sp>
        <p:nvSpPr>
          <p:cNvPr id="27" name="Shape 25"/>
          <p:cNvSpPr/>
          <p:nvPr/>
        </p:nvSpPr>
        <p:spPr>
          <a:xfrm>
            <a:off x="1371600" y="4059936"/>
            <a:ext cx="6949440" cy="713232"/>
          </a:xfrm>
          <a:prstGeom prst="rect">
            <a:avLst/>
          </a:prstGeom>
          <a:solidFill>
            <a:srgbClr val="F2F2F2"/>
          </a:solidFill>
          <a:ln w="6350">
            <a:solidFill>
              <a:srgbClr val="E0E0E0"/>
            </a:solidFill>
            <a:prstDash val="solid"/>
          </a:ln>
        </p:spPr>
      </p:sp>
      <p:sp>
        <p:nvSpPr>
          <p:cNvPr id="28" name="Text 26"/>
          <p:cNvSpPr/>
          <p:nvPr/>
        </p:nvSpPr>
        <p:spPr>
          <a:xfrm>
            <a:off x="1508760" y="4059936"/>
            <a:ext cx="6720840" cy="713232"/>
          </a:xfrm>
          <a:prstGeom prst="rect">
            <a:avLst/>
          </a:prstGeom>
          <a:noFill/>
          <a:ln/>
        </p:spPr>
        <p:txBody>
          <a:bodyPr wrap="square" rtlCol="0" anchor="ctr"/>
          <a:lstStyle/>
          <a:p>
            <a:pPr indent="0" marL="0">
              <a:buNone/>
            </a:pPr>
            <a:r>
              <a:rPr lang="en-US" sz="1150" dirty="0">
                <a:solidFill>
                  <a:srgbClr val="303030"/>
                </a:solidFill>
                <a:latin typeface="Calibri" pitchFamily="34" charset="0"/>
                <a:ea typeface="Calibri" pitchFamily="34" charset="-122"/>
                <a:cs typeface="Calibri" pitchFamily="34" charset="-120"/>
              </a:rPr>
              <a:t>Yeniden açılan taleplerde kök-neden kapatma zorunluluğu</a:t>
            </a:r>
            <a:endParaRPr lang="en-US" sz="1150" dirty="0"/>
          </a:p>
        </p:txBody>
      </p:sp>
      <p:sp>
        <p:nvSpPr>
          <p:cNvPr id="29" name="Shape 27"/>
          <p:cNvSpPr/>
          <p:nvPr/>
        </p:nvSpPr>
        <p:spPr>
          <a:xfrm>
            <a:off x="8412480" y="4059936"/>
            <a:ext cx="3291840" cy="713232"/>
          </a:xfrm>
          <a:prstGeom prst="rect">
            <a:avLst/>
          </a:prstGeom>
          <a:solidFill>
            <a:srgbClr val="F2F2F2"/>
          </a:solidFill>
          <a:ln w="6350">
            <a:solidFill>
              <a:srgbClr val="E0E0E0"/>
            </a:solidFill>
            <a:prstDash val="solid"/>
          </a:ln>
        </p:spPr>
      </p:sp>
      <p:sp>
        <p:nvSpPr>
          <p:cNvPr id="30" name="Text 28"/>
          <p:cNvSpPr/>
          <p:nvPr/>
        </p:nvSpPr>
        <p:spPr>
          <a:xfrm>
            <a:off x="8549640" y="4059936"/>
            <a:ext cx="3017520" cy="713232"/>
          </a:xfrm>
          <a:prstGeom prst="rect">
            <a:avLst/>
          </a:prstGeom>
          <a:noFill/>
          <a:ln/>
        </p:spPr>
        <p:txBody>
          <a:bodyPr wrap="square" rtlCol="0" anchor="ctr"/>
          <a:lstStyle/>
          <a:p>
            <a:pPr indent="0" marL="0">
              <a:buNone/>
            </a:pPr>
            <a:r>
              <a:rPr lang="en-US" sz="1100" b="1" dirty="0">
                <a:solidFill>
                  <a:srgbClr val="2E75B6"/>
                </a:solidFill>
                <a:latin typeface="Calibri" pitchFamily="34" charset="0"/>
                <a:ea typeface="Calibri" pitchFamily="34" charset="-122"/>
                <a:cs typeface="Calibri" pitchFamily="34" charset="-120"/>
              </a:rPr>
              <a:t>Tekrar temas ve maliyet düşüşü</a:t>
            </a:r>
            <a:endParaRPr lang="en-US" sz="1100" dirty="0"/>
          </a:p>
        </p:txBody>
      </p:sp>
      <p:sp>
        <p:nvSpPr>
          <p:cNvPr id="31" name="Shape 29"/>
          <p:cNvSpPr/>
          <p:nvPr/>
        </p:nvSpPr>
        <p:spPr>
          <a:xfrm>
            <a:off x="457200" y="4818888"/>
            <a:ext cx="822960" cy="713232"/>
          </a:xfrm>
          <a:prstGeom prst="rect">
            <a:avLst/>
          </a:prstGeom>
          <a:solidFill>
            <a:srgbClr val="548235"/>
          </a:solidFill>
          <a:ln/>
        </p:spPr>
      </p:sp>
      <p:sp>
        <p:nvSpPr>
          <p:cNvPr id="32" name="Text 30"/>
          <p:cNvSpPr/>
          <p:nvPr/>
        </p:nvSpPr>
        <p:spPr>
          <a:xfrm>
            <a:off x="457200" y="4818888"/>
            <a:ext cx="822960" cy="713232"/>
          </a:xfrm>
          <a:prstGeom prst="rect">
            <a:avLst/>
          </a:prstGeom>
          <a:noFill/>
          <a:ln/>
        </p:spPr>
        <p:txBody>
          <a:bodyPr wrap="square"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5</a:t>
            </a:r>
            <a:endParaRPr lang="en-US" sz="2200" dirty="0"/>
          </a:p>
        </p:txBody>
      </p:sp>
      <p:sp>
        <p:nvSpPr>
          <p:cNvPr id="33" name="Shape 31"/>
          <p:cNvSpPr/>
          <p:nvPr/>
        </p:nvSpPr>
        <p:spPr>
          <a:xfrm>
            <a:off x="1371600" y="4818888"/>
            <a:ext cx="6949440" cy="713232"/>
          </a:xfrm>
          <a:prstGeom prst="rect">
            <a:avLst/>
          </a:prstGeom>
          <a:solidFill>
            <a:srgbClr val="FFFFFF"/>
          </a:solidFill>
          <a:ln w="6350">
            <a:solidFill>
              <a:srgbClr val="E0E0E0"/>
            </a:solidFill>
            <a:prstDash val="solid"/>
          </a:ln>
        </p:spPr>
      </p:sp>
      <p:sp>
        <p:nvSpPr>
          <p:cNvPr id="34" name="Text 32"/>
          <p:cNvSpPr/>
          <p:nvPr/>
        </p:nvSpPr>
        <p:spPr>
          <a:xfrm>
            <a:off x="1508760" y="4818888"/>
            <a:ext cx="6720840" cy="713232"/>
          </a:xfrm>
          <a:prstGeom prst="rect">
            <a:avLst/>
          </a:prstGeom>
          <a:noFill/>
          <a:ln/>
        </p:spPr>
        <p:txBody>
          <a:bodyPr wrap="square" rtlCol="0" anchor="ctr"/>
          <a:lstStyle/>
          <a:p>
            <a:pPr indent="0" marL="0">
              <a:buNone/>
            </a:pPr>
            <a:r>
              <a:rPr lang="en-US" sz="1150" dirty="0">
                <a:solidFill>
                  <a:srgbClr val="303030"/>
                </a:solidFill>
                <a:latin typeface="Calibri" pitchFamily="34" charset="0"/>
                <a:ea typeface="Calibri" pitchFamily="34" charset="-122"/>
                <a:cs typeface="Calibri" pitchFamily="34" charset="-120"/>
              </a:rPr>
              <a:t>Uygun temasları WhatsApp/Chat'e kaydır (proaktif yönlendirme)</a:t>
            </a:r>
            <a:endParaRPr lang="en-US" sz="1150" dirty="0"/>
          </a:p>
        </p:txBody>
      </p:sp>
      <p:sp>
        <p:nvSpPr>
          <p:cNvPr id="35" name="Shape 33"/>
          <p:cNvSpPr/>
          <p:nvPr/>
        </p:nvSpPr>
        <p:spPr>
          <a:xfrm>
            <a:off x="8412480" y="4818888"/>
            <a:ext cx="3291840" cy="713232"/>
          </a:xfrm>
          <a:prstGeom prst="rect">
            <a:avLst/>
          </a:prstGeom>
          <a:solidFill>
            <a:srgbClr val="FFFFFF"/>
          </a:solidFill>
          <a:ln w="6350">
            <a:solidFill>
              <a:srgbClr val="E0E0E0"/>
            </a:solidFill>
            <a:prstDash val="solid"/>
          </a:ln>
        </p:spPr>
      </p:sp>
      <p:sp>
        <p:nvSpPr>
          <p:cNvPr id="36" name="Text 34"/>
          <p:cNvSpPr/>
          <p:nvPr/>
        </p:nvSpPr>
        <p:spPr>
          <a:xfrm>
            <a:off x="8549640" y="4818888"/>
            <a:ext cx="3017520" cy="713232"/>
          </a:xfrm>
          <a:prstGeom prst="rect">
            <a:avLst/>
          </a:prstGeom>
          <a:noFill/>
          <a:ln/>
        </p:spPr>
        <p:txBody>
          <a:bodyPr wrap="square" rtlCol="0" anchor="ctr"/>
          <a:lstStyle/>
          <a:p>
            <a:pPr indent="0" marL="0">
              <a:buNone/>
            </a:pPr>
            <a:r>
              <a:rPr lang="en-US" sz="1100" b="1" dirty="0">
                <a:solidFill>
                  <a:srgbClr val="548235"/>
                </a:solidFill>
                <a:latin typeface="Calibri" pitchFamily="34" charset="0"/>
                <a:ea typeface="Calibri" pitchFamily="34" charset="-122"/>
                <a:cs typeface="Calibri" pitchFamily="34" charset="-120"/>
              </a:rPr>
              <a:t>Temas maliyeti ↓, CSAT ↑</a:t>
            </a:r>
            <a:endParaRPr lang="en-US" sz="1100" dirty="0"/>
          </a:p>
        </p:txBody>
      </p:sp>
      <p:sp>
        <p:nvSpPr>
          <p:cNvPr id="37" name="Shape 35"/>
          <p:cNvSpPr/>
          <p:nvPr/>
        </p:nvSpPr>
        <p:spPr>
          <a:xfrm>
            <a:off x="457200" y="5577840"/>
            <a:ext cx="822960" cy="713232"/>
          </a:xfrm>
          <a:prstGeom prst="rect">
            <a:avLst/>
          </a:prstGeom>
          <a:solidFill>
            <a:srgbClr val="548235"/>
          </a:solidFill>
          <a:ln/>
        </p:spPr>
      </p:sp>
      <p:sp>
        <p:nvSpPr>
          <p:cNvPr id="38" name="Text 36"/>
          <p:cNvSpPr/>
          <p:nvPr/>
        </p:nvSpPr>
        <p:spPr>
          <a:xfrm>
            <a:off x="457200" y="5577840"/>
            <a:ext cx="822960" cy="713232"/>
          </a:xfrm>
          <a:prstGeom prst="rect">
            <a:avLst/>
          </a:prstGeom>
          <a:noFill/>
          <a:ln/>
        </p:spPr>
        <p:txBody>
          <a:bodyPr wrap="square" rtlCol="0" anchor="ctr"/>
          <a:lstStyle/>
          <a:p>
            <a:pPr algn="ctr" indent="0" marL="0">
              <a:buNone/>
            </a:pPr>
            <a:r>
              <a:rPr lang="en-US" sz="2200" b="1" dirty="0">
                <a:solidFill>
                  <a:srgbClr val="FFFFFF"/>
                </a:solidFill>
                <a:latin typeface="Georgia" pitchFamily="34" charset="0"/>
                <a:ea typeface="Georgia" pitchFamily="34" charset="-122"/>
                <a:cs typeface="Georgia" pitchFamily="34" charset="-120"/>
              </a:rPr>
              <a:t>6</a:t>
            </a:r>
            <a:endParaRPr lang="en-US" sz="2200" dirty="0"/>
          </a:p>
        </p:txBody>
      </p:sp>
      <p:sp>
        <p:nvSpPr>
          <p:cNvPr id="39" name="Shape 37"/>
          <p:cNvSpPr/>
          <p:nvPr/>
        </p:nvSpPr>
        <p:spPr>
          <a:xfrm>
            <a:off x="1371600" y="5577840"/>
            <a:ext cx="6949440" cy="713232"/>
          </a:xfrm>
          <a:prstGeom prst="rect">
            <a:avLst/>
          </a:prstGeom>
          <a:solidFill>
            <a:srgbClr val="F2F2F2"/>
          </a:solidFill>
          <a:ln w="6350">
            <a:solidFill>
              <a:srgbClr val="E0E0E0"/>
            </a:solidFill>
            <a:prstDash val="solid"/>
          </a:ln>
        </p:spPr>
      </p:sp>
      <p:sp>
        <p:nvSpPr>
          <p:cNvPr id="40" name="Text 38"/>
          <p:cNvSpPr/>
          <p:nvPr/>
        </p:nvSpPr>
        <p:spPr>
          <a:xfrm>
            <a:off x="1508760" y="5577840"/>
            <a:ext cx="6720840" cy="713232"/>
          </a:xfrm>
          <a:prstGeom prst="rect">
            <a:avLst/>
          </a:prstGeom>
          <a:noFill/>
          <a:ln/>
        </p:spPr>
        <p:txBody>
          <a:bodyPr wrap="square" rtlCol="0" anchor="ctr"/>
          <a:lstStyle/>
          <a:p>
            <a:pPr indent="0" marL="0">
              <a:buNone/>
            </a:pPr>
            <a:r>
              <a:rPr lang="en-US" sz="1150" dirty="0">
                <a:solidFill>
                  <a:srgbClr val="303030"/>
                </a:solidFill>
                <a:latin typeface="Calibri" pitchFamily="34" charset="0"/>
                <a:ea typeface="Calibri" pitchFamily="34" charset="-122"/>
                <a:cs typeface="Calibri" pitchFamily="34" charset="-120"/>
              </a:rPr>
              <a:t>Proaktif iletişim: fatura düzeltme duyurusu + kamu şikayet yanıt SLA'sı</a:t>
            </a:r>
            <a:endParaRPr lang="en-US" sz="1150" dirty="0"/>
          </a:p>
        </p:txBody>
      </p:sp>
      <p:sp>
        <p:nvSpPr>
          <p:cNvPr id="41" name="Shape 39"/>
          <p:cNvSpPr/>
          <p:nvPr/>
        </p:nvSpPr>
        <p:spPr>
          <a:xfrm>
            <a:off x="8412480" y="5577840"/>
            <a:ext cx="3291840" cy="713232"/>
          </a:xfrm>
          <a:prstGeom prst="rect">
            <a:avLst/>
          </a:prstGeom>
          <a:solidFill>
            <a:srgbClr val="F2F2F2"/>
          </a:solidFill>
          <a:ln w="6350">
            <a:solidFill>
              <a:srgbClr val="E0E0E0"/>
            </a:solidFill>
            <a:prstDash val="solid"/>
          </a:ln>
        </p:spPr>
      </p:sp>
      <p:sp>
        <p:nvSpPr>
          <p:cNvPr id="42" name="Text 40"/>
          <p:cNvSpPr/>
          <p:nvPr/>
        </p:nvSpPr>
        <p:spPr>
          <a:xfrm>
            <a:off x="8549640" y="5577840"/>
            <a:ext cx="3017520" cy="713232"/>
          </a:xfrm>
          <a:prstGeom prst="rect">
            <a:avLst/>
          </a:prstGeom>
          <a:noFill/>
          <a:ln/>
        </p:spPr>
        <p:txBody>
          <a:bodyPr wrap="square" rtlCol="0" anchor="ctr"/>
          <a:lstStyle/>
          <a:p>
            <a:pPr indent="0" marL="0">
              <a:buNone/>
            </a:pPr>
            <a:r>
              <a:rPr lang="en-US" sz="1100" b="1" dirty="0">
                <a:solidFill>
                  <a:srgbClr val="548235"/>
                </a:solidFill>
                <a:latin typeface="Calibri" pitchFamily="34" charset="0"/>
                <a:ea typeface="Calibri" pitchFamily="34" charset="-122"/>
                <a:cs typeface="Calibri" pitchFamily="34" charset="-120"/>
              </a:rPr>
              <a:t>Kamu duygu ve marka riski ↓</a:t>
            </a:r>
            <a:endParaRPr lang="en-US" sz="1100" dirty="0"/>
          </a:p>
        </p:txBody>
      </p:sp>
      <p:sp>
        <p:nvSpPr>
          <p:cNvPr id="43" name="Text 41"/>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44" name="Text 42"/>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Yol Haritası</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Stabilize et → İyileştir → Kalıcı hale getir</a:t>
            </a:r>
            <a:endParaRPr lang="en-US" sz="1400" dirty="0"/>
          </a:p>
        </p:txBody>
      </p:sp>
      <p:sp>
        <p:nvSpPr>
          <p:cNvPr id="4" name="Shape 2"/>
          <p:cNvSpPr/>
          <p:nvPr/>
        </p:nvSpPr>
        <p:spPr>
          <a:xfrm>
            <a:off x="457200" y="1554480"/>
            <a:ext cx="3657600" cy="868680"/>
          </a:xfrm>
          <a:prstGeom prst="roundRect">
            <a:avLst>
              <a:gd name="adj" fmla="val 6316"/>
            </a:avLst>
          </a:prstGeom>
          <a:solidFill>
            <a:srgbClr val="C00000"/>
          </a:solidFill>
          <a:ln/>
        </p:spPr>
      </p:sp>
      <p:sp>
        <p:nvSpPr>
          <p:cNvPr id="5" name="Text 3"/>
          <p:cNvSpPr/>
          <p:nvPr/>
        </p:nvSpPr>
        <p:spPr>
          <a:xfrm>
            <a:off x="457200" y="1627632"/>
            <a:ext cx="3657600" cy="384048"/>
          </a:xfrm>
          <a:prstGeom prst="rect">
            <a:avLst/>
          </a:prstGeom>
          <a:noFill/>
          <a:ln/>
        </p:spPr>
        <p:txBody>
          <a:bodyPr wrap="square" rtlCol="0" anchor="ctr"/>
          <a:lstStyle/>
          <a:p>
            <a:pPr algn="ctr" indent="0" marL="0">
              <a:buNone/>
            </a:pPr>
            <a:r>
              <a:rPr lang="en-US" sz="1900" b="1" dirty="0">
                <a:solidFill>
                  <a:srgbClr val="FFFFFF"/>
                </a:solidFill>
                <a:latin typeface="Georgia" pitchFamily="34" charset="0"/>
                <a:ea typeface="Georgia" pitchFamily="34" charset="-122"/>
                <a:cs typeface="Georgia" pitchFamily="34" charset="-120"/>
              </a:rPr>
              <a:t>0–30 GÜN</a:t>
            </a:r>
            <a:endParaRPr lang="en-US" sz="1900" dirty="0"/>
          </a:p>
        </p:txBody>
      </p:sp>
      <p:sp>
        <p:nvSpPr>
          <p:cNvPr id="6" name="Text 4"/>
          <p:cNvSpPr/>
          <p:nvPr/>
        </p:nvSpPr>
        <p:spPr>
          <a:xfrm>
            <a:off x="457200" y="2011680"/>
            <a:ext cx="3657600" cy="347472"/>
          </a:xfrm>
          <a:prstGeom prst="rect">
            <a:avLst/>
          </a:prstGeom>
          <a:noFill/>
          <a:ln/>
        </p:spPr>
        <p:txBody>
          <a:bodyPr wrap="square"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Stabilizasyon</a:t>
            </a:r>
            <a:endParaRPr lang="en-US" sz="1300" dirty="0"/>
          </a:p>
        </p:txBody>
      </p:sp>
      <p:sp>
        <p:nvSpPr>
          <p:cNvPr id="7" name="Shape 5"/>
          <p:cNvSpPr/>
          <p:nvPr/>
        </p:nvSpPr>
        <p:spPr>
          <a:xfrm>
            <a:off x="457200" y="2560320"/>
            <a:ext cx="3657600" cy="3291840"/>
          </a:xfrm>
          <a:prstGeom prst="roundRect">
            <a:avLst>
              <a:gd name="adj" fmla="val 1667"/>
            </a:avLst>
          </a:prstGeom>
          <a:solidFill>
            <a:srgbClr val="F2F2F2"/>
          </a:solidFill>
          <a:ln w="12700">
            <a:solidFill>
              <a:srgbClr val="C00000"/>
            </a:solidFill>
            <a:prstDash val="solid"/>
          </a:ln>
        </p:spPr>
      </p:sp>
      <p:sp>
        <p:nvSpPr>
          <p:cNvPr id="8" name="Text 6"/>
          <p:cNvSpPr/>
          <p:nvPr/>
        </p:nvSpPr>
        <p:spPr>
          <a:xfrm>
            <a:off x="640080" y="2743200"/>
            <a:ext cx="3291840" cy="2926080"/>
          </a:xfrm>
          <a:prstGeom prst="rect">
            <a:avLst/>
          </a:prstGeom>
          <a:noFill/>
          <a:ln/>
        </p:spPr>
        <p:txBody>
          <a:bodyPr wrap="square" rtlCol="0" anchor="t"/>
          <a:lstStyle/>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Faturalama savaş odası kur</a:t>
            </a:r>
            <a:endParaRPr lang="en-US" sz="1300" dirty="0"/>
          </a:p>
          <a:p>
            <a:pPr indent="0" marL="0">
              <a:lnSpc>
                <a:spcPct val="105000"/>
              </a:lnSpc>
              <a:buNone/>
            </a:pPr>
            <a:endParaRPr lang="en-US" sz="1300" dirty="0"/>
          </a:p>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Yeni sistem hatalarını doğrula &amp; düzelt</a:t>
            </a:r>
            <a:endParaRPr lang="en-US" sz="1300" dirty="0"/>
          </a:p>
          <a:p>
            <a:pPr indent="0" marL="0">
              <a:lnSpc>
                <a:spcPct val="105000"/>
              </a:lnSpc>
              <a:buNone/>
            </a:pPr>
            <a:endParaRPr lang="en-US" sz="1300" dirty="0"/>
          </a:p>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Hatalı faturaları geri al</a:t>
            </a:r>
            <a:endParaRPr lang="en-US" sz="1300" dirty="0"/>
          </a:p>
          <a:p>
            <a:pPr indent="0" marL="0">
              <a:lnSpc>
                <a:spcPct val="105000"/>
              </a:lnSpc>
              <a:buNone/>
            </a:pPr>
            <a:endParaRPr lang="en-US" sz="1300" dirty="0"/>
          </a:p>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Kapasite takviyesi başlat</a:t>
            </a:r>
            <a:endParaRPr lang="en-US" sz="1300" dirty="0"/>
          </a:p>
        </p:txBody>
      </p:sp>
      <p:sp>
        <p:nvSpPr>
          <p:cNvPr id="9" name="Shape 7"/>
          <p:cNvSpPr/>
          <p:nvPr/>
        </p:nvSpPr>
        <p:spPr>
          <a:xfrm>
            <a:off x="4297680" y="1554480"/>
            <a:ext cx="3657600" cy="868680"/>
          </a:xfrm>
          <a:prstGeom prst="roundRect">
            <a:avLst>
              <a:gd name="adj" fmla="val 6316"/>
            </a:avLst>
          </a:prstGeom>
          <a:solidFill>
            <a:srgbClr val="ED7D31"/>
          </a:solidFill>
          <a:ln/>
        </p:spPr>
      </p:sp>
      <p:sp>
        <p:nvSpPr>
          <p:cNvPr id="10" name="Text 8"/>
          <p:cNvSpPr/>
          <p:nvPr/>
        </p:nvSpPr>
        <p:spPr>
          <a:xfrm>
            <a:off x="4297680" y="1627632"/>
            <a:ext cx="3657600" cy="384048"/>
          </a:xfrm>
          <a:prstGeom prst="rect">
            <a:avLst/>
          </a:prstGeom>
          <a:noFill/>
          <a:ln/>
        </p:spPr>
        <p:txBody>
          <a:bodyPr wrap="square" rtlCol="0" anchor="ctr"/>
          <a:lstStyle/>
          <a:p>
            <a:pPr algn="ctr" indent="0" marL="0">
              <a:buNone/>
            </a:pPr>
            <a:r>
              <a:rPr lang="en-US" sz="1900" b="1" dirty="0">
                <a:solidFill>
                  <a:srgbClr val="FFFFFF"/>
                </a:solidFill>
                <a:latin typeface="Georgia" pitchFamily="34" charset="0"/>
                <a:ea typeface="Georgia" pitchFamily="34" charset="-122"/>
                <a:cs typeface="Georgia" pitchFamily="34" charset="-120"/>
              </a:rPr>
              <a:t>30–90 GÜN</a:t>
            </a:r>
            <a:endParaRPr lang="en-US" sz="1900" dirty="0"/>
          </a:p>
        </p:txBody>
      </p:sp>
      <p:sp>
        <p:nvSpPr>
          <p:cNvPr id="11" name="Text 9"/>
          <p:cNvSpPr/>
          <p:nvPr/>
        </p:nvSpPr>
        <p:spPr>
          <a:xfrm>
            <a:off x="4297680" y="2011680"/>
            <a:ext cx="3657600" cy="347472"/>
          </a:xfrm>
          <a:prstGeom prst="rect">
            <a:avLst/>
          </a:prstGeom>
          <a:noFill/>
          <a:ln/>
        </p:spPr>
        <p:txBody>
          <a:bodyPr wrap="square"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İyileştirme</a:t>
            </a:r>
            <a:endParaRPr lang="en-US" sz="1300" dirty="0"/>
          </a:p>
        </p:txBody>
      </p:sp>
      <p:sp>
        <p:nvSpPr>
          <p:cNvPr id="12" name="Shape 10"/>
          <p:cNvSpPr/>
          <p:nvPr/>
        </p:nvSpPr>
        <p:spPr>
          <a:xfrm>
            <a:off x="4297680" y="2560320"/>
            <a:ext cx="3657600" cy="3291840"/>
          </a:xfrm>
          <a:prstGeom prst="roundRect">
            <a:avLst>
              <a:gd name="adj" fmla="val 1667"/>
            </a:avLst>
          </a:prstGeom>
          <a:solidFill>
            <a:srgbClr val="F2F2F2"/>
          </a:solidFill>
          <a:ln w="12700">
            <a:solidFill>
              <a:srgbClr val="ED7D31"/>
            </a:solidFill>
            <a:prstDash val="solid"/>
          </a:ln>
        </p:spPr>
      </p:sp>
      <p:sp>
        <p:nvSpPr>
          <p:cNvPr id="13" name="Text 11"/>
          <p:cNvSpPr/>
          <p:nvPr/>
        </p:nvSpPr>
        <p:spPr>
          <a:xfrm>
            <a:off x="4480560" y="2743200"/>
            <a:ext cx="3291840" cy="2926080"/>
          </a:xfrm>
          <a:prstGeom prst="rect">
            <a:avLst/>
          </a:prstGeom>
          <a:noFill/>
          <a:ln/>
        </p:spPr>
        <p:txBody>
          <a:bodyPr wrap="square" rtlCol="0" anchor="t"/>
          <a:lstStyle/>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Sistem/sürüm rollout sürecini sıkılaştır</a:t>
            </a:r>
            <a:endParaRPr lang="en-US" sz="1300" dirty="0"/>
          </a:p>
          <a:p>
            <a:pPr indent="0" marL="0">
              <a:lnSpc>
                <a:spcPct val="105000"/>
              </a:lnSpc>
              <a:buNone/>
            </a:pPr>
            <a:endParaRPr lang="en-US" sz="1300" dirty="0"/>
          </a:p>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Bilgi bankası + temsilci masaüstü</a:t>
            </a:r>
            <a:endParaRPr lang="en-US" sz="1300" dirty="0"/>
          </a:p>
          <a:p>
            <a:pPr indent="0" marL="0">
              <a:lnSpc>
                <a:spcPct val="105000"/>
              </a:lnSpc>
              <a:buNone/>
            </a:pPr>
            <a:endParaRPr lang="en-US" sz="1300" dirty="0"/>
          </a:p>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FCR &amp; yeniden açılma programı</a:t>
            </a:r>
            <a:endParaRPr lang="en-US" sz="1300" dirty="0"/>
          </a:p>
          <a:p>
            <a:pPr indent="0" marL="0">
              <a:lnSpc>
                <a:spcPct val="105000"/>
              </a:lnSpc>
              <a:buNone/>
            </a:pPr>
            <a:endParaRPr lang="en-US" sz="1300" dirty="0"/>
          </a:p>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Dijital kanala kaydırma pilotu</a:t>
            </a:r>
            <a:endParaRPr lang="en-US" sz="1300" dirty="0"/>
          </a:p>
        </p:txBody>
      </p:sp>
      <p:sp>
        <p:nvSpPr>
          <p:cNvPr id="14" name="Shape 12"/>
          <p:cNvSpPr/>
          <p:nvPr/>
        </p:nvSpPr>
        <p:spPr>
          <a:xfrm>
            <a:off x="8138160" y="1554480"/>
            <a:ext cx="3657600" cy="868680"/>
          </a:xfrm>
          <a:prstGeom prst="roundRect">
            <a:avLst>
              <a:gd name="adj" fmla="val 6316"/>
            </a:avLst>
          </a:prstGeom>
          <a:solidFill>
            <a:srgbClr val="548235"/>
          </a:solidFill>
          <a:ln/>
        </p:spPr>
      </p:sp>
      <p:sp>
        <p:nvSpPr>
          <p:cNvPr id="15" name="Text 13"/>
          <p:cNvSpPr/>
          <p:nvPr/>
        </p:nvSpPr>
        <p:spPr>
          <a:xfrm>
            <a:off x="8138160" y="1627632"/>
            <a:ext cx="3657600" cy="384048"/>
          </a:xfrm>
          <a:prstGeom prst="rect">
            <a:avLst/>
          </a:prstGeom>
          <a:noFill/>
          <a:ln/>
        </p:spPr>
        <p:txBody>
          <a:bodyPr wrap="square" rtlCol="0" anchor="ctr"/>
          <a:lstStyle/>
          <a:p>
            <a:pPr algn="ctr" indent="0" marL="0">
              <a:buNone/>
            </a:pPr>
            <a:r>
              <a:rPr lang="en-US" sz="1900" b="1" dirty="0">
                <a:solidFill>
                  <a:srgbClr val="FFFFFF"/>
                </a:solidFill>
                <a:latin typeface="Georgia" pitchFamily="34" charset="0"/>
                <a:ea typeface="Georgia" pitchFamily="34" charset="-122"/>
                <a:cs typeface="Georgia" pitchFamily="34" charset="-120"/>
              </a:rPr>
              <a:t>90+ GÜN</a:t>
            </a:r>
            <a:endParaRPr lang="en-US" sz="1900" dirty="0"/>
          </a:p>
        </p:txBody>
      </p:sp>
      <p:sp>
        <p:nvSpPr>
          <p:cNvPr id="16" name="Text 14"/>
          <p:cNvSpPr/>
          <p:nvPr/>
        </p:nvSpPr>
        <p:spPr>
          <a:xfrm>
            <a:off x="8138160" y="2011680"/>
            <a:ext cx="3657600" cy="347472"/>
          </a:xfrm>
          <a:prstGeom prst="rect">
            <a:avLst/>
          </a:prstGeom>
          <a:noFill/>
          <a:ln/>
        </p:spPr>
        <p:txBody>
          <a:bodyPr wrap="square" rtlCol="0" anchor="ctr"/>
          <a:lstStyle/>
          <a:p>
            <a:pPr algn="ctr" indent="0" marL="0">
              <a:buNone/>
            </a:pPr>
            <a:r>
              <a:rPr lang="en-US" sz="1300" i="1" dirty="0">
                <a:solidFill>
                  <a:srgbClr val="FFFFFF"/>
                </a:solidFill>
                <a:latin typeface="Calibri" pitchFamily="34" charset="0"/>
                <a:ea typeface="Calibri" pitchFamily="34" charset="-122"/>
                <a:cs typeface="Calibri" pitchFamily="34" charset="-120"/>
              </a:rPr>
              <a:t>Kalıcılık</a:t>
            </a:r>
            <a:endParaRPr lang="en-US" sz="1300" dirty="0"/>
          </a:p>
        </p:txBody>
      </p:sp>
      <p:sp>
        <p:nvSpPr>
          <p:cNvPr id="17" name="Shape 15"/>
          <p:cNvSpPr/>
          <p:nvPr/>
        </p:nvSpPr>
        <p:spPr>
          <a:xfrm>
            <a:off x="8138160" y="2560320"/>
            <a:ext cx="3657600" cy="3291840"/>
          </a:xfrm>
          <a:prstGeom prst="roundRect">
            <a:avLst>
              <a:gd name="adj" fmla="val 1667"/>
            </a:avLst>
          </a:prstGeom>
          <a:solidFill>
            <a:srgbClr val="F2F2F2"/>
          </a:solidFill>
          <a:ln w="12700">
            <a:solidFill>
              <a:srgbClr val="548235"/>
            </a:solidFill>
            <a:prstDash val="solid"/>
          </a:ln>
        </p:spPr>
      </p:sp>
      <p:sp>
        <p:nvSpPr>
          <p:cNvPr id="18" name="Text 16"/>
          <p:cNvSpPr/>
          <p:nvPr/>
        </p:nvSpPr>
        <p:spPr>
          <a:xfrm>
            <a:off x="8321040" y="2743200"/>
            <a:ext cx="3291840" cy="2926080"/>
          </a:xfrm>
          <a:prstGeom prst="rect">
            <a:avLst/>
          </a:prstGeom>
          <a:noFill/>
          <a:ln/>
        </p:spPr>
        <p:txBody>
          <a:bodyPr wrap="square" rtlCol="0" anchor="t"/>
          <a:lstStyle/>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Canlı CX Skoru panosu (aylık)</a:t>
            </a:r>
            <a:endParaRPr lang="en-US" sz="1300" dirty="0"/>
          </a:p>
          <a:p>
            <a:pPr indent="0" marL="0">
              <a:lnSpc>
                <a:spcPct val="105000"/>
              </a:lnSpc>
              <a:buNone/>
            </a:pPr>
            <a:endParaRPr lang="en-US" sz="1300" dirty="0"/>
          </a:p>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Önleyici test &amp; geçiş yönetimi</a:t>
            </a:r>
            <a:endParaRPr lang="en-US" sz="1300" dirty="0"/>
          </a:p>
          <a:p>
            <a:pPr indent="0" marL="0">
              <a:lnSpc>
                <a:spcPct val="105000"/>
              </a:lnSpc>
              <a:buNone/>
            </a:pPr>
            <a:endParaRPr lang="en-US" sz="1300" dirty="0"/>
          </a:p>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Hedef CSAT'a geri dönüş</a:t>
            </a:r>
            <a:endParaRPr lang="en-US" sz="1300" dirty="0"/>
          </a:p>
          <a:p>
            <a:pPr indent="0" marL="0">
              <a:lnSpc>
                <a:spcPct val="105000"/>
              </a:lnSpc>
              <a:buNone/>
            </a:pPr>
            <a:endParaRPr lang="en-US" sz="1300" dirty="0"/>
          </a:p>
          <a:p>
            <a:pPr indent="0" marL="0">
              <a:lnSpc>
                <a:spcPct val="105000"/>
              </a:lnSpc>
              <a:buNone/>
            </a:pPr>
            <a:r>
              <a:rPr lang="en-US" sz="1300" dirty="0">
                <a:solidFill>
                  <a:srgbClr val="303030"/>
                </a:solidFill>
                <a:latin typeface="Calibri" pitchFamily="34" charset="0"/>
                <a:ea typeface="Calibri" pitchFamily="34" charset="-122"/>
                <a:cs typeface="Calibri" pitchFamily="34" charset="-120"/>
              </a:rPr>
              <a:t>•  Kanal maliyet optimizasyonu</a:t>
            </a:r>
            <a:endParaRPr lang="en-US" sz="1300" dirty="0"/>
          </a:p>
        </p:txBody>
      </p:sp>
      <p:sp>
        <p:nvSpPr>
          <p:cNvPr id="19" name="Text 17"/>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20" name="Text 18"/>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4213D"/>
        </a:solidFill>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2E75B6"/>
          </a:solidFill>
          <a:ln/>
        </p:spPr>
      </p:sp>
      <p:sp>
        <p:nvSpPr>
          <p:cNvPr id="3" name="Text 1"/>
          <p:cNvSpPr/>
          <p:nvPr/>
        </p:nvSpPr>
        <p:spPr>
          <a:xfrm>
            <a:off x="640080" y="640080"/>
            <a:ext cx="10972800" cy="731520"/>
          </a:xfrm>
          <a:prstGeom prst="rect">
            <a:avLst/>
          </a:prstGeom>
          <a:noFill/>
          <a:ln/>
        </p:spPr>
        <p:txBody>
          <a:bodyPr wrap="square" rtlCol="0" anchor="ctr"/>
          <a:lstStyle/>
          <a:p>
            <a:pPr indent="0" marL="0">
              <a:buNone/>
            </a:pPr>
            <a:r>
              <a:rPr lang="en-US" sz="3200" b="1" dirty="0">
                <a:solidFill>
                  <a:srgbClr val="FFFFFF"/>
                </a:solidFill>
                <a:latin typeface="Georgia" pitchFamily="34" charset="0"/>
                <a:ea typeface="Georgia" pitchFamily="34" charset="-122"/>
                <a:cs typeface="Georgia" pitchFamily="34" charset="-120"/>
              </a:rPr>
              <a:t>Özet ve Beklenen Etki</a:t>
            </a:r>
            <a:endParaRPr lang="en-US" sz="3200" dirty="0"/>
          </a:p>
        </p:txBody>
      </p:sp>
      <p:sp>
        <p:nvSpPr>
          <p:cNvPr id="4" name="Shape 2"/>
          <p:cNvSpPr/>
          <p:nvPr/>
        </p:nvSpPr>
        <p:spPr>
          <a:xfrm>
            <a:off x="640080" y="1600200"/>
            <a:ext cx="457200" cy="457200"/>
          </a:xfrm>
          <a:prstGeom prst="roundRect">
            <a:avLst>
              <a:gd name="adj" fmla="val 50000"/>
            </a:avLst>
          </a:prstGeom>
          <a:solidFill>
            <a:srgbClr val="2E75B6"/>
          </a:solidFill>
          <a:ln/>
        </p:spPr>
      </p:sp>
      <p:sp>
        <p:nvSpPr>
          <p:cNvPr id="5" name="Text 3"/>
          <p:cNvSpPr/>
          <p:nvPr/>
        </p:nvSpPr>
        <p:spPr>
          <a:xfrm>
            <a:off x="640080" y="1600200"/>
            <a:ext cx="457200" cy="457200"/>
          </a:xfrm>
          <a:prstGeom prst="rect">
            <a:avLst/>
          </a:prstGeom>
          <a:noFill/>
          <a:ln/>
        </p:spPr>
        <p:txBody>
          <a:bodyPr wrap="square"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1</a:t>
            </a:r>
            <a:endParaRPr lang="en-US" sz="1800" dirty="0"/>
          </a:p>
        </p:txBody>
      </p:sp>
      <p:sp>
        <p:nvSpPr>
          <p:cNvPr id="6" name="Text 4"/>
          <p:cNvSpPr/>
          <p:nvPr/>
        </p:nvSpPr>
        <p:spPr>
          <a:xfrm>
            <a:off x="1325880" y="1554480"/>
            <a:ext cx="10241280" cy="411480"/>
          </a:xfrm>
          <a:prstGeom prst="rect">
            <a:avLst/>
          </a:prstGeom>
          <a:noFill/>
          <a:ln/>
        </p:spPr>
        <p:txBody>
          <a:bodyPr wrap="square"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Mart 2026'da sistemik bir CX çöküşü yaşandı</a:t>
            </a:r>
            <a:endParaRPr lang="en-US" sz="1700" dirty="0"/>
          </a:p>
        </p:txBody>
      </p:sp>
      <p:sp>
        <p:nvSpPr>
          <p:cNvPr id="7" name="Text 5"/>
          <p:cNvSpPr/>
          <p:nvPr/>
        </p:nvSpPr>
        <p:spPr>
          <a:xfrm>
            <a:off x="1325880" y="1984248"/>
            <a:ext cx="10241280" cy="502920"/>
          </a:xfrm>
          <a:prstGeom prst="rect">
            <a:avLst/>
          </a:prstGeom>
          <a:noFill/>
          <a:ln/>
        </p:spPr>
        <p:txBody>
          <a:bodyPr wrap="square" rtlCol="0" anchor="ctr"/>
          <a:lstStyle/>
          <a:p>
            <a:pPr indent="0" marL="0">
              <a:buNone/>
            </a:pPr>
            <a:r>
              <a:rPr lang="en-US" sz="1300" dirty="0">
                <a:solidFill>
                  <a:srgbClr val="B9C7DE"/>
                </a:solidFill>
                <a:latin typeface="Calibri" pitchFamily="34" charset="0"/>
                <a:ea typeface="Calibri" pitchFamily="34" charset="-122"/>
                <a:cs typeface="Calibri" pitchFamily="34" charset="-120"/>
              </a:rPr>
              <a:t>CX Skoru 60,5 → 38,2; NPS ve CSAT tüm kanallarda çöktü.</a:t>
            </a:r>
            <a:endParaRPr lang="en-US" sz="1300" dirty="0"/>
          </a:p>
        </p:txBody>
      </p:sp>
      <p:sp>
        <p:nvSpPr>
          <p:cNvPr id="8" name="Shape 6"/>
          <p:cNvSpPr/>
          <p:nvPr/>
        </p:nvSpPr>
        <p:spPr>
          <a:xfrm>
            <a:off x="640080" y="2679192"/>
            <a:ext cx="457200" cy="457200"/>
          </a:xfrm>
          <a:prstGeom prst="roundRect">
            <a:avLst>
              <a:gd name="adj" fmla="val 50000"/>
            </a:avLst>
          </a:prstGeom>
          <a:solidFill>
            <a:srgbClr val="2E75B6"/>
          </a:solidFill>
          <a:ln/>
        </p:spPr>
      </p:sp>
      <p:sp>
        <p:nvSpPr>
          <p:cNvPr id="9" name="Text 7"/>
          <p:cNvSpPr/>
          <p:nvPr/>
        </p:nvSpPr>
        <p:spPr>
          <a:xfrm>
            <a:off x="640080" y="2679192"/>
            <a:ext cx="457200" cy="457200"/>
          </a:xfrm>
          <a:prstGeom prst="rect">
            <a:avLst/>
          </a:prstGeom>
          <a:noFill/>
          <a:ln/>
        </p:spPr>
        <p:txBody>
          <a:bodyPr wrap="square"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2</a:t>
            </a:r>
            <a:endParaRPr lang="en-US" sz="1800" dirty="0"/>
          </a:p>
        </p:txBody>
      </p:sp>
      <p:sp>
        <p:nvSpPr>
          <p:cNvPr id="10" name="Text 8"/>
          <p:cNvSpPr/>
          <p:nvPr/>
        </p:nvSpPr>
        <p:spPr>
          <a:xfrm>
            <a:off x="1325880" y="2633472"/>
            <a:ext cx="10241280" cy="411480"/>
          </a:xfrm>
          <a:prstGeom prst="rect">
            <a:avLst/>
          </a:prstGeom>
          <a:noFill/>
          <a:ln/>
        </p:spPr>
        <p:txBody>
          <a:bodyPr wrap="square"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Kök neden büyük olasılıkla yeni sistem/faturalama geçişi</a:t>
            </a:r>
            <a:endParaRPr lang="en-US" sz="1700" dirty="0"/>
          </a:p>
        </p:txBody>
      </p:sp>
      <p:sp>
        <p:nvSpPr>
          <p:cNvPr id="11" name="Text 9"/>
          <p:cNvSpPr/>
          <p:nvPr/>
        </p:nvSpPr>
        <p:spPr>
          <a:xfrm>
            <a:off x="1325880" y="3063240"/>
            <a:ext cx="10241280" cy="502920"/>
          </a:xfrm>
          <a:prstGeom prst="rect">
            <a:avLst/>
          </a:prstGeom>
          <a:noFill/>
          <a:ln/>
        </p:spPr>
        <p:txBody>
          <a:bodyPr wrap="square" rtlCol="0" anchor="ctr"/>
          <a:lstStyle/>
          <a:p>
            <a:pPr indent="0" marL="0">
              <a:buNone/>
            </a:pPr>
            <a:r>
              <a:rPr lang="en-US" sz="1300" dirty="0">
                <a:solidFill>
                  <a:srgbClr val="B9C7DE"/>
                </a:solidFill>
                <a:latin typeface="Calibri" pitchFamily="34" charset="0"/>
                <a:ea typeface="Calibri" pitchFamily="34" charset="-122"/>
                <a:cs typeface="Calibri" pitchFamily="34" charset="-120"/>
              </a:rPr>
              <a:t>'Yeni sistem' teması tam Mart'ta 3 kat arttı; etki kanal/kategori bağımsız.</a:t>
            </a:r>
            <a:endParaRPr lang="en-US" sz="1300" dirty="0"/>
          </a:p>
        </p:txBody>
      </p:sp>
      <p:sp>
        <p:nvSpPr>
          <p:cNvPr id="12" name="Shape 10"/>
          <p:cNvSpPr/>
          <p:nvPr/>
        </p:nvSpPr>
        <p:spPr>
          <a:xfrm>
            <a:off x="640080" y="3758184"/>
            <a:ext cx="457200" cy="457200"/>
          </a:xfrm>
          <a:prstGeom prst="roundRect">
            <a:avLst>
              <a:gd name="adj" fmla="val 50000"/>
            </a:avLst>
          </a:prstGeom>
          <a:solidFill>
            <a:srgbClr val="2E75B6"/>
          </a:solidFill>
          <a:ln/>
        </p:spPr>
      </p:sp>
      <p:sp>
        <p:nvSpPr>
          <p:cNvPr id="13" name="Text 11"/>
          <p:cNvSpPr/>
          <p:nvPr/>
        </p:nvSpPr>
        <p:spPr>
          <a:xfrm>
            <a:off x="640080" y="3758184"/>
            <a:ext cx="457200" cy="457200"/>
          </a:xfrm>
          <a:prstGeom prst="rect">
            <a:avLst/>
          </a:prstGeom>
          <a:noFill/>
          <a:ln/>
        </p:spPr>
        <p:txBody>
          <a:bodyPr wrap="square"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3</a:t>
            </a:r>
            <a:endParaRPr lang="en-US" sz="1800" dirty="0"/>
          </a:p>
        </p:txBody>
      </p:sp>
      <p:sp>
        <p:nvSpPr>
          <p:cNvPr id="14" name="Text 12"/>
          <p:cNvSpPr/>
          <p:nvPr/>
        </p:nvSpPr>
        <p:spPr>
          <a:xfrm>
            <a:off x="1325880" y="3712464"/>
            <a:ext cx="10241280" cy="411480"/>
          </a:xfrm>
          <a:prstGeom prst="rect">
            <a:avLst/>
          </a:prstGeom>
          <a:noFill/>
          <a:ln/>
        </p:spPr>
        <p:txBody>
          <a:bodyPr wrap="square"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Sorun temsilci değil, sistem ve kapasite</a:t>
            </a:r>
            <a:endParaRPr lang="en-US" sz="1700" dirty="0"/>
          </a:p>
        </p:txBody>
      </p:sp>
      <p:sp>
        <p:nvSpPr>
          <p:cNvPr id="15" name="Text 13"/>
          <p:cNvSpPr/>
          <p:nvPr/>
        </p:nvSpPr>
        <p:spPr>
          <a:xfrm>
            <a:off x="1325880" y="4142232"/>
            <a:ext cx="10241280" cy="502920"/>
          </a:xfrm>
          <a:prstGeom prst="rect">
            <a:avLst/>
          </a:prstGeom>
          <a:noFill/>
          <a:ln/>
        </p:spPr>
        <p:txBody>
          <a:bodyPr wrap="square" rtlCol="0" anchor="ctr"/>
          <a:lstStyle/>
          <a:p>
            <a:pPr indent="0" marL="0">
              <a:buNone/>
            </a:pPr>
            <a:r>
              <a:rPr lang="en-US" sz="1300" dirty="0">
                <a:solidFill>
                  <a:srgbClr val="B9C7DE"/>
                </a:solidFill>
                <a:latin typeface="Calibri" pitchFamily="34" charset="0"/>
                <a:ea typeface="Calibri" pitchFamily="34" charset="-122"/>
                <a:cs typeface="Calibri" pitchFamily="34" charset="-120"/>
              </a:rPr>
              <a:t>Kalite puanları sabit; sonuçlarla ilişkisiz.</a:t>
            </a:r>
            <a:endParaRPr lang="en-US" sz="1300" dirty="0"/>
          </a:p>
        </p:txBody>
      </p:sp>
      <p:sp>
        <p:nvSpPr>
          <p:cNvPr id="16" name="Shape 14"/>
          <p:cNvSpPr/>
          <p:nvPr/>
        </p:nvSpPr>
        <p:spPr>
          <a:xfrm>
            <a:off x="640080" y="4837176"/>
            <a:ext cx="457200" cy="457200"/>
          </a:xfrm>
          <a:prstGeom prst="roundRect">
            <a:avLst>
              <a:gd name="adj" fmla="val 50000"/>
            </a:avLst>
          </a:prstGeom>
          <a:solidFill>
            <a:srgbClr val="2E75B6"/>
          </a:solidFill>
          <a:ln/>
        </p:spPr>
      </p:sp>
      <p:sp>
        <p:nvSpPr>
          <p:cNvPr id="17" name="Text 15"/>
          <p:cNvSpPr/>
          <p:nvPr/>
        </p:nvSpPr>
        <p:spPr>
          <a:xfrm>
            <a:off x="640080" y="4837176"/>
            <a:ext cx="457200" cy="457200"/>
          </a:xfrm>
          <a:prstGeom prst="rect">
            <a:avLst/>
          </a:prstGeom>
          <a:noFill/>
          <a:ln/>
        </p:spPr>
        <p:txBody>
          <a:bodyPr wrap="square"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4</a:t>
            </a:r>
            <a:endParaRPr lang="en-US" sz="1800" dirty="0"/>
          </a:p>
        </p:txBody>
      </p:sp>
      <p:sp>
        <p:nvSpPr>
          <p:cNvPr id="18" name="Text 16"/>
          <p:cNvSpPr/>
          <p:nvPr/>
        </p:nvSpPr>
        <p:spPr>
          <a:xfrm>
            <a:off x="1325880" y="4791456"/>
            <a:ext cx="10241280" cy="411480"/>
          </a:xfrm>
          <a:prstGeom prst="rect">
            <a:avLst/>
          </a:prstGeom>
          <a:noFill/>
          <a:ln/>
        </p:spPr>
        <p:txBody>
          <a:bodyPr wrap="square"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Doğru müdahale ile hızlı geri kazanım mümkün</a:t>
            </a:r>
            <a:endParaRPr lang="en-US" sz="1700" dirty="0"/>
          </a:p>
        </p:txBody>
      </p:sp>
      <p:sp>
        <p:nvSpPr>
          <p:cNvPr id="19" name="Text 17"/>
          <p:cNvSpPr/>
          <p:nvPr/>
        </p:nvSpPr>
        <p:spPr>
          <a:xfrm>
            <a:off x="1325880" y="5221224"/>
            <a:ext cx="10241280" cy="502920"/>
          </a:xfrm>
          <a:prstGeom prst="rect">
            <a:avLst/>
          </a:prstGeom>
          <a:noFill/>
          <a:ln/>
        </p:spPr>
        <p:txBody>
          <a:bodyPr wrap="square" rtlCol="0" anchor="ctr"/>
          <a:lstStyle/>
          <a:p>
            <a:pPr indent="0" marL="0">
              <a:buNone/>
            </a:pPr>
            <a:r>
              <a:rPr lang="en-US" sz="1300" dirty="0">
                <a:solidFill>
                  <a:srgbClr val="B9C7DE"/>
                </a:solidFill>
                <a:latin typeface="Calibri" pitchFamily="34" charset="0"/>
                <a:ea typeface="Calibri" pitchFamily="34" charset="-122"/>
                <a:cs typeface="Calibri" pitchFamily="34" charset="-120"/>
              </a:rPr>
              <a:t>Savaş odası + stabilizasyon + kapasite → 1-2 çeyrekte CX Skorunda belirgin toparlanma hedefi.</a:t>
            </a:r>
            <a:endParaRPr lang="en-US" sz="1300" dirty="0"/>
          </a:p>
        </p:txBody>
      </p:sp>
      <p:sp>
        <p:nvSpPr>
          <p:cNvPr id="20" name="Text 18"/>
          <p:cNvSpPr/>
          <p:nvPr/>
        </p:nvSpPr>
        <p:spPr>
          <a:xfrm>
            <a:off x="640080" y="6172200"/>
            <a:ext cx="10972800" cy="365760"/>
          </a:xfrm>
          <a:prstGeom prst="rect">
            <a:avLst/>
          </a:prstGeom>
          <a:noFill/>
          <a:ln/>
        </p:spPr>
        <p:txBody>
          <a:bodyPr wrap="square" rtlCol="0" anchor="ctr"/>
          <a:lstStyle/>
          <a:p>
            <a:pPr indent="0" marL="0">
              <a:buNone/>
            </a:pPr>
            <a:r>
              <a:rPr lang="en-US" sz="1200" i="1" dirty="0">
                <a:solidFill>
                  <a:srgbClr val="2E75B6"/>
                </a:solidFill>
                <a:latin typeface="Calibri" pitchFamily="34" charset="0"/>
                <a:ea typeface="Calibri" pitchFamily="34" charset="-122"/>
                <a:cs typeface="Calibri" pitchFamily="34" charset="-120"/>
              </a:rPr>
              <a:t>Detaylı bulgular Excel çalışma kitabında; kök neden değerlendirmesi ve öneriler Word raporundadır.</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Durum: Mart 2026'da Ani ve Kalıcı CX Çöküşü</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14 ay istikrarlı seyreden deneyim, Mart 2026'da tüm kanallarda eşzamanlı bozuldu</a:t>
            </a:r>
            <a:endParaRPr lang="en-US" sz="1400" dirty="0"/>
          </a:p>
        </p:txBody>
      </p:sp>
      <p:sp>
        <p:nvSpPr>
          <p:cNvPr id="4" name="Shape 2"/>
          <p:cNvSpPr/>
          <p:nvPr/>
        </p:nvSpPr>
        <p:spPr>
          <a:xfrm>
            <a:off x="457200" y="1554480"/>
            <a:ext cx="2651760" cy="1371600"/>
          </a:xfrm>
          <a:prstGeom prst="roundRect">
            <a:avLst>
              <a:gd name="adj" fmla="val 5333"/>
            </a:avLst>
          </a:prstGeom>
          <a:solidFill>
            <a:srgbClr val="FFFFFF"/>
          </a:solidFill>
          <a:ln w="19050">
            <a:solidFill>
              <a:srgbClr val="C00000"/>
            </a:solidFill>
            <a:prstDash val="solid"/>
          </a:ln>
          <a:effectLst>
            <a:outerShdw sx="100000" sy="100000" kx="0" ky="0" algn="bl" rotWithShape="0" blurRad="50800" dist="25400" dir="16200000">
              <a:srgbClr val="D9D9D9">
                <a:alpha val="50000"/>
              </a:srgbClr>
            </a:outerShdw>
          </a:effectLst>
        </p:spPr>
      </p:sp>
      <p:sp>
        <p:nvSpPr>
          <p:cNvPr id="5" name="Text 3"/>
          <p:cNvSpPr/>
          <p:nvPr/>
        </p:nvSpPr>
        <p:spPr>
          <a:xfrm>
            <a:off x="457200" y="1664208"/>
            <a:ext cx="2651760" cy="658368"/>
          </a:xfrm>
          <a:prstGeom prst="rect">
            <a:avLst/>
          </a:prstGeom>
          <a:noFill/>
          <a:ln/>
        </p:spPr>
        <p:txBody>
          <a:bodyPr wrap="square" rtlCol="0" anchor="ctr"/>
          <a:lstStyle/>
          <a:p>
            <a:pPr algn="ctr" indent="0" marL="0">
              <a:buNone/>
            </a:pPr>
            <a:r>
              <a:rPr lang="en-US" sz="3200" b="1" dirty="0">
                <a:solidFill>
                  <a:srgbClr val="C00000"/>
                </a:solidFill>
                <a:latin typeface="Georgia" pitchFamily="34" charset="0"/>
                <a:ea typeface="Georgia" pitchFamily="34" charset="-122"/>
                <a:cs typeface="Georgia" pitchFamily="34" charset="-120"/>
              </a:rPr>
              <a:t>61,4 → 39,5</a:t>
            </a:r>
            <a:endParaRPr lang="en-US" sz="3200" dirty="0"/>
          </a:p>
        </p:txBody>
      </p:sp>
      <p:sp>
        <p:nvSpPr>
          <p:cNvPr id="6" name="Text 4"/>
          <p:cNvSpPr/>
          <p:nvPr/>
        </p:nvSpPr>
        <p:spPr>
          <a:xfrm>
            <a:off x="548640" y="2340864"/>
            <a:ext cx="2468880" cy="365760"/>
          </a:xfrm>
          <a:prstGeom prst="rect">
            <a:avLst/>
          </a:prstGeom>
          <a:noFill/>
          <a:ln/>
        </p:spPr>
        <p:txBody>
          <a:bodyPr wrap="square" rtlCol="0" anchor="ctr"/>
          <a:lstStyle/>
          <a:p>
            <a:pPr algn="ctr" indent="0" marL="0">
              <a:buNone/>
            </a:pPr>
            <a:r>
              <a:rPr lang="en-US" sz="1100" b="1" dirty="0">
                <a:solidFill>
                  <a:srgbClr val="1F3864"/>
                </a:solidFill>
                <a:latin typeface="Calibri" pitchFamily="34" charset="0"/>
                <a:ea typeface="Calibri" pitchFamily="34" charset="-122"/>
                <a:cs typeface="Calibri" pitchFamily="34" charset="-120"/>
              </a:rPr>
              <a:t>Birleşik CX Skoru (aylık)</a:t>
            </a:r>
            <a:endParaRPr lang="en-US" sz="1100" dirty="0"/>
          </a:p>
        </p:txBody>
      </p:sp>
      <p:sp>
        <p:nvSpPr>
          <p:cNvPr id="7" name="Text 5"/>
          <p:cNvSpPr/>
          <p:nvPr/>
        </p:nvSpPr>
        <p:spPr>
          <a:xfrm>
            <a:off x="548640" y="2651760"/>
            <a:ext cx="2468880" cy="256032"/>
          </a:xfrm>
          <a:prstGeom prst="rect">
            <a:avLst/>
          </a:prstGeom>
          <a:noFill/>
          <a:ln/>
        </p:spPr>
        <p:txBody>
          <a:bodyPr wrap="square" rtlCol="0" anchor="ctr"/>
          <a:lstStyle/>
          <a:p>
            <a:pPr algn="ctr" indent="0" marL="0">
              <a:buNone/>
            </a:pPr>
            <a:r>
              <a:rPr lang="en-US" sz="900" dirty="0">
                <a:solidFill>
                  <a:srgbClr val="595959"/>
                </a:solidFill>
                <a:latin typeface="Calibri" pitchFamily="34" charset="0"/>
                <a:ea typeface="Calibri" pitchFamily="34" charset="-122"/>
                <a:cs typeface="Calibri" pitchFamily="34" charset="-120"/>
              </a:rPr>
              <a:t>Şubat → Mart 2026</a:t>
            </a:r>
            <a:endParaRPr lang="en-US" sz="900" dirty="0"/>
          </a:p>
        </p:txBody>
      </p:sp>
      <p:sp>
        <p:nvSpPr>
          <p:cNvPr id="8" name="Shape 6"/>
          <p:cNvSpPr/>
          <p:nvPr/>
        </p:nvSpPr>
        <p:spPr>
          <a:xfrm>
            <a:off x="3246120" y="1554480"/>
            <a:ext cx="2651760" cy="1371600"/>
          </a:xfrm>
          <a:prstGeom prst="roundRect">
            <a:avLst>
              <a:gd name="adj" fmla="val 5333"/>
            </a:avLst>
          </a:prstGeom>
          <a:solidFill>
            <a:srgbClr val="FFFFFF"/>
          </a:solidFill>
          <a:ln w="19050">
            <a:solidFill>
              <a:srgbClr val="C00000"/>
            </a:solidFill>
            <a:prstDash val="solid"/>
          </a:ln>
          <a:effectLst>
            <a:outerShdw sx="100000" sy="100000" kx="0" ky="0" algn="bl" rotWithShape="0" blurRad="50800" dist="25400" dir="16200000">
              <a:srgbClr val="D9D9D9">
                <a:alpha val="50000"/>
              </a:srgbClr>
            </a:outerShdw>
          </a:effectLst>
        </p:spPr>
      </p:sp>
      <p:sp>
        <p:nvSpPr>
          <p:cNvPr id="9" name="Text 7"/>
          <p:cNvSpPr/>
          <p:nvPr/>
        </p:nvSpPr>
        <p:spPr>
          <a:xfrm>
            <a:off x="3246120" y="1664208"/>
            <a:ext cx="2651760" cy="658368"/>
          </a:xfrm>
          <a:prstGeom prst="rect">
            <a:avLst/>
          </a:prstGeom>
          <a:noFill/>
          <a:ln/>
        </p:spPr>
        <p:txBody>
          <a:bodyPr wrap="square" rtlCol="0" anchor="ctr"/>
          <a:lstStyle/>
          <a:p>
            <a:pPr algn="ctr" indent="0" marL="0">
              <a:buNone/>
            </a:pPr>
            <a:r>
              <a:rPr lang="en-US" sz="3200" b="1" dirty="0">
                <a:solidFill>
                  <a:srgbClr val="C00000"/>
                </a:solidFill>
                <a:latin typeface="Georgia" pitchFamily="34" charset="0"/>
                <a:ea typeface="Georgia" pitchFamily="34" charset="-122"/>
                <a:cs typeface="Georgia" pitchFamily="34" charset="-120"/>
              </a:rPr>
              <a:t>+11,8 → −6,5</a:t>
            </a:r>
            <a:endParaRPr lang="en-US" sz="3200" dirty="0"/>
          </a:p>
        </p:txBody>
      </p:sp>
      <p:sp>
        <p:nvSpPr>
          <p:cNvPr id="10" name="Text 8"/>
          <p:cNvSpPr/>
          <p:nvPr/>
        </p:nvSpPr>
        <p:spPr>
          <a:xfrm>
            <a:off x="3337560" y="2340864"/>
            <a:ext cx="2468880" cy="365760"/>
          </a:xfrm>
          <a:prstGeom prst="rect">
            <a:avLst/>
          </a:prstGeom>
          <a:noFill/>
          <a:ln/>
        </p:spPr>
        <p:txBody>
          <a:bodyPr wrap="square" rtlCol="0" anchor="ctr"/>
          <a:lstStyle/>
          <a:p>
            <a:pPr algn="ctr" indent="0" marL="0">
              <a:buNone/>
            </a:pPr>
            <a:r>
              <a:rPr lang="en-US" sz="1100" b="1" dirty="0">
                <a:solidFill>
                  <a:srgbClr val="1F3864"/>
                </a:solidFill>
                <a:latin typeface="Calibri" pitchFamily="34" charset="0"/>
                <a:ea typeface="Calibri" pitchFamily="34" charset="-122"/>
                <a:cs typeface="Calibri" pitchFamily="34" charset="-120"/>
              </a:rPr>
              <a:t>NPS (Şubat → Mart)</a:t>
            </a:r>
            <a:endParaRPr lang="en-US" sz="1100" dirty="0"/>
          </a:p>
        </p:txBody>
      </p:sp>
      <p:sp>
        <p:nvSpPr>
          <p:cNvPr id="11" name="Text 9"/>
          <p:cNvSpPr/>
          <p:nvPr/>
        </p:nvSpPr>
        <p:spPr>
          <a:xfrm>
            <a:off x="3337560" y="2651760"/>
            <a:ext cx="2468880" cy="256032"/>
          </a:xfrm>
          <a:prstGeom prst="rect">
            <a:avLst/>
          </a:prstGeom>
          <a:noFill/>
          <a:ln/>
        </p:spPr>
        <p:txBody>
          <a:bodyPr wrap="square" rtlCol="0" anchor="ctr"/>
          <a:lstStyle/>
          <a:p>
            <a:pPr algn="ctr" indent="0" marL="0">
              <a:buNone/>
            </a:pPr>
            <a:r>
              <a:rPr lang="en-US" sz="900" dirty="0">
                <a:solidFill>
                  <a:srgbClr val="595959"/>
                </a:solidFill>
                <a:latin typeface="Calibri" pitchFamily="34" charset="0"/>
                <a:ea typeface="Calibri" pitchFamily="34" charset="-122"/>
                <a:cs typeface="Calibri" pitchFamily="34" charset="-120"/>
              </a:rPr>
              <a:t>Haziran: −21,2</a:t>
            </a:r>
            <a:endParaRPr lang="en-US" sz="900" dirty="0"/>
          </a:p>
        </p:txBody>
      </p:sp>
      <p:sp>
        <p:nvSpPr>
          <p:cNvPr id="12" name="Shape 10"/>
          <p:cNvSpPr/>
          <p:nvPr/>
        </p:nvSpPr>
        <p:spPr>
          <a:xfrm>
            <a:off x="6035040" y="1554480"/>
            <a:ext cx="2651760" cy="1371600"/>
          </a:xfrm>
          <a:prstGeom prst="roundRect">
            <a:avLst>
              <a:gd name="adj" fmla="val 5333"/>
            </a:avLst>
          </a:prstGeom>
          <a:solidFill>
            <a:srgbClr val="FFFFFF"/>
          </a:solidFill>
          <a:ln w="19050">
            <a:solidFill>
              <a:srgbClr val="C00000"/>
            </a:solidFill>
            <a:prstDash val="solid"/>
          </a:ln>
          <a:effectLst>
            <a:outerShdw sx="100000" sy="100000" kx="0" ky="0" algn="bl" rotWithShape="0" blurRad="50800" dist="25400" dir="16200000">
              <a:srgbClr val="D9D9D9">
                <a:alpha val="50000"/>
              </a:srgbClr>
            </a:outerShdw>
          </a:effectLst>
        </p:spPr>
      </p:sp>
      <p:sp>
        <p:nvSpPr>
          <p:cNvPr id="13" name="Text 11"/>
          <p:cNvSpPr/>
          <p:nvPr/>
        </p:nvSpPr>
        <p:spPr>
          <a:xfrm>
            <a:off x="6035040" y="1664208"/>
            <a:ext cx="2651760" cy="658368"/>
          </a:xfrm>
          <a:prstGeom prst="rect">
            <a:avLst/>
          </a:prstGeom>
          <a:noFill/>
          <a:ln/>
        </p:spPr>
        <p:txBody>
          <a:bodyPr wrap="square" rtlCol="0" anchor="ctr"/>
          <a:lstStyle/>
          <a:p>
            <a:pPr algn="ctr" indent="0" marL="0">
              <a:buNone/>
            </a:pPr>
            <a:r>
              <a:rPr lang="en-US" sz="3200" b="1" dirty="0">
                <a:solidFill>
                  <a:srgbClr val="C00000"/>
                </a:solidFill>
                <a:latin typeface="Georgia" pitchFamily="34" charset="0"/>
                <a:ea typeface="Georgia" pitchFamily="34" charset="-122"/>
                <a:cs typeface="Georgia" pitchFamily="34" charset="-120"/>
              </a:rPr>
              <a:t>%66,5 → %9,2</a:t>
            </a:r>
            <a:endParaRPr lang="en-US" sz="3200" dirty="0"/>
          </a:p>
        </p:txBody>
      </p:sp>
      <p:sp>
        <p:nvSpPr>
          <p:cNvPr id="14" name="Text 12"/>
          <p:cNvSpPr/>
          <p:nvPr/>
        </p:nvSpPr>
        <p:spPr>
          <a:xfrm>
            <a:off x="6126480" y="2340864"/>
            <a:ext cx="2468880" cy="365760"/>
          </a:xfrm>
          <a:prstGeom prst="rect">
            <a:avLst/>
          </a:prstGeom>
          <a:noFill/>
          <a:ln/>
        </p:spPr>
        <p:txBody>
          <a:bodyPr wrap="square" rtlCol="0" anchor="ctr"/>
          <a:lstStyle/>
          <a:p>
            <a:pPr algn="ctr" indent="0" marL="0">
              <a:buNone/>
            </a:pPr>
            <a:r>
              <a:rPr lang="en-US" sz="1100" b="1" dirty="0">
                <a:solidFill>
                  <a:srgbClr val="1F3864"/>
                </a:solidFill>
                <a:latin typeface="Calibri" pitchFamily="34" charset="0"/>
                <a:ea typeface="Calibri" pitchFamily="34" charset="-122"/>
                <a:cs typeface="Calibri" pitchFamily="34" charset="-120"/>
              </a:rPr>
              <a:t>CSAT % memnun</a:t>
            </a:r>
            <a:endParaRPr lang="en-US" sz="1100" dirty="0"/>
          </a:p>
        </p:txBody>
      </p:sp>
      <p:sp>
        <p:nvSpPr>
          <p:cNvPr id="15" name="Text 13"/>
          <p:cNvSpPr/>
          <p:nvPr/>
        </p:nvSpPr>
        <p:spPr>
          <a:xfrm>
            <a:off x="6126480" y="2651760"/>
            <a:ext cx="2468880" cy="256032"/>
          </a:xfrm>
          <a:prstGeom prst="rect">
            <a:avLst/>
          </a:prstGeom>
          <a:noFill/>
          <a:ln/>
        </p:spPr>
        <p:txBody>
          <a:bodyPr wrap="square" rtlCol="0" anchor="ctr"/>
          <a:lstStyle/>
          <a:p>
            <a:pPr algn="ctr" indent="0" marL="0">
              <a:buNone/>
            </a:pPr>
            <a:r>
              <a:rPr lang="en-US" sz="900" dirty="0">
                <a:solidFill>
                  <a:srgbClr val="595959"/>
                </a:solidFill>
                <a:latin typeface="Calibri" pitchFamily="34" charset="0"/>
                <a:ea typeface="Calibri" pitchFamily="34" charset="-122"/>
                <a:cs typeface="Calibri" pitchFamily="34" charset="-120"/>
              </a:rPr>
              <a:t>Tüm kanallarda</a:t>
            </a:r>
            <a:endParaRPr lang="en-US" sz="900" dirty="0"/>
          </a:p>
        </p:txBody>
      </p:sp>
      <p:sp>
        <p:nvSpPr>
          <p:cNvPr id="16" name="Shape 14"/>
          <p:cNvSpPr/>
          <p:nvPr/>
        </p:nvSpPr>
        <p:spPr>
          <a:xfrm>
            <a:off x="8823960" y="1554480"/>
            <a:ext cx="2880360" cy="1371600"/>
          </a:xfrm>
          <a:prstGeom prst="roundRect">
            <a:avLst>
              <a:gd name="adj" fmla="val 5333"/>
            </a:avLst>
          </a:prstGeom>
          <a:solidFill>
            <a:srgbClr val="FFFFFF"/>
          </a:solidFill>
          <a:ln w="19050">
            <a:solidFill>
              <a:srgbClr val="C00000"/>
            </a:solidFill>
            <a:prstDash val="solid"/>
          </a:ln>
          <a:effectLst>
            <a:outerShdw sx="100000" sy="100000" kx="0" ky="0" algn="bl" rotWithShape="0" blurRad="50800" dist="25400" dir="16200000">
              <a:srgbClr val="D9D9D9">
                <a:alpha val="50000"/>
              </a:srgbClr>
            </a:outerShdw>
          </a:effectLst>
        </p:spPr>
      </p:sp>
      <p:sp>
        <p:nvSpPr>
          <p:cNvPr id="17" name="Text 15"/>
          <p:cNvSpPr/>
          <p:nvPr/>
        </p:nvSpPr>
        <p:spPr>
          <a:xfrm>
            <a:off x="8823960" y="1664208"/>
            <a:ext cx="2880360" cy="658368"/>
          </a:xfrm>
          <a:prstGeom prst="rect">
            <a:avLst/>
          </a:prstGeom>
          <a:noFill/>
          <a:ln/>
        </p:spPr>
        <p:txBody>
          <a:bodyPr wrap="square" rtlCol="0" anchor="ctr"/>
          <a:lstStyle/>
          <a:p>
            <a:pPr algn="ctr" indent="0" marL="0">
              <a:buNone/>
            </a:pPr>
            <a:r>
              <a:rPr lang="en-US" sz="3200" b="1" dirty="0">
                <a:solidFill>
                  <a:srgbClr val="C00000"/>
                </a:solidFill>
                <a:latin typeface="Georgia" pitchFamily="34" charset="0"/>
                <a:ea typeface="Georgia" pitchFamily="34" charset="-122"/>
                <a:cs typeface="Georgia" pitchFamily="34" charset="-120"/>
              </a:rPr>
              <a:t>97 → 168</a:t>
            </a:r>
            <a:endParaRPr lang="en-US" sz="3200" dirty="0"/>
          </a:p>
        </p:txBody>
      </p:sp>
      <p:sp>
        <p:nvSpPr>
          <p:cNvPr id="18" name="Text 16"/>
          <p:cNvSpPr/>
          <p:nvPr/>
        </p:nvSpPr>
        <p:spPr>
          <a:xfrm>
            <a:off x="8915400" y="2340864"/>
            <a:ext cx="2697480" cy="365760"/>
          </a:xfrm>
          <a:prstGeom prst="rect">
            <a:avLst/>
          </a:prstGeom>
          <a:noFill/>
          <a:ln/>
        </p:spPr>
        <p:txBody>
          <a:bodyPr wrap="square" rtlCol="0" anchor="ctr"/>
          <a:lstStyle/>
          <a:p>
            <a:pPr algn="ctr" indent="0" marL="0">
              <a:buNone/>
            </a:pPr>
            <a:r>
              <a:rPr lang="en-US" sz="1100" b="1" dirty="0">
                <a:solidFill>
                  <a:srgbClr val="1F3864"/>
                </a:solidFill>
                <a:latin typeface="Calibri" pitchFamily="34" charset="0"/>
                <a:ea typeface="Calibri" pitchFamily="34" charset="-122"/>
                <a:cs typeface="Calibri" pitchFamily="34" charset="-120"/>
              </a:rPr>
              <a:t>Aylık kamu şikayeti</a:t>
            </a:r>
            <a:endParaRPr lang="en-US" sz="1100" dirty="0"/>
          </a:p>
        </p:txBody>
      </p:sp>
      <p:sp>
        <p:nvSpPr>
          <p:cNvPr id="19" name="Text 17"/>
          <p:cNvSpPr/>
          <p:nvPr/>
        </p:nvSpPr>
        <p:spPr>
          <a:xfrm>
            <a:off x="8915400" y="2651760"/>
            <a:ext cx="2697480" cy="256032"/>
          </a:xfrm>
          <a:prstGeom prst="rect">
            <a:avLst/>
          </a:prstGeom>
          <a:noFill/>
          <a:ln/>
        </p:spPr>
        <p:txBody>
          <a:bodyPr wrap="square" rtlCol="0" anchor="ctr"/>
          <a:lstStyle/>
          <a:p>
            <a:pPr algn="ctr" indent="0" marL="0">
              <a:buNone/>
            </a:pPr>
            <a:r>
              <a:rPr lang="en-US" sz="900" dirty="0">
                <a:solidFill>
                  <a:srgbClr val="595959"/>
                </a:solidFill>
                <a:latin typeface="Calibri" pitchFamily="34" charset="0"/>
                <a:ea typeface="Calibri" pitchFamily="34" charset="-122"/>
                <a:cs typeface="Calibri" pitchFamily="34" charset="-120"/>
              </a:rPr>
              <a:t>+%73 (Şub→Mart)</a:t>
            </a:r>
            <a:endParaRPr lang="en-US" sz="900" dirty="0"/>
          </a:p>
        </p:txBody>
      </p:sp>
      <p:sp>
        <p:nvSpPr>
          <p:cNvPr id="20" name="Shape 18"/>
          <p:cNvSpPr/>
          <p:nvPr/>
        </p:nvSpPr>
        <p:spPr>
          <a:xfrm>
            <a:off x="457200" y="3200400"/>
            <a:ext cx="5532120" cy="2926080"/>
          </a:xfrm>
          <a:prstGeom prst="roundRect">
            <a:avLst>
              <a:gd name="adj" fmla="val 1875"/>
            </a:avLst>
          </a:prstGeom>
          <a:solidFill>
            <a:srgbClr val="FFFFFF"/>
          </a:solidFill>
          <a:ln w="12700">
            <a:solidFill>
              <a:srgbClr val="D9D9D9"/>
            </a:solidFill>
            <a:prstDash val="solid"/>
          </a:ln>
        </p:spPr>
      </p:sp>
      <p:sp>
        <p:nvSpPr>
          <p:cNvPr id="21" name="Shape 19"/>
          <p:cNvSpPr/>
          <p:nvPr/>
        </p:nvSpPr>
        <p:spPr>
          <a:xfrm>
            <a:off x="457200" y="3200400"/>
            <a:ext cx="82296" cy="2926080"/>
          </a:xfrm>
          <a:prstGeom prst="rect">
            <a:avLst/>
          </a:prstGeom>
          <a:solidFill>
            <a:srgbClr val="C00000"/>
          </a:solidFill>
          <a:ln/>
        </p:spPr>
      </p:sp>
      <p:sp>
        <p:nvSpPr>
          <p:cNvPr id="22" name="Text 20"/>
          <p:cNvSpPr/>
          <p:nvPr/>
        </p:nvSpPr>
        <p:spPr>
          <a:xfrm>
            <a:off x="658368" y="3310128"/>
            <a:ext cx="5212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Ne oldu?</a:t>
            </a:r>
            <a:endParaRPr lang="en-US" sz="1300" dirty="0"/>
          </a:p>
        </p:txBody>
      </p:sp>
      <p:sp>
        <p:nvSpPr>
          <p:cNvPr id="23" name="Text 21"/>
          <p:cNvSpPr/>
          <p:nvPr/>
        </p:nvSpPr>
        <p:spPr>
          <a:xfrm>
            <a:off x="658368" y="3675888"/>
            <a:ext cx="5212080" cy="237744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Birleşik CX Skoru dönem ortalaması 60,5'ten (Mart öncesi 14 ay) 38,2'ye düştü (−22 puan).</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Düşüş tek bir kanal veya kategoriyle sınırlı değil; NPS, CSAT, SLA, çözüm süresi, yeniden açılma — hepsi aynı anda bozuldu.</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Çöküş kalıcı: Mart'tan Haziran'a iyileşme yok, aksine derinleşiyor.</a:t>
            </a:r>
            <a:endParaRPr lang="en-US" sz="1100" dirty="0"/>
          </a:p>
        </p:txBody>
      </p:sp>
      <p:sp>
        <p:nvSpPr>
          <p:cNvPr id="24" name="Shape 22"/>
          <p:cNvSpPr/>
          <p:nvPr/>
        </p:nvSpPr>
        <p:spPr>
          <a:xfrm>
            <a:off x="6172200" y="3200400"/>
            <a:ext cx="5532120" cy="2926080"/>
          </a:xfrm>
          <a:prstGeom prst="roundRect">
            <a:avLst>
              <a:gd name="adj" fmla="val 1875"/>
            </a:avLst>
          </a:prstGeom>
          <a:solidFill>
            <a:srgbClr val="FFFFFF"/>
          </a:solidFill>
          <a:ln w="12700">
            <a:solidFill>
              <a:srgbClr val="D9D9D9"/>
            </a:solidFill>
            <a:prstDash val="solid"/>
          </a:ln>
        </p:spPr>
      </p:sp>
      <p:sp>
        <p:nvSpPr>
          <p:cNvPr id="25" name="Shape 23"/>
          <p:cNvSpPr/>
          <p:nvPr/>
        </p:nvSpPr>
        <p:spPr>
          <a:xfrm>
            <a:off x="6172200" y="3200400"/>
            <a:ext cx="82296" cy="2926080"/>
          </a:xfrm>
          <a:prstGeom prst="rect">
            <a:avLst/>
          </a:prstGeom>
          <a:solidFill>
            <a:srgbClr val="2E75B6"/>
          </a:solidFill>
          <a:ln/>
        </p:spPr>
      </p:sp>
      <p:sp>
        <p:nvSpPr>
          <p:cNvPr id="26" name="Text 24"/>
          <p:cNvSpPr/>
          <p:nvPr/>
        </p:nvSpPr>
        <p:spPr>
          <a:xfrm>
            <a:off x="6373368" y="3310128"/>
            <a:ext cx="5212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Neden önemli?</a:t>
            </a:r>
            <a:endParaRPr lang="en-US" sz="1300" dirty="0"/>
          </a:p>
        </p:txBody>
      </p:sp>
      <p:sp>
        <p:nvSpPr>
          <p:cNvPr id="27" name="Text 25"/>
          <p:cNvSpPr/>
          <p:nvPr/>
        </p:nvSpPr>
        <p:spPr>
          <a:xfrm>
            <a:off x="6373368" y="3675888"/>
            <a:ext cx="5212080" cy="237744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Kamuya açık şikayet ve olumsuz sosyal medya hacmi hızla artıyor — marka riski.</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Temsilci kalitesi sabit kaldığı halde sonuçlar bozuldu → sorun insan değil, sistem/süreç.</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Erken ve doğru müdahale ile CX Skorunun 1-2 çeyrekte büyük ölçüde geri kazanılması mümkün.</a:t>
            </a:r>
            <a:endParaRPr lang="en-US" sz="1100" dirty="0"/>
          </a:p>
        </p:txBody>
      </p:sp>
      <p:sp>
        <p:nvSpPr>
          <p:cNvPr id="28" name="Text 26"/>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29" name="Text 27"/>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Yöntem ve Kapsam</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10 kaynak ortak taksonomiye indirgendi; şeffaf, ağırlıklı bir CX Skoru tanımlandı</a:t>
            </a:r>
            <a:endParaRPr lang="en-US" sz="1400" dirty="0"/>
          </a:p>
        </p:txBody>
      </p:sp>
      <p:sp>
        <p:nvSpPr>
          <p:cNvPr id="4" name="Shape 2"/>
          <p:cNvSpPr/>
          <p:nvPr/>
        </p:nvSpPr>
        <p:spPr>
          <a:xfrm>
            <a:off x="457200" y="1554480"/>
            <a:ext cx="3657600" cy="4480560"/>
          </a:xfrm>
          <a:prstGeom prst="roundRect">
            <a:avLst>
              <a:gd name="adj" fmla="val 1500"/>
            </a:avLst>
          </a:prstGeom>
          <a:solidFill>
            <a:srgbClr val="FFFFFF"/>
          </a:solidFill>
          <a:ln w="12700">
            <a:solidFill>
              <a:srgbClr val="D9D9D9"/>
            </a:solidFill>
            <a:prstDash val="solid"/>
          </a:ln>
        </p:spPr>
      </p:sp>
      <p:sp>
        <p:nvSpPr>
          <p:cNvPr id="5" name="Shape 3"/>
          <p:cNvSpPr/>
          <p:nvPr/>
        </p:nvSpPr>
        <p:spPr>
          <a:xfrm>
            <a:off x="457200" y="1554480"/>
            <a:ext cx="82296" cy="4480560"/>
          </a:xfrm>
          <a:prstGeom prst="rect">
            <a:avLst/>
          </a:prstGeom>
          <a:solidFill>
            <a:srgbClr val="1F3864"/>
          </a:solidFill>
          <a:ln/>
        </p:spPr>
      </p:sp>
      <p:sp>
        <p:nvSpPr>
          <p:cNvPr id="6" name="Text 4"/>
          <p:cNvSpPr/>
          <p:nvPr/>
        </p:nvSpPr>
        <p:spPr>
          <a:xfrm>
            <a:off x="658368" y="1664208"/>
            <a:ext cx="333756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Birleştirilen 10 Kaynak</a:t>
            </a:r>
            <a:endParaRPr lang="en-US" sz="1300" dirty="0"/>
          </a:p>
        </p:txBody>
      </p:sp>
      <p:sp>
        <p:nvSpPr>
          <p:cNvPr id="7" name="Text 5"/>
          <p:cNvSpPr/>
          <p:nvPr/>
        </p:nvSpPr>
        <p:spPr>
          <a:xfrm>
            <a:off x="658368" y="2029968"/>
            <a:ext cx="3337560" cy="393192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D365 Destek Talepleri (6.866)</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NPS Anketi (3.060)</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CSAT Anketi (4.680)</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Çağrı Merkezi Transkript (2.700)</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Dijital Sohbet (3.240)</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Kamu Şikayet Platformu (1.861)</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Uygulama Yorumları (2.070)</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Sosyal Medya (1.900)</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Temsilci Kalite Karneleri (60)</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Kanal Hacim/Maliyet (6)</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Toplam: 26.443 kayıt</a:t>
            </a:r>
            <a:endParaRPr lang="en-US" sz="1100" dirty="0"/>
          </a:p>
        </p:txBody>
      </p:sp>
      <p:sp>
        <p:nvSpPr>
          <p:cNvPr id="8" name="Shape 6"/>
          <p:cNvSpPr/>
          <p:nvPr/>
        </p:nvSpPr>
        <p:spPr>
          <a:xfrm>
            <a:off x="4251960" y="1554480"/>
            <a:ext cx="3657600" cy="4480560"/>
          </a:xfrm>
          <a:prstGeom prst="roundRect">
            <a:avLst>
              <a:gd name="adj" fmla="val 1500"/>
            </a:avLst>
          </a:prstGeom>
          <a:solidFill>
            <a:srgbClr val="FFFFFF"/>
          </a:solidFill>
          <a:ln w="12700">
            <a:solidFill>
              <a:srgbClr val="D9D9D9"/>
            </a:solidFill>
            <a:prstDash val="solid"/>
          </a:ln>
        </p:spPr>
      </p:sp>
      <p:sp>
        <p:nvSpPr>
          <p:cNvPr id="9" name="Shape 7"/>
          <p:cNvSpPr/>
          <p:nvPr/>
        </p:nvSpPr>
        <p:spPr>
          <a:xfrm>
            <a:off x="4251960" y="1554480"/>
            <a:ext cx="82296" cy="4480560"/>
          </a:xfrm>
          <a:prstGeom prst="rect">
            <a:avLst/>
          </a:prstGeom>
          <a:solidFill>
            <a:srgbClr val="2E75B6"/>
          </a:solidFill>
          <a:ln/>
        </p:spPr>
      </p:sp>
      <p:sp>
        <p:nvSpPr>
          <p:cNvPr id="10" name="Text 8"/>
          <p:cNvSpPr/>
          <p:nvPr/>
        </p:nvSpPr>
        <p:spPr>
          <a:xfrm>
            <a:off x="4453128" y="1664208"/>
            <a:ext cx="333756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Ortak Taksonomi (12 kategori)</a:t>
            </a:r>
            <a:endParaRPr lang="en-US" sz="1300" dirty="0"/>
          </a:p>
        </p:txBody>
      </p:sp>
      <p:sp>
        <p:nvSpPr>
          <p:cNvPr id="11" name="Text 9"/>
          <p:cNvSpPr/>
          <p:nvPr/>
        </p:nvSpPr>
        <p:spPr>
          <a:xfrm>
            <a:off x="4453128" y="2029968"/>
            <a:ext cx="3337560" cy="393192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Faturalama · Şebeke/İnternet Arıza · Taahhüt · Müşteri Hizmetleri Erişimi · Hız/Kapsama · İptal/Abonelik · Kurulum/Aktivasyon · İade/Ödeme · Uygulama/Dijital · Kampanya/Bilgilendirme · KVKK/İzinsiz Arama · Fiyat/Tarife</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Eşleme:</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NPS 'Kapsama' → Hız/Kapsama</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NPS 'Fiyat' → Fiyat/Tarife</a:t>
            </a:r>
            <a:endParaRPr lang="en-US" sz="1100" dirty="0"/>
          </a:p>
        </p:txBody>
      </p:sp>
      <p:sp>
        <p:nvSpPr>
          <p:cNvPr id="12" name="Shape 10"/>
          <p:cNvSpPr/>
          <p:nvPr/>
        </p:nvSpPr>
        <p:spPr>
          <a:xfrm>
            <a:off x="8046720" y="1554480"/>
            <a:ext cx="3685032" cy="4480560"/>
          </a:xfrm>
          <a:prstGeom prst="roundRect">
            <a:avLst>
              <a:gd name="adj" fmla="val 1489"/>
            </a:avLst>
          </a:prstGeom>
          <a:solidFill>
            <a:srgbClr val="FFFFFF"/>
          </a:solidFill>
          <a:ln w="12700">
            <a:solidFill>
              <a:srgbClr val="D9D9D9"/>
            </a:solidFill>
            <a:prstDash val="solid"/>
          </a:ln>
        </p:spPr>
      </p:sp>
      <p:sp>
        <p:nvSpPr>
          <p:cNvPr id="13" name="Shape 11"/>
          <p:cNvSpPr/>
          <p:nvPr/>
        </p:nvSpPr>
        <p:spPr>
          <a:xfrm>
            <a:off x="8046720" y="1554480"/>
            <a:ext cx="82296" cy="4480560"/>
          </a:xfrm>
          <a:prstGeom prst="rect">
            <a:avLst/>
          </a:prstGeom>
          <a:solidFill>
            <a:srgbClr val="548235"/>
          </a:solidFill>
          <a:ln/>
        </p:spPr>
      </p:sp>
      <p:sp>
        <p:nvSpPr>
          <p:cNvPr id="14" name="Text 12"/>
          <p:cNvSpPr/>
          <p:nvPr/>
        </p:nvSpPr>
        <p:spPr>
          <a:xfrm>
            <a:off x="8247888" y="1664208"/>
            <a:ext cx="3364992"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Birleşik CX Skoru (0-100)</a:t>
            </a:r>
            <a:endParaRPr lang="en-US" sz="1300" dirty="0"/>
          </a:p>
        </p:txBody>
      </p:sp>
      <p:sp>
        <p:nvSpPr>
          <p:cNvPr id="15" name="Text 13"/>
          <p:cNvSpPr/>
          <p:nvPr/>
        </p:nvSpPr>
        <p:spPr>
          <a:xfrm>
            <a:off x="8247888" y="2029968"/>
            <a:ext cx="3364992" cy="393192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Ağırlıklı harman:</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NPS  — %25</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CSAT  — %25</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Şikayet Çözüm Oranı  — %20</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Kamuya Açık Duygu  — %15</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Temsilci Kalite  — %15</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Her bileşen 0-100'e normalize edilir; skor aylık hesaplanır.</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Duygu: Olumlu/Nötr/Olumsuz; temalar Türkçe anahtar-kelime sözlüğüyle çıkarıldı.</a:t>
            </a:r>
            <a:endParaRPr lang="en-US" sz="1100" dirty="0"/>
          </a:p>
        </p:txBody>
      </p:sp>
      <p:sp>
        <p:nvSpPr>
          <p:cNvPr id="16" name="Text 14"/>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17" name="Text 15"/>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Birleşik CX Skoru — Aylık Trend</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İstikrarlı ~60 bandından Mart 2026'da ~39'a düşüş</a:t>
            </a:r>
            <a:endParaRPr lang="en-US" sz="1400" dirty="0"/>
          </a:p>
        </p:txBody>
      </p:sp>
      <p:pic>
        <p:nvPicPr>
          <p:cNvPr id="4" name="Image 0" descr="working/chart_cx.png">    </p:cNvPr>
          <p:cNvPicPr>
            <a:picLocks noChangeAspect="1"/>
          </p:cNvPicPr>
          <p:nvPr/>
        </p:nvPicPr>
        <p:blipFill>
          <a:blip r:embed="rId1"/>
          <a:stretch>
            <a:fillRect/>
          </a:stretch>
        </p:blipFill>
        <p:spPr>
          <a:xfrm>
            <a:off x="457200" y="1417320"/>
            <a:ext cx="7589520" cy="3538728"/>
          </a:xfrm>
          <a:prstGeom prst="rect">
            <a:avLst/>
          </a:prstGeom>
        </p:spPr>
      </p:pic>
      <p:sp>
        <p:nvSpPr>
          <p:cNvPr id="5" name="Shape 2"/>
          <p:cNvSpPr/>
          <p:nvPr/>
        </p:nvSpPr>
        <p:spPr>
          <a:xfrm>
            <a:off x="8321040" y="1554480"/>
            <a:ext cx="3383280" cy="1371600"/>
          </a:xfrm>
          <a:prstGeom prst="roundRect">
            <a:avLst>
              <a:gd name="adj" fmla="val 5333"/>
            </a:avLst>
          </a:prstGeom>
          <a:solidFill>
            <a:srgbClr val="FFFFFF"/>
          </a:solidFill>
          <a:ln w="19050">
            <a:solidFill>
              <a:srgbClr val="C00000"/>
            </a:solidFill>
            <a:prstDash val="solid"/>
          </a:ln>
          <a:effectLst>
            <a:outerShdw sx="100000" sy="100000" kx="0" ky="0" algn="bl" rotWithShape="0" blurRad="50800" dist="25400" dir="16200000">
              <a:srgbClr val="D9D9D9">
                <a:alpha val="50000"/>
              </a:srgbClr>
            </a:outerShdw>
          </a:effectLst>
        </p:spPr>
      </p:sp>
      <p:sp>
        <p:nvSpPr>
          <p:cNvPr id="6" name="Text 3"/>
          <p:cNvSpPr/>
          <p:nvPr/>
        </p:nvSpPr>
        <p:spPr>
          <a:xfrm>
            <a:off x="8321040" y="1664208"/>
            <a:ext cx="3383280" cy="658368"/>
          </a:xfrm>
          <a:prstGeom prst="rect">
            <a:avLst/>
          </a:prstGeom>
          <a:noFill/>
          <a:ln/>
        </p:spPr>
        <p:txBody>
          <a:bodyPr wrap="square" rtlCol="0" anchor="ctr"/>
          <a:lstStyle/>
          <a:p>
            <a:pPr algn="ctr" indent="0" marL="0">
              <a:buNone/>
            </a:pPr>
            <a:r>
              <a:rPr lang="en-US" sz="3200" b="1" dirty="0">
                <a:solidFill>
                  <a:srgbClr val="C00000"/>
                </a:solidFill>
                <a:latin typeface="Georgia" pitchFamily="34" charset="0"/>
                <a:ea typeface="Georgia" pitchFamily="34" charset="-122"/>
                <a:cs typeface="Georgia" pitchFamily="34" charset="-120"/>
              </a:rPr>
              <a:t>−22,3</a:t>
            </a:r>
            <a:endParaRPr lang="en-US" sz="3200" dirty="0"/>
          </a:p>
        </p:txBody>
      </p:sp>
      <p:sp>
        <p:nvSpPr>
          <p:cNvPr id="7" name="Text 4"/>
          <p:cNvSpPr/>
          <p:nvPr/>
        </p:nvSpPr>
        <p:spPr>
          <a:xfrm>
            <a:off x="8412480" y="2340864"/>
            <a:ext cx="3200400" cy="365760"/>
          </a:xfrm>
          <a:prstGeom prst="rect">
            <a:avLst/>
          </a:prstGeom>
          <a:noFill/>
          <a:ln/>
        </p:spPr>
        <p:txBody>
          <a:bodyPr wrap="square" rtlCol="0" anchor="ctr"/>
          <a:lstStyle/>
          <a:p>
            <a:pPr algn="ctr" indent="0" marL="0">
              <a:buNone/>
            </a:pPr>
            <a:r>
              <a:rPr lang="en-US" sz="1100" b="1" dirty="0">
                <a:solidFill>
                  <a:srgbClr val="1F3864"/>
                </a:solidFill>
                <a:latin typeface="Calibri" pitchFamily="34" charset="0"/>
                <a:ea typeface="Calibri" pitchFamily="34" charset="-122"/>
                <a:cs typeface="Calibri" pitchFamily="34" charset="-120"/>
              </a:rPr>
              <a:t>CX Skoru düşüşü</a:t>
            </a:r>
            <a:endParaRPr lang="en-US" sz="1100" dirty="0"/>
          </a:p>
        </p:txBody>
      </p:sp>
      <p:sp>
        <p:nvSpPr>
          <p:cNvPr id="8" name="Text 5"/>
          <p:cNvSpPr/>
          <p:nvPr/>
        </p:nvSpPr>
        <p:spPr>
          <a:xfrm>
            <a:off x="8412480" y="2651760"/>
            <a:ext cx="3200400" cy="256032"/>
          </a:xfrm>
          <a:prstGeom prst="rect">
            <a:avLst/>
          </a:prstGeom>
          <a:noFill/>
          <a:ln/>
        </p:spPr>
        <p:txBody>
          <a:bodyPr wrap="square" rtlCol="0" anchor="ctr"/>
          <a:lstStyle/>
          <a:p>
            <a:pPr algn="ctr" indent="0" marL="0">
              <a:buNone/>
            </a:pPr>
            <a:r>
              <a:rPr lang="en-US" sz="900" dirty="0">
                <a:solidFill>
                  <a:srgbClr val="595959"/>
                </a:solidFill>
                <a:latin typeface="Calibri" pitchFamily="34" charset="0"/>
                <a:ea typeface="Calibri" pitchFamily="34" charset="-122"/>
                <a:cs typeface="Calibri" pitchFamily="34" charset="-120"/>
              </a:rPr>
              <a:t>Dönem ort. 60,5 → 38,2</a:t>
            </a:r>
            <a:endParaRPr lang="en-US" sz="900" dirty="0"/>
          </a:p>
        </p:txBody>
      </p:sp>
      <p:sp>
        <p:nvSpPr>
          <p:cNvPr id="9" name="Shape 6"/>
          <p:cNvSpPr/>
          <p:nvPr/>
        </p:nvSpPr>
        <p:spPr>
          <a:xfrm>
            <a:off x="8321040" y="3063240"/>
            <a:ext cx="3383280" cy="1874520"/>
          </a:xfrm>
          <a:prstGeom prst="roundRect">
            <a:avLst>
              <a:gd name="adj" fmla="val 2927"/>
            </a:avLst>
          </a:prstGeom>
          <a:solidFill>
            <a:srgbClr val="FFFFFF"/>
          </a:solidFill>
          <a:ln w="12700">
            <a:solidFill>
              <a:srgbClr val="D9D9D9"/>
            </a:solidFill>
            <a:prstDash val="solid"/>
          </a:ln>
        </p:spPr>
      </p:sp>
      <p:sp>
        <p:nvSpPr>
          <p:cNvPr id="10" name="Shape 7"/>
          <p:cNvSpPr/>
          <p:nvPr/>
        </p:nvSpPr>
        <p:spPr>
          <a:xfrm>
            <a:off x="8321040" y="3063240"/>
            <a:ext cx="82296" cy="1874520"/>
          </a:xfrm>
          <a:prstGeom prst="rect">
            <a:avLst/>
          </a:prstGeom>
          <a:solidFill>
            <a:srgbClr val="1F3864"/>
          </a:solidFill>
          <a:ln/>
        </p:spPr>
      </p:sp>
      <p:sp>
        <p:nvSpPr>
          <p:cNvPr id="11" name="Text 8"/>
          <p:cNvSpPr/>
          <p:nvPr/>
        </p:nvSpPr>
        <p:spPr>
          <a:xfrm>
            <a:off x="8522208" y="3172968"/>
            <a:ext cx="306324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Okuma</a:t>
            </a:r>
            <a:endParaRPr lang="en-US" sz="1300" dirty="0"/>
          </a:p>
        </p:txBody>
      </p:sp>
      <p:sp>
        <p:nvSpPr>
          <p:cNvPr id="12" name="Text 9"/>
          <p:cNvSpPr/>
          <p:nvPr/>
        </p:nvSpPr>
        <p:spPr>
          <a:xfrm>
            <a:off x="8522208" y="3538728"/>
            <a:ext cx="3063240" cy="132588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Mart öncesi 14 ay: 58-62 bandında stabil.</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Mart 2026: tek ayda ~22 puan düşüş.</a:t>
            </a: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Haziran: 36,6 — toparlanma yok.</a:t>
            </a:r>
            <a:endParaRPr lang="en-US" sz="1100" dirty="0"/>
          </a:p>
        </p:txBody>
      </p:sp>
      <p:sp>
        <p:nvSpPr>
          <p:cNvPr id="13" name="Text 10"/>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14" name="Text 11"/>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NPS ve CSAT Trendi</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İki bağımsız ölçüt de aynı ayda çöküyor — bulguyu doğruluyor</a:t>
            </a:r>
            <a:endParaRPr lang="en-US" sz="1400" dirty="0"/>
          </a:p>
        </p:txBody>
      </p:sp>
      <p:pic>
        <p:nvPicPr>
          <p:cNvPr id="4" name="Image 0" descr="working/chart_npscsat.png">    </p:cNvPr>
          <p:cNvPicPr>
            <a:picLocks noChangeAspect="1"/>
          </p:cNvPicPr>
          <p:nvPr/>
        </p:nvPicPr>
        <p:blipFill>
          <a:blip r:embed="rId1"/>
          <a:stretch>
            <a:fillRect/>
          </a:stretch>
        </p:blipFill>
        <p:spPr>
          <a:xfrm>
            <a:off x="457200" y="1417320"/>
            <a:ext cx="7589520" cy="3538728"/>
          </a:xfrm>
          <a:prstGeom prst="rect">
            <a:avLst/>
          </a:prstGeom>
        </p:spPr>
      </p:pic>
      <p:sp>
        <p:nvSpPr>
          <p:cNvPr id="5" name="Shape 2"/>
          <p:cNvSpPr/>
          <p:nvPr/>
        </p:nvSpPr>
        <p:spPr>
          <a:xfrm>
            <a:off x="8321040" y="1554480"/>
            <a:ext cx="3383280" cy="1371600"/>
          </a:xfrm>
          <a:prstGeom prst="roundRect">
            <a:avLst>
              <a:gd name="adj" fmla="val 5333"/>
            </a:avLst>
          </a:prstGeom>
          <a:solidFill>
            <a:srgbClr val="FFFFFF"/>
          </a:solidFill>
          <a:ln w="19050">
            <a:solidFill>
              <a:srgbClr val="C00000"/>
            </a:solidFill>
            <a:prstDash val="solid"/>
          </a:ln>
          <a:effectLst>
            <a:outerShdw sx="100000" sy="100000" kx="0" ky="0" algn="bl" rotWithShape="0" blurRad="50800" dist="25400" dir="16200000">
              <a:srgbClr val="D9D9D9">
                <a:alpha val="50000"/>
              </a:srgbClr>
            </a:outerShdw>
          </a:effectLst>
        </p:spPr>
      </p:sp>
      <p:sp>
        <p:nvSpPr>
          <p:cNvPr id="6" name="Text 3"/>
          <p:cNvSpPr/>
          <p:nvPr/>
        </p:nvSpPr>
        <p:spPr>
          <a:xfrm>
            <a:off x="8321040" y="1664208"/>
            <a:ext cx="3383280" cy="658368"/>
          </a:xfrm>
          <a:prstGeom prst="rect">
            <a:avLst/>
          </a:prstGeom>
          <a:noFill/>
          <a:ln/>
        </p:spPr>
        <p:txBody>
          <a:bodyPr wrap="square" rtlCol="0" anchor="ctr"/>
          <a:lstStyle/>
          <a:p>
            <a:pPr algn="ctr" indent="0" marL="0">
              <a:buNone/>
            </a:pPr>
            <a:r>
              <a:rPr lang="en-US" sz="3200" b="1" dirty="0">
                <a:solidFill>
                  <a:srgbClr val="C00000"/>
                </a:solidFill>
                <a:latin typeface="Georgia" pitchFamily="34" charset="0"/>
                <a:ea typeface="Georgia" pitchFamily="34" charset="-122"/>
                <a:cs typeface="Georgia" pitchFamily="34" charset="-120"/>
              </a:rPr>
              <a:t>%9,2</a:t>
            </a:r>
            <a:endParaRPr lang="en-US" sz="3200" dirty="0"/>
          </a:p>
        </p:txBody>
      </p:sp>
      <p:sp>
        <p:nvSpPr>
          <p:cNvPr id="7" name="Text 4"/>
          <p:cNvSpPr/>
          <p:nvPr/>
        </p:nvSpPr>
        <p:spPr>
          <a:xfrm>
            <a:off x="8412480" y="2340864"/>
            <a:ext cx="3200400" cy="365760"/>
          </a:xfrm>
          <a:prstGeom prst="rect">
            <a:avLst/>
          </a:prstGeom>
          <a:noFill/>
          <a:ln/>
        </p:spPr>
        <p:txBody>
          <a:bodyPr wrap="square" rtlCol="0" anchor="ctr"/>
          <a:lstStyle/>
          <a:p>
            <a:pPr algn="ctr" indent="0" marL="0">
              <a:buNone/>
            </a:pPr>
            <a:r>
              <a:rPr lang="en-US" sz="1100" b="1" dirty="0">
                <a:solidFill>
                  <a:srgbClr val="1F3864"/>
                </a:solidFill>
                <a:latin typeface="Calibri" pitchFamily="34" charset="0"/>
                <a:ea typeface="Calibri" pitchFamily="34" charset="-122"/>
                <a:cs typeface="Calibri" pitchFamily="34" charset="-120"/>
              </a:rPr>
              <a:t>Mart CSAT % memnun</a:t>
            </a:r>
            <a:endParaRPr lang="en-US" sz="1100" dirty="0"/>
          </a:p>
        </p:txBody>
      </p:sp>
      <p:sp>
        <p:nvSpPr>
          <p:cNvPr id="8" name="Text 5"/>
          <p:cNvSpPr/>
          <p:nvPr/>
        </p:nvSpPr>
        <p:spPr>
          <a:xfrm>
            <a:off x="8412480" y="2651760"/>
            <a:ext cx="3200400" cy="256032"/>
          </a:xfrm>
          <a:prstGeom prst="rect">
            <a:avLst/>
          </a:prstGeom>
          <a:noFill/>
          <a:ln/>
        </p:spPr>
        <p:txBody>
          <a:bodyPr wrap="square" rtlCol="0" anchor="ctr"/>
          <a:lstStyle/>
          <a:p>
            <a:pPr algn="ctr" indent="0" marL="0">
              <a:buNone/>
            </a:pPr>
            <a:r>
              <a:rPr lang="en-US" sz="900" dirty="0">
                <a:solidFill>
                  <a:srgbClr val="595959"/>
                </a:solidFill>
                <a:latin typeface="Calibri" pitchFamily="34" charset="0"/>
                <a:ea typeface="Calibri" pitchFamily="34" charset="-122"/>
                <a:cs typeface="Calibri" pitchFamily="34" charset="-120"/>
              </a:rPr>
              <a:t>Şubat: %66,5</a:t>
            </a:r>
            <a:endParaRPr lang="en-US" sz="900" dirty="0"/>
          </a:p>
        </p:txBody>
      </p:sp>
      <p:sp>
        <p:nvSpPr>
          <p:cNvPr id="9" name="Shape 6"/>
          <p:cNvSpPr/>
          <p:nvPr/>
        </p:nvSpPr>
        <p:spPr>
          <a:xfrm>
            <a:off x="8321040" y="3063240"/>
            <a:ext cx="3383280" cy="1371600"/>
          </a:xfrm>
          <a:prstGeom prst="roundRect">
            <a:avLst>
              <a:gd name="adj" fmla="val 5333"/>
            </a:avLst>
          </a:prstGeom>
          <a:solidFill>
            <a:srgbClr val="FFFFFF"/>
          </a:solidFill>
          <a:ln w="19050">
            <a:solidFill>
              <a:srgbClr val="C00000"/>
            </a:solidFill>
            <a:prstDash val="solid"/>
          </a:ln>
          <a:effectLst>
            <a:outerShdw sx="100000" sy="100000" kx="0" ky="0" algn="bl" rotWithShape="0" blurRad="50800" dist="25400" dir="16200000">
              <a:srgbClr val="D9D9D9">
                <a:alpha val="50000"/>
              </a:srgbClr>
            </a:outerShdw>
          </a:effectLst>
        </p:spPr>
      </p:sp>
      <p:sp>
        <p:nvSpPr>
          <p:cNvPr id="10" name="Text 7"/>
          <p:cNvSpPr/>
          <p:nvPr/>
        </p:nvSpPr>
        <p:spPr>
          <a:xfrm>
            <a:off x="8321040" y="3172968"/>
            <a:ext cx="3383280" cy="658368"/>
          </a:xfrm>
          <a:prstGeom prst="rect">
            <a:avLst/>
          </a:prstGeom>
          <a:noFill/>
          <a:ln/>
        </p:spPr>
        <p:txBody>
          <a:bodyPr wrap="square" rtlCol="0" anchor="ctr"/>
          <a:lstStyle/>
          <a:p>
            <a:pPr algn="ctr" indent="0" marL="0">
              <a:buNone/>
            </a:pPr>
            <a:r>
              <a:rPr lang="en-US" sz="3200" b="1" dirty="0">
                <a:solidFill>
                  <a:srgbClr val="C00000"/>
                </a:solidFill>
                <a:latin typeface="Georgia" pitchFamily="34" charset="0"/>
                <a:ea typeface="Georgia" pitchFamily="34" charset="-122"/>
                <a:cs typeface="Georgia" pitchFamily="34" charset="-120"/>
              </a:rPr>
              <a:t>−21,2</a:t>
            </a:r>
            <a:endParaRPr lang="en-US" sz="3200" dirty="0"/>
          </a:p>
        </p:txBody>
      </p:sp>
      <p:sp>
        <p:nvSpPr>
          <p:cNvPr id="11" name="Text 8"/>
          <p:cNvSpPr/>
          <p:nvPr/>
        </p:nvSpPr>
        <p:spPr>
          <a:xfrm>
            <a:off x="8412480" y="3849624"/>
            <a:ext cx="3200400" cy="365760"/>
          </a:xfrm>
          <a:prstGeom prst="rect">
            <a:avLst/>
          </a:prstGeom>
          <a:noFill/>
          <a:ln/>
        </p:spPr>
        <p:txBody>
          <a:bodyPr wrap="square" rtlCol="0" anchor="ctr"/>
          <a:lstStyle/>
          <a:p>
            <a:pPr algn="ctr" indent="0" marL="0">
              <a:buNone/>
            </a:pPr>
            <a:r>
              <a:rPr lang="en-US" sz="1100" b="1" dirty="0">
                <a:solidFill>
                  <a:srgbClr val="1F3864"/>
                </a:solidFill>
                <a:latin typeface="Calibri" pitchFamily="34" charset="0"/>
                <a:ea typeface="Calibri" pitchFamily="34" charset="-122"/>
                <a:cs typeface="Calibri" pitchFamily="34" charset="-120"/>
              </a:rPr>
              <a:t>Haziran NPS</a:t>
            </a:r>
            <a:endParaRPr lang="en-US" sz="1100" dirty="0"/>
          </a:p>
        </p:txBody>
      </p:sp>
      <p:sp>
        <p:nvSpPr>
          <p:cNvPr id="12" name="Text 9"/>
          <p:cNvSpPr/>
          <p:nvPr/>
        </p:nvSpPr>
        <p:spPr>
          <a:xfrm>
            <a:off x="8412480" y="4160520"/>
            <a:ext cx="3200400" cy="256032"/>
          </a:xfrm>
          <a:prstGeom prst="rect">
            <a:avLst/>
          </a:prstGeom>
          <a:noFill/>
          <a:ln/>
        </p:spPr>
        <p:txBody>
          <a:bodyPr wrap="square" rtlCol="0" anchor="ctr"/>
          <a:lstStyle/>
          <a:p>
            <a:pPr algn="ctr" indent="0" marL="0">
              <a:buNone/>
            </a:pPr>
            <a:r>
              <a:rPr lang="en-US" sz="900" dirty="0">
                <a:solidFill>
                  <a:srgbClr val="595959"/>
                </a:solidFill>
                <a:latin typeface="Calibri" pitchFamily="34" charset="0"/>
                <a:ea typeface="Calibri" pitchFamily="34" charset="-122"/>
                <a:cs typeface="Calibri" pitchFamily="34" charset="-120"/>
              </a:rPr>
              <a:t>Şubat: +11,8</a:t>
            </a:r>
            <a:endParaRPr lang="en-US" sz="900" dirty="0"/>
          </a:p>
        </p:txBody>
      </p:sp>
      <p:sp>
        <p:nvSpPr>
          <p:cNvPr id="13" name="Shape 10"/>
          <p:cNvSpPr/>
          <p:nvPr/>
        </p:nvSpPr>
        <p:spPr>
          <a:xfrm>
            <a:off x="8321040" y="4572000"/>
            <a:ext cx="3383280" cy="1371600"/>
          </a:xfrm>
          <a:prstGeom prst="roundRect">
            <a:avLst>
              <a:gd name="adj" fmla="val 4000"/>
            </a:avLst>
          </a:prstGeom>
          <a:solidFill>
            <a:srgbClr val="FFFFFF"/>
          </a:solidFill>
          <a:ln w="12700">
            <a:solidFill>
              <a:srgbClr val="D9D9D9"/>
            </a:solidFill>
            <a:prstDash val="solid"/>
          </a:ln>
        </p:spPr>
      </p:sp>
      <p:sp>
        <p:nvSpPr>
          <p:cNvPr id="14" name="Shape 11"/>
          <p:cNvSpPr/>
          <p:nvPr/>
        </p:nvSpPr>
        <p:spPr>
          <a:xfrm>
            <a:off x="8321040" y="4572000"/>
            <a:ext cx="82296" cy="1371600"/>
          </a:xfrm>
          <a:prstGeom prst="rect">
            <a:avLst/>
          </a:prstGeom>
          <a:solidFill>
            <a:srgbClr val="2E75B6"/>
          </a:solidFill>
          <a:ln/>
        </p:spPr>
      </p:sp>
      <p:sp>
        <p:nvSpPr>
          <p:cNvPr id="15" name="Text 12"/>
          <p:cNvSpPr/>
          <p:nvPr/>
        </p:nvSpPr>
        <p:spPr>
          <a:xfrm>
            <a:off x="8522208" y="4681728"/>
            <a:ext cx="306324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Not</a:t>
            </a:r>
            <a:endParaRPr lang="en-US" sz="1300" dirty="0"/>
          </a:p>
        </p:txBody>
      </p:sp>
      <p:sp>
        <p:nvSpPr>
          <p:cNvPr id="16" name="Text 13"/>
          <p:cNvSpPr/>
          <p:nvPr/>
        </p:nvSpPr>
        <p:spPr>
          <a:xfrm>
            <a:off x="8522208" y="5047488"/>
            <a:ext cx="3063240" cy="82296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NPS ve CSAT birbirinden bağımsız örneklemler; ikisinin de eşzamanlı düşmesi tesadüf değil, sistemik.</a:t>
            </a:r>
            <a:endParaRPr lang="en-US" sz="1100" dirty="0"/>
          </a:p>
        </p:txBody>
      </p:sp>
      <p:sp>
        <p:nvSpPr>
          <p:cNvPr id="17" name="Text 14"/>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18" name="Text 15"/>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Mart 2026 Kırılması: Operasyonel İmza</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SLA çöküyor, yeniden açılma fırlıyor — klasik sistem/kapasite krizi</a:t>
            </a:r>
            <a:endParaRPr lang="en-US" sz="1400" dirty="0"/>
          </a:p>
        </p:txBody>
      </p:sp>
      <p:pic>
        <p:nvPicPr>
          <p:cNvPr id="4" name="Image 0" descr="working/chart_ops.png">    </p:cNvPr>
          <p:cNvPicPr>
            <a:picLocks noChangeAspect="1"/>
          </p:cNvPicPr>
          <p:nvPr/>
        </p:nvPicPr>
        <p:blipFill>
          <a:blip r:embed="rId1"/>
          <a:stretch>
            <a:fillRect/>
          </a:stretch>
        </p:blipFill>
        <p:spPr>
          <a:xfrm>
            <a:off x="457200" y="1417320"/>
            <a:ext cx="6858000" cy="3200400"/>
          </a:xfrm>
          <a:prstGeom prst="rect">
            <a:avLst/>
          </a:prstGeom>
        </p:spPr>
      </p:pic>
      <p:sp>
        <p:nvSpPr>
          <p:cNvPr id="5" name="Shape 2"/>
          <p:cNvSpPr/>
          <p:nvPr/>
        </p:nvSpPr>
        <p:spPr>
          <a:xfrm>
            <a:off x="7589520" y="1554480"/>
            <a:ext cx="4114800" cy="1033272"/>
          </a:xfrm>
          <a:prstGeom prst="roundRect">
            <a:avLst>
              <a:gd name="adj" fmla="val 5310"/>
            </a:avLst>
          </a:prstGeom>
          <a:solidFill>
            <a:srgbClr val="F2F2F2"/>
          </a:solidFill>
          <a:ln w="12700">
            <a:solidFill>
              <a:srgbClr val="C00000"/>
            </a:solidFill>
            <a:prstDash val="solid"/>
          </a:ln>
        </p:spPr>
      </p:sp>
      <p:sp>
        <p:nvSpPr>
          <p:cNvPr id="6" name="Text 3"/>
          <p:cNvSpPr/>
          <p:nvPr/>
        </p:nvSpPr>
        <p:spPr>
          <a:xfrm>
            <a:off x="7680960" y="1645920"/>
            <a:ext cx="2194560" cy="822960"/>
          </a:xfrm>
          <a:prstGeom prst="rect">
            <a:avLst/>
          </a:prstGeom>
          <a:noFill/>
          <a:ln/>
        </p:spPr>
        <p:txBody>
          <a:bodyPr wrap="square" rtlCol="0" anchor="ctr"/>
          <a:lstStyle/>
          <a:p>
            <a:pPr indent="0" marL="0">
              <a:buNone/>
            </a:pPr>
            <a:r>
              <a:rPr lang="en-US" sz="2000" b="1" dirty="0">
                <a:solidFill>
                  <a:srgbClr val="C00000"/>
                </a:solidFill>
                <a:latin typeface="Georgia" pitchFamily="34" charset="0"/>
                <a:ea typeface="Georgia" pitchFamily="34" charset="-122"/>
                <a:cs typeface="Georgia" pitchFamily="34" charset="-120"/>
              </a:rPr>
              <a:t>%75,4 → %44,2</a:t>
            </a:r>
            <a:endParaRPr lang="en-US" sz="2000" dirty="0"/>
          </a:p>
        </p:txBody>
      </p:sp>
      <p:sp>
        <p:nvSpPr>
          <p:cNvPr id="7" name="Text 4"/>
          <p:cNvSpPr/>
          <p:nvPr/>
        </p:nvSpPr>
        <p:spPr>
          <a:xfrm>
            <a:off x="9875520" y="1645920"/>
            <a:ext cx="1737360" cy="822960"/>
          </a:xfrm>
          <a:prstGeom prst="rect">
            <a:avLst/>
          </a:prstGeom>
          <a:noFill/>
          <a:ln/>
        </p:spPr>
        <p:txBody>
          <a:bodyPr wrap="square" rtlCol="0" anchor="ctr"/>
          <a:lstStyle/>
          <a:p>
            <a:pPr indent="0" marL="0">
              <a:buNone/>
            </a:pPr>
            <a:r>
              <a:rPr lang="en-US" sz="1200" b="1" dirty="0">
                <a:solidFill>
                  <a:srgbClr val="1F3864"/>
                </a:solidFill>
                <a:latin typeface="Calibri" pitchFamily="34" charset="0"/>
                <a:ea typeface="Calibri" pitchFamily="34" charset="-122"/>
                <a:cs typeface="Calibri" pitchFamily="34" charset="-120"/>
              </a:rPr>
              <a:t>SLA karşılanma</a:t>
            </a:r>
            <a:endParaRPr lang="en-US" sz="1200" dirty="0"/>
          </a:p>
        </p:txBody>
      </p:sp>
      <p:sp>
        <p:nvSpPr>
          <p:cNvPr id="8" name="Shape 5"/>
          <p:cNvSpPr/>
          <p:nvPr/>
        </p:nvSpPr>
        <p:spPr>
          <a:xfrm>
            <a:off x="7589520" y="2724912"/>
            <a:ext cx="4114800" cy="1033272"/>
          </a:xfrm>
          <a:prstGeom prst="roundRect">
            <a:avLst>
              <a:gd name="adj" fmla="val 5310"/>
            </a:avLst>
          </a:prstGeom>
          <a:solidFill>
            <a:srgbClr val="F2F2F2"/>
          </a:solidFill>
          <a:ln w="12700">
            <a:solidFill>
              <a:srgbClr val="C00000"/>
            </a:solidFill>
            <a:prstDash val="solid"/>
          </a:ln>
        </p:spPr>
      </p:sp>
      <p:sp>
        <p:nvSpPr>
          <p:cNvPr id="9" name="Text 6"/>
          <p:cNvSpPr/>
          <p:nvPr/>
        </p:nvSpPr>
        <p:spPr>
          <a:xfrm>
            <a:off x="7680960" y="2816352"/>
            <a:ext cx="2194560" cy="822960"/>
          </a:xfrm>
          <a:prstGeom prst="rect">
            <a:avLst/>
          </a:prstGeom>
          <a:noFill/>
          <a:ln/>
        </p:spPr>
        <p:txBody>
          <a:bodyPr wrap="square" rtlCol="0" anchor="ctr"/>
          <a:lstStyle/>
          <a:p>
            <a:pPr indent="0" marL="0">
              <a:buNone/>
            </a:pPr>
            <a:r>
              <a:rPr lang="en-US" sz="2000" b="1" dirty="0">
                <a:solidFill>
                  <a:srgbClr val="C00000"/>
                </a:solidFill>
                <a:latin typeface="Georgia" pitchFamily="34" charset="0"/>
                <a:ea typeface="Georgia" pitchFamily="34" charset="-122"/>
                <a:cs typeface="Georgia" pitchFamily="34" charset="-120"/>
              </a:rPr>
              <a:t>%13,0 → %28,6</a:t>
            </a:r>
            <a:endParaRPr lang="en-US" sz="2000" dirty="0"/>
          </a:p>
        </p:txBody>
      </p:sp>
      <p:sp>
        <p:nvSpPr>
          <p:cNvPr id="10" name="Text 7"/>
          <p:cNvSpPr/>
          <p:nvPr/>
        </p:nvSpPr>
        <p:spPr>
          <a:xfrm>
            <a:off x="9875520" y="2816352"/>
            <a:ext cx="1737360" cy="822960"/>
          </a:xfrm>
          <a:prstGeom prst="rect">
            <a:avLst/>
          </a:prstGeom>
          <a:noFill/>
          <a:ln/>
        </p:spPr>
        <p:txBody>
          <a:bodyPr wrap="square" rtlCol="0" anchor="ctr"/>
          <a:lstStyle/>
          <a:p>
            <a:pPr indent="0" marL="0">
              <a:buNone/>
            </a:pPr>
            <a:r>
              <a:rPr lang="en-US" sz="1200" b="1" dirty="0">
                <a:solidFill>
                  <a:srgbClr val="1F3864"/>
                </a:solidFill>
                <a:latin typeface="Calibri" pitchFamily="34" charset="0"/>
                <a:ea typeface="Calibri" pitchFamily="34" charset="-122"/>
                <a:cs typeface="Calibri" pitchFamily="34" charset="-120"/>
              </a:rPr>
              <a:t>Yeniden açılma</a:t>
            </a:r>
            <a:endParaRPr lang="en-US" sz="1200" dirty="0"/>
          </a:p>
        </p:txBody>
      </p:sp>
      <p:sp>
        <p:nvSpPr>
          <p:cNvPr id="11" name="Shape 8"/>
          <p:cNvSpPr/>
          <p:nvPr/>
        </p:nvSpPr>
        <p:spPr>
          <a:xfrm>
            <a:off x="7589520" y="3895344"/>
            <a:ext cx="4114800" cy="1033272"/>
          </a:xfrm>
          <a:prstGeom prst="roundRect">
            <a:avLst>
              <a:gd name="adj" fmla="val 5310"/>
            </a:avLst>
          </a:prstGeom>
          <a:solidFill>
            <a:srgbClr val="F2F2F2"/>
          </a:solidFill>
          <a:ln w="12700">
            <a:solidFill>
              <a:srgbClr val="C00000"/>
            </a:solidFill>
            <a:prstDash val="solid"/>
          </a:ln>
        </p:spPr>
      </p:sp>
      <p:sp>
        <p:nvSpPr>
          <p:cNvPr id="12" name="Text 9"/>
          <p:cNvSpPr/>
          <p:nvPr/>
        </p:nvSpPr>
        <p:spPr>
          <a:xfrm>
            <a:off x="7680960" y="3986784"/>
            <a:ext cx="2194560" cy="822960"/>
          </a:xfrm>
          <a:prstGeom prst="rect">
            <a:avLst/>
          </a:prstGeom>
          <a:noFill/>
          <a:ln/>
        </p:spPr>
        <p:txBody>
          <a:bodyPr wrap="square" rtlCol="0" anchor="ctr"/>
          <a:lstStyle/>
          <a:p>
            <a:pPr indent="0" marL="0">
              <a:buNone/>
            </a:pPr>
            <a:r>
              <a:rPr lang="en-US" sz="2000" b="1" dirty="0">
                <a:solidFill>
                  <a:srgbClr val="C00000"/>
                </a:solidFill>
                <a:latin typeface="Georgia" pitchFamily="34" charset="0"/>
                <a:ea typeface="Georgia" pitchFamily="34" charset="-122"/>
                <a:cs typeface="Georgia" pitchFamily="34" charset="-120"/>
              </a:rPr>
              <a:t>41 → 85 dk</a:t>
            </a:r>
            <a:endParaRPr lang="en-US" sz="2000" dirty="0"/>
          </a:p>
        </p:txBody>
      </p:sp>
      <p:sp>
        <p:nvSpPr>
          <p:cNvPr id="13" name="Text 10"/>
          <p:cNvSpPr/>
          <p:nvPr/>
        </p:nvSpPr>
        <p:spPr>
          <a:xfrm>
            <a:off x="9875520" y="3986784"/>
            <a:ext cx="1737360" cy="822960"/>
          </a:xfrm>
          <a:prstGeom prst="rect">
            <a:avLst/>
          </a:prstGeom>
          <a:noFill/>
          <a:ln/>
        </p:spPr>
        <p:txBody>
          <a:bodyPr wrap="square" rtlCol="0" anchor="ctr"/>
          <a:lstStyle/>
          <a:p>
            <a:pPr indent="0" marL="0">
              <a:buNone/>
            </a:pPr>
            <a:r>
              <a:rPr lang="en-US" sz="1200" b="1" dirty="0">
                <a:solidFill>
                  <a:srgbClr val="1F3864"/>
                </a:solidFill>
                <a:latin typeface="Calibri" pitchFamily="34" charset="0"/>
                <a:ea typeface="Calibri" pitchFamily="34" charset="-122"/>
                <a:cs typeface="Calibri" pitchFamily="34" charset="-120"/>
              </a:rPr>
              <a:t>İlk yanıt süresi</a:t>
            </a:r>
            <a:endParaRPr lang="en-US" sz="1200" dirty="0"/>
          </a:p>
        </p:txBody>
      </p:sp>
      <p:sp>
        <p:nvSpPr>
          <p:cNvPr id="14" name="Shape 11"/>
          <p:cNvSpPr/>
          <p:nvPr/>
        </p:nvSpPr>
        <p:spPr>
          <a:xfrm>
            <a:off x="7589520" y="5065776"/>
            <a:ext cx="4114800" cy="1033272"/>
          </a:xfrm>
          <a:prstGeom prst="roundRect">
            <a:avLst>
              <a:gd name="adj" fmla="val 5310"/>
            </a:avLst>
          </a:prstGeom>
          <a:solidFill>
            <a:srgbClr val="F2F2F2"/>
          </a:solidFill>
          <a:ln w="12700">
            <a:solidFill>
              <a:srgbClr val="C00000"/>
            </a:solidFill>
            <a:prstDash val="solid"/>
          </a:ln>
        </p:spPr>
      </p:sp>
      <p:sp>
        <p:nvSpPr>
          <p:cNvPr id="15" name="Text 12"/>
          <p:cNvSpPr/>
          <p:nvPr/>
        </p:nvSpPr>
        <p:spPr>
          <a:xfrm>
            <a:off x="7680960" y="5157216"/>
            <a:ext cx="2194560" cy="822960"/>
          </a:xfrm>
          <a:prstGeom prst="rect">
            <a:avLst/>
          </a:prstGeom>
          <a:noFill/>
          <a:ln/>
        </p:spPr>
        <p:txBody>
          <a:bodyPr wrap="square" rtlCol="0" anchor="ctr"/>
          <a:lstStyle/>
          <a:p>
            <a:pPr indent="0" marL="0">
              <a:buNone/>
            </a:pPr>
            <a:r>
              <a:rPr lang="en-US" sz="2000" b="1" dirty="0">
                <a:solidFill>
                  <a:srgbClr val="C00000"/>
                </a:solidFill>
                <a:latin typeface="Georgia" pitchFamily="34" charset="0"/>
                <a:ea typeface="Georgia" pitchFamily="34" charset="-122"/>
                <a:cs typeface="Georgia" pitchFamily="34" charset="-120"/>
              </a:rPr>
              <a:t>22,8 → 43,7 s</a:t>
            </a:r>
            <a:endParaRPr lang="en-US" sz="2000" dirty="0"/>
          </a:p>
        </p:txBody>
      </p:sp>
      <p:sp>
        <p:nvSpPr>
          <p:cNvPr id="16" name="Text 13"/>
          <p:cNvSpPr/>
          <p:nvPr/>
        </p:nvSpPr>
        <p:spPr>
          <a:xfrm>
            <a:off x="9875520" y="5157216"/>
            <a:ext cx="1737360" cy="822960"/>
          </a:xfrm>
          <a:prstGeom prst="rect">
            <a:avLst/>
          </a:prstGeom>
          <a:noFill/>
          <a:ln/>
        </p:spPr>
        <p:txBody>
          <a:bodyPr wrap="square" rtlCol="0" anchor="ctr"/>
          <a:lstStyle/>
          <a:p>
            <a:pPr indent="0" marL="0">
              <a:buNone/>
            </a:pPr>
            <a:r>
              <a:rPr lang="en-US" sz="1200" b="1" dirty="0">
                <a:solidFill>
                  <a:srgbClr val="1F3864"/>
                </a:solidFill>
                <a:latin typeface="Calibri" pitchFamily="34" charset="0"/>
                <a:ea typeface="Calibri" pitchFamily="34" charset="-122"/>
                <a:cs typeface="Calibri" pitchFamily="34" charset="-120"/>
              </a:rPr>
              <a:t>Çözüm süresi</a:t>
            </a:r>
            <a:endParaRPr lang="en-US" sz="1200" dirty="0"/>
          </a:p>
        </p:txBody>
      </p:sp>
      <p:sp>
        <p:nvSpPr>
          <p:cNvPr id="17" name="Text 14"/>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18" name="Text 15"/>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Acı Noktaları: En Çok Olumsuzluk Üreten Alanlar</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Faturalama açık ara birinci; Taahhüt en düşük memnuniyet</a:t>
            </a:r>
            <a:endParaRPr lang="en-US" sz="1400" dirty="0"/>
          </a:p>
        </p:txBody>
      </p:sp>
      <p:sp>
        <p:nvSpPr>
          <p:cNvPr id="4" name="Shape 2"/>
          <p:cNvSpPr/>
          <p:nvPr/>
        </p:nvSpPr>
        <p:spPr>
          <a:xfrm>
            <a:off x="457200" y="1600200"/>
            <a:ext cx="11247120" cy="987552"/>
          </a:xfrm>
          <a:prstGeom prst="roundRect">
            <a:avLst>
              <a:gd name="adj" fmla="val 5556"/>
            </a:avLst>
          </a:prstGeom>
          <a:solidFill>
            <a:srgbClr val="FFFFFF"/>
          </a:solidFill>
          <a:ln w="12700">
            <a:solidFill>
              <a:srgbClr val="D9D9D9"/>
            </a:solidFill>
            <a:prstDash val="solid"/>
          </a:ln>
        </p:spPr>
      </p:sp>
      <p:sp>
        <p:nvSpPr>
          <p:cNvPr id="5" name="Shape 3"/>
          <p:cNvSpPr/>
          <p:nvPr/>
        </p:nvSpPr>
        <p:spPr>
          <a:xfrm>
            <a:off x="457200" y="1600200"/>
            <a:ext cx="82296" cy="987552"/>
          </a:xfrm>
          <a:prstGeom prst="rect">
            <a:avLst/>
          </a:prstGeom>
          <a:solidFill>
            <a:srgbClr val="C00000"/>
          </a:solidFill>
          <a:ln/>
        </p:spPr>
      </p:sp>
      <p:sp>
        <p:nvSpPr>
          <p:cNvPr id="6" name="Text 4"/>
          <p:cNvSpPr/>
          <p:nvPr/>
        </p:nvSpPr>
        <p:spPr>
          <a:xfrm>
            <a:off x="658368" y="1709928"/>
            <a:ext cx="10927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Faturalama</a:t>
            </a:r>
            <a:endParaRPr lang="en-US" sz="1300" dirty="0"/>
          </a:p>
        </p:txBody>
      </p:sp>
      <p:sp>
        <p:nvSpPr>
          <p:cNvPr id="7" name="Text 5"/>
          <p:cNvSpPr/>
          <p:nvPr/>
        </p:nvSpPr>
        <p:spPr>
          <a:xfrm>
            <a:off x="658368" y="2075688"/>
            <a:ext cx="10927080" cy="438912"/>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1.593 talep · CSAT %39 · 448 şikayet · 421 olumsuz sosyal bahis. En yüksek hacim + en yüksek şikayet.</a:t>
            </a:r>
            <a:endParaRPr lang="en-US" sz="1100" dirty="0"/>
          </a:p>
        </p:txBody>
      </p:sp>
      <p:sp>
        <p:nvSpPr>
          <p:cNvPr id="8" name="Shape 6"/>
          <p:cNvSpPr/>
          <p:nvPr/>
        </p:nvSpPr>
        <p:spPr>
          <a:xfrm>
            <a:off x="457200" y="2697480"/>
            <a:ext cx="11247120" cy="987552"/>
          </a:xfrm>
          <a:prstGeom prst="roundRect">
            <a:avLst>
              <a:gd name="adj" fmla="val 5556"/>
            </a:avLst>
          </a:prstGeom>
          <a:solidFill>
            <a:srgbClr val="FFFFFF"/>
          </a:solidFill>
          <a:ln w="12700">
            <a:solidFill>
              <a:srgbClr val="D9D9D9"/>
            </a:solidFill>
            <a:prstDash val="solid"/>
          </a:ln>
        </p:spPr>
      </p:sp>
      <p:sp>
        <p:nvSpPr>
          <p:cNvPr id="9" name="Shape 7"/>
          <p:cNvSpPr/>
          <p:nvPr/>
        </p:nvSpPr>
        <p:spPr>
          <a:xfrm>
            <a:off x="457200" y="2697480"/>
            <a:ext cx="82296" cy="987552"/>
          </a:xfrm>
          <a:prstGeom prst="rect">
            <a:avLst/>
          </a:prstGeom>
          <a:solidFill>
            <a:srgbClr val="C00000"/>
          </a:solidFill>
          <a:ln/>
        </p:spPr>
      </p:sp>
      <p:sp>
        <p:nvSpPr>
          <p:cNvPr id="10" name="Text 8"/>
          <p:cNvSpPr/>
          <p:nvPr/>
        </p:nvSpPr>
        <p:spPr>
          <a:xfrm>
            <a:off x="658368" y="2807208"/>
            <a:ext cx="10927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Taahhüt</a:t>
            </a:r>
            <a:endParaRPr lang="en-US" sz="1300" dirty="0"/>
          </a:p>
        </p:txBody>
      </p:sp>
      <p:sp>
        <p:nvSpPr>
          <p:cNvPr id="11" name="Text 9"/>
          <p:cNvSpPr/>
          <p:nvPr/>
        </p:nvSpPr>
        <p:spPr>
          <a:xfrm>
            <a:off x="658368" y="3172968"/>
            <a:ext cx="10927080" cy="438912"/>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815 talep · CSAT %34 (en düşük) · 233 şikayet. 'Söylenen kampanya taahhütte yok', izinsiz yenileme.</a:t>
            </a:r>
            <a:endParaRPr lang="en-US" sz="1100" dirty="0"/>
          </a:p>
        </p:txBody>
      </p:sp>
      <p:sp>
        <p:nvSpPr>
          <p:cNvPr id="12" name="Shape 10"/>
          <p:cNvSpPr/>
          <p:nvPr/>
        </p:nvSpPr>
        <p:spPr>
          <a:xfrm>
            <a:off x="457200" y="3794760"/>
            <a:ext cx="11247120" cy="987552"/>
          </a:xfrm>
          <a:prstGeom prst="roundRect">
            <a:avLst>
              <a:gd name="adj" fmla="val 5556"/>
            </a:avLst>
          </a:prstGeom>
          <a:solidFill>
            <a:srgbClr val="FFFFFF"/>
          </a:solidFill>
          <a:ln w="12700">
            <a:solidFill>
              <a:srgbClr val="D9D9D9"/>
            </a:solidFill>
            <a:prstDash val="solid"/>
          </a:ln>
        </p:spPr>
      </p:sp>
      <p:sp>
        <p:nvSpPr>
          <p:cNvPr id="13" name="Shape 11"/>
          <p:cNvSpPr/>
          <p:nvPr/>
        </p:nvSpPr>
        <p:spPr>
          <a:xfrm>
            <a:off x="457200" y="3794760"/>
            <a:ext cx="82296" cy="987552"/>
          </a:xfrm>
          <a:prstGeom prst="rect">
            <a:avLst/>
          </a:prstGeom>
          <a:solidFill>
            <a:srgbClr val="ED7D31"/>
          </a:solidFill>
          <a:ln/>
        </p:spPr>
      </p:sp>
      <p:sp>
        <p:nvSpPr>
          <p:cNvPr id="14" name="Text 12"/>
          <p:cNvSpPr/>
          <p:nvPr/>
        </p:nvSpPr>
        <p:spPr>
          <a:xfrm>
            <a:off x="658368" y="3904488"/>
            <a:ext cx="10927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İade / Ödeme</a:t>
            </a:r>
            <a:endParaRPr lang="en-US" sz="1300" dirty="0"/>
          </a:p>
        </p:txBody>
      </p:sp>
      <p:sp>
        <p:nvSpPr>
          <p:cNvPr id="15" name="Text 13"/>
          <p:cNvSpPr/>
          <p:nvPr/>
        </p:nvSpPr>
        <p:spPr>
          <a:xfrm>
            <a:off x="658368" y="4270248"/>
            <a:ext cx="10927080" cy="438912"/>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416 talep · CSAT %44 · yeniden açılma %20. 'Yanlış tahsilatın iadesi haftalardır yapılmadı'.</a:t>
            </a:r>
            <a:endParaRPr lang="en-US" sz="1100" dirty="0"/>
          </a:p>
        </p:txBody>
      </p:sp>
      <p:sp>
        <p:nvSpPr>
          <p:cNvPr id="16" name="Shape 14"/>
          <p:cNvSpPr/>
          <p:nvPr/>
        </p:nvSpPr>
        <p:spPr>
          <a:xfrm>
            <a:off x="457200" y="4892040"/>
            <a:ext cx="11247120" cy="987552"/>
          </a:xfrm>
          <a:prstGeom prst="roundRect">
            <a:avLst>
              <a:gd name="adj" fmla="val 5556"/>
            </a:avLst>
          </a:prstGeom>
          <a:solidFill>
            <a:srgbClr val="FFFFFF"/>
          </a:solidFill>
          <a:ln w="12700">
            <a:solidFill>
              <a:srgbClr val="D9D9D9"/>
            </a:solidFill>
            <a:prstDash val="solid"/>
          </a:ln>
        </p:spPr>
      </p:sp>
      <p:sp>
        <p:nvSpPr>
          <p:cNvPr id="17" name="Shape 15"/>
          <p:cNvSpPr/>
          <p:nvPr/>
        </p:nvSpPr>
        <p:spPr>
          <a:xfrm>
            <a:off x="457200" y="4892040"/>
            <a:ext cx="82296" cy="987552"/>
          </a:xfrm>
          <a:prstGeom prst="rect">
            <a:avLst/>
          </a:prstGeom>
          <a:solidFill>
            <a:srgbClr val="ED7D31"/>
          </a:solidFill>
          <a:ln/>
        </p:spPr>
      </p:sp>
      <p:sp>
        <p:nvSpPr>
          <p:cNvPr id="18" name="Text 16"/>
          <p:cNvSpPr/>
          <p:nvPr/>
        </p:nvSpPr>
        <p:spPr>
          <a:xfrm>
            <a:off x="658368" y="5001768"/>
            <a:ext cx="10927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Müşteri Hiz. Erişimi</a:t>
            </a:r>
            <a:endParaRPr lang="en-US" sz="1300" dirty="0"/>
          </a:p>
        </p:txBody>
      </p:sp>
      <p:sp>
        <p:nvSpPr>
          <p:cNvPr id="19" name="Text 17"/>
          <p:cNvSpPr/>
          <p:nvPr/>
        </p:nvSpPr>
        <p:spPr>
          <a:xfrm>
            <a:off x="658368" y="5367528"/>
            <a:ext cx="10927080" cy="438912"/>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667 talep · 'Ulaşamıyorum, sürekli beklemede', 'her aradığımda baştan anlatıyorum'.</a:t>
            </a:r>
            <a:endParaRPr lang="en-US" sz="1100" dirty="0"/>
          </a:p>
        </p:txBody>
      </p:sp>
      <p:sp>
        <p:nvSpPr>
          <p:cNvPr id="20" name="Text 18"/>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21" name="Text 19"/>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İyi Gidenler: Memnuniyeti Yükselten Alanlar</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Dijital ürün ve dijital kanallar güçlü — kaldıraç noktası</a:t>
            </a:r>
            <a:endParaRPr lang="en-US" sz="1400" dirty="0"/>
          </a:p>
        </p:txBody>
      </p:sp>
      <p:sp>
        <p:nvSpPr>
          <p:cNvPr id="4" name="Shape 2"/>
          <p:cNvSpPr/>
          <p:nvPr/>
        </p:nvSpPr>
        <p:spPr>
          <a:xfrm>
            <a:off x="457200" y="1600200"/>
            <a:ext cx="11247120" cy="987552"/>
          </a:xfrm>
          <a:prstGeom prst="roundRect">
            <a:avLst>
              <a:gd name="adj" fmla="val 5556"/>
            </a:avLst>
          </a:prstGeom>
          <a:solidFill>
            <a:srgbClr val="FFFFFF"/>
          </a:solidFill>
          <a:ln w="12700">
            <a:solidFill>
              <a:srgbClr val="D9D9D9"/>
            </a:solidFill>
            <a:prstDash val="solid"/>
          </a:ln>
        </p:spPr>
      </p:sp>
      <p:sp>
        <p:nvSpPr>
          <p:cNvPr id="5" name="Shape 3"/>
          <p:cNvSpPr/>
          <p:nvPr/>
        </p:nvSpPr>
        <p:spPr>
          <a:xfrm>
            <a:off x="457200" y="1600200"/>
            <a:ext cx="82296" cy="987552"/>
          </a:xfrm>
          <a:prstGeom prst="rect">
            <a:avLst/>
          </a:prstGeom>
          <a:solidFill>
            <a:srgbClr val="548235"/>
          </a:solidFill>
          <a:ln/>
        </p:spPr>
      </p:sp>
      <p:sp>
        <p:nvSpPr>
          <p:cNvPr id="6" name="Text 4"/>
          <p:cNvSpPr/>
          <p:nvPr/>
        </p:nvSpPr>
        <p:spPr>
          <a:xfrm>
            <a:off x="658368" y="1709928"/>
            <a:ext cx="10927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Uygulama / Dijital</a:t>
            </a:r>
            <a:endParaRPr lang="en-US" sz="1300" dirty="0"/>
          </a:p>
        </p:txBody>
      </p:sp>
      <p:sp>
        <p:nvSpPr>
          <p:cNvPr id="7" name="Text 5"/>
          <p:cNvSpPr/>
          <p:nvPr/>
        </p:nvSpPr>
        <p:spPr>
          <a:xfrm>
            <a:off x="658368" y="2075688"/>
            <a:ext cx="10927080" cy="438912"/>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CSAT %99 · FCR %50 · yeniden açılma %0. 'Yeni uygulama çok hızlı', 'işlemlerimi saniyede hallediyorum'.</a:t>
            </a:r>
            <a:endParaRPr lang="en-US" sz="1100" dirty="0"/>
          </a:p>
        </p:txBody>
      </p:sp>
      <p:sp>
        <p:nvSpPr>
          <p:cNvPr id="8" name="Shape 6"/>
          <p:cNvSpPr/>
          <p:nvPr/>
        </p:nvSpPr>
        <p:spPr>
          <a:xfrm>
            <a:off x="457200" y="2697480"/>
            <a:ext cx="11247120" cy="987552"/>
          </a:xfrm>
          <a:prstGeom prst="roundRect">
            <a:avLst>
              <a:gd name="adj" fmla="val 5556"/>
            </a:avLst>
          </a:prstGeom>
          <a:solidFill>
            <a:srgbClr val="FFFFFF"/>
          </a:solidFill>
          <a:ln w="12700">
            <a:solidFill>
              <a:srgbClr val="D9D9D9"/>
            </a:solidFill>
            <a:prstDash val="solid"/>
          </a:ln>
        </p:spPr>
      </p:sp>
      <p:sp>
        <p:nvSpPr>
          <p:cNvPr id="9" name="Shape 7"/>
          <p:cNvSpPr/>
          <p:nvPr/>
        </p:nvSpPr>
        <p:spPr>
          <a:xfrm>
            <a:off x="457200" y="2697480"/>
            <a:ext cx="82296" cy="987552"/>
          </a:xfrm>
          <a:prstGeom prst="rect">
            <a:avLst/>
          </a:prstGeom>
          <a:solidFill>
            <a:srgbClr val="548235"/>
          </a:solidFill>
          <a:ln/>
        </p:spPr>
      </p:sp>
      <p:sp>
        <p:nvSpPr>
          <p:cNvPr id="10" name="Text 8"/>
          <p:cNvSpPr/>
          <p:nvPr/>
        </p:nvSpPr>
        <p:spPr>
          <a:xfrm>
            <a:off x="658368" y="2807208"/>
            <a:ext cx="10927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Kurulum / Aktivasyon</a:t>
            </a:r>
            <a:endParaRPr lang="en-US" sz="1300" dirty="0"/>
          </a:p>
        </p:txBody>
      </p:sp>
      <p:sp>
        <p:nvSpPr>
          <p:cNvPr id="11" name="Text 9"/>
          <p:cNvSpPr/>
          <p:nvPr/>
        </p:nvSpPr>
        <p:spPr>
          <a:xfrm>
            <a:off x="658368" y="3172968"/>
            <a:ext cx="10927080" cy="438912"/>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CSAT %76 · en yüksek FCR. 'Kurulum ekibi zamanında geldi, işini iyi yaptı'.</a:t>
            </a:r>
            <a:endParaRPr lang="en-US" sz="1100" dirty="0"/>
          </a:p>
        </p:txBody>
      </p:sp>
      <p:sp>
        <p:nvSpPr>
          <p:cNvPr id="12" name="Shape 10"/>
          <p:cNvSpPr/>
          <p:nvPr/>
        </p:nvSpPr>
        <p:spPr>
          <a:xfrm>
            <a:off x="457200" y="3794760"/>
            <a:ext cx="11247120" cy="987552"/>
          </a:xfrm>
          <a:prstGeom prst="roundRect">
            <a:avLst>
              <a:gd name="adj" fmla="val 5556"/>
            </a:avLst>
          </a:prstGeom>
          <a:solidFill>
            <a:srgbClr val="FFFFFF"/>
          </a:solidFill>
          <a:ln w="12700">
            <a:solidFill>
              <a:srgbClr val="D9D9D9"/>
            </a:solidFill>
            <a:prstDash val="solid"/>
          </a:ln>
        </p:spPr>
      </p:sp>
      <p:sp>
        <p:nvSpPr>
          <p:cNvPr id="13" name="Shape 11"/>
          <p:cNvSpPr/>
          <p:nvPr/>
        </p:nvSpPr>
        <p:spPr>
          <a:xfrm>
            <a:off x="457200" y="3794760"/>
            <a:ext cx="82296" cy="987552"/>
          </a:xfrm>
          <a:prstGeom prst="rect">
            <a:avLst/>
          </a:prstGeom>
          <a:solidFill>
            <a:srgbClr val="548235"/>
          </a:solidFill>
          <a:ln/>
        </p:spPr>
      </p:sp>
      <p:sp>
        <p:nvSpPr>
          <p:cNvPr id="14" name="Text 12"/>
          <p:cNvSpPr/>
          <p:nvPr/>
        </p:nvSpPr>
        <p:spPr>
          <a:xfrm>
            <a:off x="658368" y="3904488"/>
            <a:ext cx="10927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Kampanya / Bilgilendirme</a:t>
            </a:r>
            <a:endParaRPr lang="en-US" sz="1300" dirty="0"/>
          </a:p>
        </p:txBody>
      </p:sp>
      <p:sp>
        <p:nvSpPr>
          <p:cNvPr id="15" name="Text 13"/>
          <p:cNvSpPr/>
          <p:nvPr/>
        </p:nvSpPr>
        <p:spPr>
          <a:xfrm>
            <a:off x="658368" y="4270248"/>
            <a:ext cx="10927080" cy="438912"/>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CSAT %77. 'Yeni kampanya cidden avantajlı, memnunum'.</a:t>
            </a:r>
            <a:endParaRPr lang="en-US" sz="1100" dirty="0"/>
          </a:p>
        </p:txBody>
      </p:sp>
      <p:sp>
        <p:nvSpPr>
          <p:cNvPr id="16" name="Shape 14"/>
          <p:cNvSpPr/>
          <p:nvPr/>
        </p:nvSpPr>
        <p:spPr>
          <a:xfrm>
            <a:off x="457200" y="4892040"/>
            <a:ext cx="11247120" cy="987552"/>
          </a:xfrm>
          <a:prstGeom prst="roundRect">
            <a:avLst>
              <a:gd name="adj" fmla="val 5556"/>
            </a:avLst>
          </a:prstGeom>
          <a:solidFill>
            <a:srgbClr val="FFFFFF"/>
          </a:solidFill>
          <a:ln w="12700">
            <a:solidFill>
              <a:srgbClr val="D9D9D9"/>
            </a:solidFill>
            <a:prstDash val="solid"/>
          </a:ln>
        </p:spPr>
      </p:sp>
      <p:sp>
        <p:nvSpPr>
          <p:cNvPr id="17" name="Shape 15"/>
          <p:cNvSpPr/>
          <p:nvPr/>
        </p:nvSpPr>
        <p:spPr>
          <a:xfrm>
            <a:off x="457200" y="4892040"/>
            <a:ext cx="82296" cy="987552"/>
          </a:xfrm>
          <a:prstGeom prst="rect">
            <a:avLst/>
          </a:prstGeom>
          <a:solidFill>
            <a:srgbClr val="2E75B6"/>
          </a:solidFill>
          <a:ln/>
        </p:spPr>
      </p:sp>
      <p:sp>
        <p:nvSpPr>
          <p:cNvPr id="18" name="Text 16"/>
          <p:cNvSpPr/>
          <p:nvPr/>
        </p:nvSpPr>
        <p:spPr>
          <a:xfrm>
            <a:off x="658368" y="5001768"/>
            <a:ext cx="1092708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WhatsApp &amp; Chat kanalları</a:t>
            </a:r>
            <a:endParaRPr lang="en-US" sz="1300" dirty="0"/>
          </a:p>
        </p:txBody>
      </p:sp>
      <p:sp>
        <p:nvSpPr>
          <p:cNvPr id="19" name="Text 17"/>
          <p:cNvSpPr/>
          <p:nvPr/>
        </p:nvSpPr>
        <p:spPr>
          <a:xfrm>
            <a:off x="658368" y="5367528"/>
            <a:ext cx="10927080" cy="438912"/>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CSAT %68 · en düşük temas maliyeti (11-14 TL). 'WhatsApp destek gerçekten pratik'.</a:t>
            </a:r>
            <a:endParaRPr lang="en-US" sz="1100" dirty="0"/>
          </a:p>
        </p:txBody>
      </p:sp>
      <p:sp>
        <p:nvSpPr>
          <p:cNvPr id="20" name="Text 18"/>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21" name="Text 19"/>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47120" cy="640080"/>
          </a:xfrm>
          <a:prstGeom prst="rect">
            <a:avLst/>
          </a:prstGeom>
          <a:noFill/>
          <a:ln/>
        </p:spPr>
        <p:txBody>
          <a:bodyPr wrap="square" rtlCol="0" anchor="ctr"/>
          <a:lstStyle/>
          <a:p>
            <a:pPr indent="0" marL="0">
              <a:buNone/>
            </a:pPr>
            <a:r>
              <a:rPr lang="en-US" sz="2800" b="1" dirty="0">
                <a:solidFill>
                  <a:srgbClr val="1F3864"/>
                </a:solidFill>
                <a:latin typeface="Georgia" pitchFamily="34" charset="0"/>
                <a:ea typeface="Georgia" pitchFamily="34" charset="-122"/>
                <a:cs typeface="Georgia" pitchFamily="34" charset="-120"/>
              </a:rPr>
              <a:t>Kategori Performansı (CSAT % memnun)</a:t>
            </a:r>
            <a:endParaRPr lang="en-US" sz="2800" dirty="0"/>
          </a:p>
        </p:txBody>
      </p:sp>
      <p:sp>
        <p:nvSpPr>
          <p:cNvPr id="3" name="Text 1"/>
          <p:cNvSpPr/>
          <p:nvPr/>
        </p:nvSpPr>
        <p:spPr>
          <a:xfrm>
            <a:off x="457200" y="960120"/>
            <a:ext cx="11247120" cy="365760"/>
          </a:xfrm>
          <a:prstGeom prst="rect">
            <a:avLst/>
          </a:prstGeom>
          <a:noFill/>
          <a:ln/>
        </p:spPr>
        <p:txBody>
          <a:bodyPr wrap="square" rtlCol="0" anchor="ctr"/>
          <a:lstStyle/>
          <a:p>
            <a:pPr indent="0" marL="0">
              <a:buNone/>
            </a:pPr>
            <a:r>
              <a:rPr lang="en-US" sz="1400" i="1" dirty="0">
                <a:solidFill>
                  <a:srgbClr val="2E75B6"/>
                </a:solidFill>
                <a:latin typeface="Calibri" pitchFamily="34" charset="0"/>
                <a:ea typeface="Calibri" pitchFamily="34" charset="-122"/>
                <a:cs typeface="Calibri" pitchFamily="34" charset="-120"/>
              </a:rPr>
              <a:t>Kırmızı: kritik acı noktaları (&lt;%50) · Yeşil: güçlü alanlar (&gt;%70)</a:t>
            </a:r>
            <a:endParaRPr lang="en-US" sz="1400" dirty="0"/>
          </a:p>
        </p:txBody>
      </p:sp>
      <p:pic>
        <p:nvPicPr>
          <p:cNvPr id="4" name="Image 0" descr="working/chart_kategori.png">    </p:cNvPr>
          <p:cNvPicPr>
            <a:picLocks noChangeAspect="1"/>
          </p:cNvPicPr>
          <p:nvPr/>
        </p:nvPicPr>
        <p:blipFill>
          <a:blip r:embed="rId1"/>
          <a:stretch>
            <a:fillRect/>
          </a:stretch>
        </p:blipFill>
        <p:spPr>
          <a:xfrm>
            <a:off x="548640" y="1417320"/>
            <a:ext cx="7315200" cy="3794760"/>
          </a:xfrm>
          <a:prstGeom prst="rect">
            <a:avLst/>
          </a:prstGeom>
        </p:spPr>
      </p:pic>
      <p:sp>
        <p:nvSpPr>
          <p:cNvPr id="5" name="Shape 2"/>
          <p:cNvSpPr/>
          <p:nvPr/>
        </p:nvSpPr>
        <p:spPr>
          <a:xfrm>
            <a:off x="8138160" y="1554480"/>
            <a:ext cx="3566160" cy="3657600"/>
          </a:xfrm>
          <a:prstGeom prst="roundRect">
            <a:avLst>
              <a:gd name="adj" fmla="val 1538"/>
            </a:avLst>
          </a:prstGeom>
          <a:solidFill>
            <a:srgbClr val="FFFFFF"/>
          </a:solidFill>
          <a:ln w="12700">
            <a:solidFill>
              <a:srgbClr val="D9D9D9"/>
            </a:solidFill>
            <a:prstDash val="solid"/>
          </a:ln>
        </p:spPr>
      </p:sp>
      <p:sp>
        <p:nvSpPr>
          <p:cNvPr id="6" name="Shape 3"/>
          <p:cNvSpPr/>
          <p:nvPr/>
        </p:nvSpPr>
        <p:spPr>
          <a:xfrm>
            <a:off x="8138160" y="1554480"/>
            <a:ext cx="82296" cy="3657600"/>
          </a:xfrm>
          <a:prstGeom prst="rect">
            <a:avLst/>
          </a:prstGeom>
          <a:solidFill>
            <a:srgbClr val="1F3864"/>
          </a:solidFill>
          <a:ln/>
        </p:spPr>
      </p:sp>
      <p:sp>
        <p:nvSpPr>
          <p:cNvPr id="7" name="Text 4"/>
          <p:cNvSpPr/>
          <p:nvPr/>
        </p:nvSpPr>
        <p:spPr>
          <a:xfrm>
            <a:off x="8339328" y="1664208"/>
            <a:ext cx="3246120" cy="365760"/>
          </a:xfrm>
          <a:prstGeom prst="rect">
            <a:avLst/>
          </a:prstGeom>
          <a:noFill/>
          <a:ln/>
        </p:spPr>
        <p:txBody>
          <a:bodyPr wrap="square" rtlCol="0" anchor="ctr"/>
          <a:lstStyle/>
          <a:p>
            <a:pPr indent="0" marL="0">
              <a:buNone/>
            </a:pPr>
            <a:r>
              <a:rPr lang="en-US" sz="1300" b="1" dirty="0">
                <a:solidFill>
                  <a:srgbClr val="1F3864"/>
                </a:solidFill>
                <a:latin typeface="Calibri" pitchFamily="34" charset="0"/>
                <a:ea typeface="Calibri" pitchFamily="34" charset="-122"/>
                <a:cs typeface="Calibri" pitchFamily="34" charset="-120"/>
              </a:rPr>
              <a:t>Çıkarım</a:t>
            </a:r>
            <a:endParaRPr lang="en-US" sz="1300" dirty="0"/>
          </a:p>
        </p:txBody>
      </p:sp>
      <p:sp>
        <p:nvSpPr>
          <p:cNvPr id="8" name="Text 5"/>
          <p:cNvSpPr/>
          <p:nvPr/>
        </p:nvSpPr>
        <p:spPr>
          <a:xfrm>
            <a:off x="8339328" y="2029968"/>
            <a:ext cx="3246120" cy="3108960"/>
          </a:xfrm>
          <a:prstGeom prst="rect">
            <a:avLst/>
          </a:prstGeom>
          <a:noFill/>
          <a:ln/>
        </p:spPr>
        <p:txBody>
          <a:bodyPr wrap="square" rtlCol="0" anchor="t"/>
          <a:lstStyle/>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4 kategori CSAT %50 altında: Taahhüt, Faturalama, İade/Ödeme, Müşteri Hiz. Erişimi.</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Bunlar aynı zamanda en yüksek hacimli kategoriler → etkileri büyük.</a:t>
            </a:r>
            <a:endParaRPr lang="en-US" sz="1100" dirty="0"/>
          </a:p>
          <a:p>
            <a:pPr indent="0" marL="0">
              <a:lnSpc>
                <a:spcPct val="102000"/>
              </a:lnSpc>
              <a:buNone/>
            </a:pPr>
            <a:endParaRPr lang="en-US" sz="1100" dirty="0"/>
          </a:p>
          <a:p>
            <a:pPr indent="0" marL="0">
              <a:lnSpc>
                <a:spcPct val="102000"/>
              </a:lnSpc>
              <a:buNone/>
            </a:pPr>
            <a:r>
              <a:rPr lang="en-US" sz="1100" dirty="0">
                <a:solidFill>
                  <a:srgbClr val="404040"/>
                </a:solidFill>
                <a:latin typeface="Calibri" pitchFamily="34" charset="0"/>
                <a:ea typeface="Calibri" pitchFamily="34" charset="-122"/>
                <a:cs typeface="Calibri" pitchFamily="34" charset="-120"/>
              </a:rPr>
              <a:t>• Dijital ve kurulum kategorileri %70+ ile bir sonraki dönemin iyileştirme şablonunu sunuyor.</a:t>
            </a:r>
            <a:endParaRPr lang="en-US" sz="1100" dirty="0"/>
          </a:p>
        </p:txBody>
      </p:sp>
      <p:sp>
        <p:nvSpPr>
          <p:cNvPr id="9" name="Text 6"/>
          <p:cNvSpPr/>
          <p:nvPr/>
        </p:nvSpPr>
        <p:spPr>
          <a:xfrm>
            <a:off x="457200" y="6473952"/>
            <a:ext cx="8686800" cy="274320"/>
          </a:xfrm>
          <a:prstGeom prst="rect">
            <a:avLst/>
          </a:prstGeom>
          <a:noFill/>
          <a:ln/>
        </p:spPr>
        <p:txBody>
          <a:bodyPr wrap="square" rtlCol="0" anchor="ctr"/>
          <a:lstStyle/>
          <a:p>
            <a:pPr indent="0" marL="0">
              <a:buNone/>
            </a:pPr>
            <a:r>
              <a:rPr lang="en-US" sz="800" dirty="0">
                <a:solidFill>
                  <a:srgbClr val="595959"/>
                </a:solidFill>
                <a:latin typeface="Calibri" pitchFamily="34" charset="0"/>
                <a:ea typeface="Calibri" pitchFamily="34" charset="-122"/>
                <a:cs typeface="Calibri" pitchFamily="34" charset="-120"/>
              </a:rPr>
              <a:t>Contoso Telekom A.Ş.  |  Çok Kanallı CX Analizi  |  Oca 2025 – Haz 2026</a:t>
            </a:r>
            <a:endParaRPr lang="en-US" sz="800" dirty="0"/>
          </a:p>
        </p:txBody>
      </p:sp>
      <p:sp>
        <p:nvSpPr>
          <p:cNvPr id="10" name="Text 7"/>
          <p:cNvSpPr/>
          <p:nvPr/>
        </p:nvSpPr>
        <p:spPr>
          <a:xfrm>
            <a:off x="11338560" y="6473952"/>
            <a:ext cx="457200" cy="274320"/>
          </a:xfrm>
          <a:prstGeom prst="rect">
            <a:avLst/>
          </a:prstGeom>
          <a:noFill/>
          <a:ln/>
        </p:spPr>
        <p:txBody>
          <a:bodyPr wrap="square" rtlCol="0" anchor="ctr"/>
          <a:lstStyle/>
          <a:p>
            <a:pPr algn="r" indent="0" marL="0">
              <a:buNone/>
            </a:pPr>
            <a:r>
              <a:rPr lang="en-US" sz="900" dirty="0">
                <a:solidFill>
                  <a:srgbClr val="595959"/>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2026-07-11T10:54:49Z</dcterms:created>
  <dcterms:modified xsi:type="dcterms:W3CDTF">2026-07-11T10:54:49Z</dcterms:modified>
</cp:coreProperties>
</file>