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İyimser</c:v>
                </c:pt>
              </c:strCache>
            </c:strRef>
          </c:tx>
          <c:spPr>
            <a:solidFill>
              <a:srgbClr val="1AA6A6"/>
            </a:solidFill>
            <a:ln w="38100" cap="flat">
              <a:solidFill>
                <a:srgbClr val="1AA6A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AA6A6"/>
              </a:solidFill>
              <a:ln w="9525" cap="flat">
                <a:solidFill>
                  <a:srgbClr val="1AA6A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1636</c:v>
                </c:pt>
                <c:pt idx="1">
                  <c:v>1944</c:v>
                </c:pt>
                <c:pt idx="2">
                  <c:v>1648</c:v>
                </c:pt>
                <c:pt idx="3">
                  <c:v>2240</c:v>
                </c:pt>
                <c:pt idx="4">
                  <c:v>2276</c:v>
                </c:pt>
                <c:pt idx="5">
                  <c:v>1970</c:v>
                </c:pt>
                <c:pt idx="6">
                  <c:v>1665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Baz</c:v>
                </c:pt>
              </c:strCache>
            </c:strRef>
          </c:tx>
          <c:spPr>
            <a:solidFill>
              <a:srgbClr val="2E86C1"/>
            </a:solidFill>
            <a:ln w="38100" cap="flat">
              <a:solidFill>
                <a:srgbClr val="2E86C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E86C1"/>
              </a:solidFill>
              <a:ln w="9525" cap="flat">
                <a:solidFill>
                  <a:srgbClr val="2E86C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1462</c:v>
                </c:pt>
                <c:pt idx="1">
                  <c:v>1737</c:v>
                </c:pt>
                <c:pt idx="2">
                  <c:v>1473</c:v>
                </c:pt>
                <c:pt idx="3">
                  <c:v>2002</c:v>
                </c:pt>
                <c:pt idx="4">
                  <c:v>2034</c:v>
                </c:pt>
                <c:pt idx="5">
                  <c:v>1760</c:v>
                </c:pt>
                <c:pt idx="6">
                  <c:v>1488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Kötümser</c:v>
                </c:pt>
              </c:strCache>
            </c:strRef>
          </c:tx>
          <c:spPr>
            <a:solidFill>
              <a:srgbClr val="E08E45"/>
            </a:solidFill>
            <a:ln w="38100" cap="flat">
              <a:solidFill>
                <a:srgbClr val="E08E4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08E45"/>
              </a:solidFill>
              <a:ln w="9525" cap="flat">
                <a:solidFill>
                  <a:srgbClr val="E08E4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1288</c:v>
                </c:pt>
                <c:pt idx="1">
                  <c:v>1530</c:v>
                </c:pt>
                <c:pt idx="2">
                  <c:v>1298</c:v>
                </c:pt>
                <c:pt idx="3">
                  <c:v>1763</c:v>
                </c:pt>
                <c:pt idx="4">
                  <c:v>1791</c:v>
                </c:pt>
                <c:pt idx="5">
                  <c:v>1550</c:v>
                </c:pt>
                <c:pt idx="6">
                  <c:v>1311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400"/>
          <c:min val="1000"/>
        </c:scaling>
        <c:delete val="0"/>
        <c:axPos val="l"/>
        <c:majorGridlines>
          <c:spPr>
            <a:ln w="12700" cap="flat">
              <a:solidFill>
                <a:srgbClr val="EDF1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Havalimanı</c:v>
                </c:pt>
              </c:strCache>
            </c:strRef>
          </c:tx>
          <c:spPr>
            <a:solidFill>
              <a:srgbClr val="17456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838</c:v>
                </c:pt>
                <c:pt idx="1">
                  <c:v>1010</c:v>
                </c:pt>
                <c:pt idx="2">
                  <c:v>846</c:v>
                </c:pt>
                <c:pt idx="3">
                  <c:v>1149</c:v>
                </c:pt>
                <c:pt idx="4">
                  <c:v>1172</c:v>
                </c:pt>
                <c:pt idx="5">
                  <c:v>1014</c:v>
                </c:pt>
                <c:pt idx="6">
                  <c:v>860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Şehir</c:v>
                </c:pt>
              </c:strCache>
            </c:strRef>
          </c:tx>
          <c:spPr>
            <a:solidFill>
              <a:srgbClr val="2E86C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500</c:v>
                </c:pt>
                <c:pt idx="1">
                  <c:v>583</c:v>
                </c:pt>
                <c:pt idx="2">
                  <c:v>503</c:v>
                </c:pt>
                <c:pt idx="3">
                  <c:v>682</c:v>
                </c:pt>
                <c:pt idx="4">
                  <c:v>691</c:v>
                </c:pt>
                <c:pt idx="5">
                  <c:v>597</c:v>
                </c:pt>
                <c:pt idx="6">
                  <c:v>503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Otogar</c:v>
                </c:pt>
              </c:strCache>
            </c:strRef>
          </c:tx>
          <c:spPr>
            <a:solidFill>
              <a:srgbClr val="1AA6A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14 Sal</c:v>
                  </c:pt>
                  <c:pt idx="1">
                    <c:v>15 Çar*</c:v>
                  </c:pt>
                  <c:pt idx="2">
                    <c:v>16 Per</c:v>
                  </c:pt>
                  <c:pt idx="3">
                    <c:v>17 Cum</c:v>
                  </c:pt>
                  <c:pt idx="4">
                    <c:v>18 Cmt</c:v>
                  </c:pt>
                  <c:pt idx="5">
                    <c:v>19 Paz</c:v>
                  </c:pt>
                  <c:pt idx="6">
                    <c:v>20 Pzt</c:v>
                  </c:pt>
                </c:lvl>
              </c:multiLvlStrCache>
            </c:multiLvl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123</c:v>
                </c:pt>
                <c:pt idx="1">
                  <c:v>144</c:v>
                </c:pt>
                <c:pt idx="2">
                  <c:v>125</c:v>
                </c:pt>
                <c:pt idx="3">
                  <c:v>171</c:v>
                </c:pt>
                <c:pt idx="4">
                  <c:v>170</c:v>
                </c:pt>
                <c:pt idx="5">
                  <c:v>149</c:v>
                </c:pt>
                <c:pt idx="6">
                  <c:v>125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DF1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Zirve doluluk %</c:v>
                </c:pt>
              </c:strCache>
            </c:strRef>
          </c:tx>
          <c:spPr>
            <a:solidFill>
              <a:srgbClr val="2E86C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C2A3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Dalaman</c:v>
                  </c:pt>
                  <c:pt idx="1">
                    <c:v>Levent</c:v>
                  </c:pt>
                  <c:pt idx="2">
                    <c:v>İzmir İzmir Otogar</c:v>
                  </c:pt>
                  <c:pt idx="3">
                    <c:v>Sabiha Gökçen</c:v>
                  </c:pt>
                  <c:pt idx="4">
                    <c:v>Adana Adana Havalimanı</c:v>
                  </c:pt>
                  <c:pt idx="5">
                    <c:v>Marmaris</c:v>
                  </c:pt>
                  <c:pt idx="6">
                    <c:v>Kadıköy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186</c:v>
                </c:pt>
                <c:pt idx="1">
                  <c:v>136</c:v>
                </c:pt>
                <c:pt idx="2">
                  <c:v>131</c:v>
                </c:pt>
                <c:pt idx="3">
                  <c:v>114</c:v>
                </c:pt>
                <c:pt idx="4">
                  <c:v>112</c:v>
                </c:pt>
                <c:pt idx="5">
                  <c:v>112</c:v>
                </c:pt>
                <c:pt idx="6">
                  <c:v>110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1C2A3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10"/>
        </c:scaling>
        <c:delete val="1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AA6A6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051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1A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YÖNETİM BRİFİ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77240" y="155448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Contoso Araç Kiralama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2606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Bazında Günlük Araç Talebi Tahmini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822960" y="32004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D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– 20 Temmuz 2026  ·  7 günlük görünüm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425196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163A57"/>
          </a:solidFill>
          <a:ln w="12700">
            <a:solidFill>
              <a:srgbClr val="1AA6A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4434840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11.955 araç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05840" y="51206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günlük baz talep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17720" y="425196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163A57"/>
          </a:solidFill>
          <a:ln w="12700">
            <a:solidFill>
              <a:srgbClr val="1AA6A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4434840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13,1 M TL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800600" y="51206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 gelir projeksiyonu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412480" y="425196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163A57"/>
          </a:solidFill>
          <a:ln w="12700">
            <a:solidFill>
              <a:srgbClr val="1AA6A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95360" y="4434840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%186 · Muğla Dalaman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595360" y="51206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Kapasite baskısı zirvesi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59893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F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Yöntem: şeffaf çarpımsal ayrıştırma  ·  Backtest WAPE %9,3  ·  Tüm değerler TL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ŞEFFAFLIK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Yöntem, kaynaklar ve varsayımlar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94960" cy="4297680"/>
          </a:xfrm>
          <a:prstGeom prst="roundRect">
            <a:avLst>
              <a:gd name="adj" fmla="val 1489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8288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493776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Tahmin = Taban × Etken çarpanları
</a:t>
            </a:r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Taban = Seviye₂₀₂₆ × Ay endeksi × Gün endeksi (2024–25 geçmişinden klasik çarpımsal ayrıştırma).
</a:t>
            </a:r>
            <a:pPr indent="0" marL="0">
              <a:lnSpc>
                <a:spcPct val="112000"/>
              </a:lnSpc>
              <a:buNone/>
            </a:pPr>
            <a:r>
              <a:rPr lang="en-US" sz="12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Doğrulama: </a:t>
            </a:r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90 gün backtest — WAPE %9,3, bias ≈ 0.
</a:t>
            </a:r>
            <a:pPr indent="0" marL="0">
              <a:lnSpc>
                <a:spcPct val="112000"/>
              </a:lnSpc>
              <a:buNone/>
            </a:pPr>
            <a:r>
              <a:rPr lang="en-US" sz="12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Senaryo bandı: </a:t>
            </a:r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±z×WAPE (%80 aralık).
</a:t>
            </a:r>
            <a:pPr indent="0" marL="0">
              <a:lnSpc>
                <a:spcPct val="112000"/>
              </a:lnSpc>
              <a:buNone/>
            </a:pPr>
            <a:r>
              <a:rPr lang="en-US" sz="12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</a:t>
            </a:r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talep = araç adedi; parasal projeksiyonlar TL (kategori kira × dönüşüm).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245352" y="1645920"/>
            <a:ext cx="5394960" cy="4297680"/>
          </a:xfrm>
          <a:prstGeom prst="roundRect">
            <a:avLst>
              <a:gd name="adj" fmla="val 1489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73952" y="18288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kaynakları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73952" y="2240280"/>
            <a:ext cx="493776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CANLI  </a:t>
            </a:r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Resmi tatiller (Nager.Date); hava İstanbul/Antalya/İzmir (Open-Meteo); uçuş anlık (OpenSky).
</a:t>
            </a:r>
            <a:pPr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DOSYA  </a:t>
            </a:r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Geçmiş talep 2024–25; rezervasyon 2026 H1; walk-in; filo/müsaitlik; kuyruk; operasyon notları.
</a:t>
            </a:r>
            <a:pPr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E08E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MODELLENMİŞ  </a:t>
            </a:r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Ankara/Muğla/Adana hava — canlı API penceresi dışı, mevsim normaliyle dolduruldu.
</a:t>
            </a:r>
            <a:pPr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  </a:t>
            </a:r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fiyat/müsaitlik verisi yok; doluluk-tabanlı proxy (düşük ağırlık) — gerçek veri beslenince güncellenir.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2A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01168"/>
          </a:xfrm>
          <a:prstGeom prst="rect">
            <a:avLst/>
          </a:prstGeom>
          <a:solidFill>
            <a:srgbClr val="1AA6A6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1A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77240" y="1874520"/>
            <a:ext cx="10607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Karar için hazır, kanıtlanmış tahmin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22960" y="3383280"/>
            <a:ext cx="10424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 </a:t>
            </a:r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11.955 araç </a:t>
            </a:r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 talep, </a:t>
            </a:r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13,1 M TL </a:t>
            </a:r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 gelir. Ana risk: Muğla Dalaman kapasitesi. Ana fırsat: İzmir'den araç kaydırma.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822960" y="4709160"/>
            <a:ext cx="10515600" cy="1097280"/>
          </a:xfrm>
          <a:prstGeom prst="roundRect">
            <a:avLst>
              <a:gd name="adj" fmla="val 6667"/>
            </a:avLst>
          </a:prstGeom>
          <a:solidFill>
            <a:srgbClr val="163A57"/>
          </a:solidFill>
          <a:ln w="12700">
            <a:solidFill>
              <a:srgbClr val="1AA6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48920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Ayrıca teslim edildi:  </a:t>
            </a:r>
            <a:pPr indent="0" marL="0">
              <a:buNone/>
            </a:pPr>
            <a:r>
              <a:rPr lang="en-US" sz="1300" dirty="0">
                <a:solidFill>
                  <a:srgbClr val="9D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Dinamik Excel modeli (girdi · etken · tahmin · senaryo sayfaları)  ·  Kendi kendine güncellenen HTML pano  ·  Python tahmin modeli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YÖNETICI ÖZETI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bakışta hafta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697480" cy="1371600"/>
          </a:xfrm>
          <a:prstGeom prst="roundRect">
            <a:avLst>
              <a:gd name="adj" fmla="val 4000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82296" cy="1371600"/>
          </a:xfrm>
          <a:prstGeom prst="rect">
            <a:avLst/>
          </a:prstGeom>
          <a:solidFill>
            <a:srgbClr val="2E86C1"/>
          </a:solidFill>
          <a:ln/>
        </p:spPr>
      </p:sp>
      <p:sp>
        <p:nvSpPr>
          <p:cNvPr id="6" name="Text 4"/>
          <p:cNvSpPr/>
          <p:nvPr/>
        </p:nvSpPr>
        <p:spPr>
          <a:xfrm>
            <a:off x="749808" y="1737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11.955 araç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749808" y="2395728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GÜNLÜK BAZ TALEP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401568" y="1554480"/>
            <a:ext cx="2697480" cy="1371600"/>
          </a:xfrm>
          <a:prstGeom prst="roundRect">
            <a:avLst>
              <a:gd name="adj" fmla="val 4000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401568" y="1554480"/>
            <a:ext cx="82296" cy="1371600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10" name="Text 8"/>
          <p:cNvSpPr/>
          <p:nvPr/>
        </p:nvSpPr>
        <p:spPr>
          <a:xfrm>
            <a:off x="3602736" y="1737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13,1 M TL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3602736" y="2395728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 GELİR PROJEKSİYONU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254496" y="1554480"/>
            <a:ext cx="2697480" cy="1371600"/>
          </a:xfrm>
          <a:prstGeom prst="roundRect">
            <a:avLst>
              <a:gd name="adj" fmla="val 4000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54496" y="1554480"/>
            <a:ext cx="82296" cy="1371600"/>
          </a:xfrm>
          <a:prstGeom prst="rect">
            <a:avLst/>
          </a:prstGeom>
          <a:solidFill>
            <a:srgbClr val="1AA6A6"/>
          </a:solidFill>
          <a:ln/>
        </p:spPr>
      </p:sp>
      <p:sp>
        <p:nvSpPr>
          <p:cNvPr id="14" name="Text 12"/>
          <p:cNvSpPr/>
          <p:nvPr/>
        </p:nvSpPr>
        <p:spPr>
          <a:xfrm>
            <a:off x="6455664" y="1737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%9,3</a:t>
            </a:r>
            <a:endParaRPr lang="en-US" sz="2300" dirty="0"/>
          </a:p>
        </p:txBody>
      </p:sp>
      <p:sp>
        <p:nvSpPr>
          <p:cNvPr id="15" name="Text 13"/>
          <p:cNvSpPr/>
          <p:nvPr/>
        </p:nvSpPr>
        <p:spPr>
          <a:xfrm>
            <a:off x="6455664" y="2395728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TAHMİN DOĞRULUĞU (WAPE)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9107424" y="1554480"/>
            <a:ext cx="2697480" cy="1371600"/>
          </a:xfrm>
          <a:prstGeom prst="roundRect">
            <a:avLst>
              <a:gd name="adj" fmla="val 4000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107424" y="1554480"/>
            <a:ext cx="82296" cy="1371600"/>
          </a:xfrm>
          <a:prstGeom prst="rect">
            <a:avLst/>
          </a:prstGeom>
          <a:solidFill>
            <a:srgbClr val="E08E45"/>
          </a:solidFill>
          <a:ln/>
        </p:spPr>
      </p:sp>
      <p:sp>
        <p:nvSpPr>
          <p:cNvPr id="18" name="Text 16"/>
          <p:cNvSpPr/>
          <p:nvPr/>
        </p:nvSpPr>
        <p:spPr>
          <a:xfrm>
            <a:off x="9308592" y="1737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Tem Cmt</a:t>
            </a:r>
            <a:endParaRPr lang="en-US" sz="2300" dirty="0"/>
          </a:p>
        </p:txBody>
      </p:sp>
      <p:sp>
        <p:nvSpPr>
          <p:cNvPr id="19" name="Text 17"/>
          <p:cNvSpPr/>
          <p:nvPr/>
        </p:nvSpPr>
        <p:spPr>
          <a:xfrm>
            <a:off x="9308592" y="2395728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ZİRVE GÜN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48640" y="32461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çıkanlar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48640" y="3685032"/>
            <a:ext cx="310896" cy="310896"/>
          </a:xfrm>
          <a:prstGeom prst="roundRect">
            <a:avLst>
              <a:gd name="adj" fmla="val 14706"/>
            </a:avLst>
          </a:prstGeom>
          <a:solidFill>
            <a:srgbClr val="2E86C1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39312"/>
            <a:ext cx="3108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361188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Talep yaz zirvesinde  </a:t>
            </a:r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 içi taban + hafta sonu (17–18 Tem) ve 15 Tem resmi tatili talebi yukarı itiyor; tatil günü +%17.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548640" y="4398264"/>
            <a:ext cx="310896" cy="310896"/>
          </a:xfrm>
          <a:prstGeom prst="roundRect">
            <a:avLst>
              <a:gd name="adj" fmla="val 14706"/>
            </a:avLst>
          </a:prstGeom>
          <a:solidFill>
            <a:srgbClr val="2E86C1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352544"/>
            <a:ext cx="3108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60120" y="4325112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Havalimanları belirleyici  </a:t>
            </a:r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talebinin ~%60'ı 7 havalimanı şubesinden; kapasite baskısı da burada yoğunlaşıyor.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548640" y="5111496"/>
            <a:ext cx="310896" cy="310896"/>
          </a:xfrm>
          <a:prstGeom prst="roundRect">
            <a:avLst>
              <a:gd name="adj" fmla="val 14706"/>
            </a:avLst>
          </a:prstGeom>
          <a:solidFill>
            <a:srgbClr val="2E86C1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5065776"/>
            <a:ext cx="3108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60120" y="5038344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darboğaz: Muğla Dalaman  </a:t>
            </a:r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136 araçlık filo, zirve günde %186 doluluk baskısı — araç kaydırma şart.</a:t>
            </a:r>
            <a:endParaRPr lang="en-US" sz="1350" dirty="0"/>
          </a:p>
        </p:txBody>
      </p:sp>
      <p:sp>
        <p:nvSpPr>
          <p:cNvPr id="30" name="Shape 28"/>
          <p:cNvSpPr/>
          <p:nvPr/>
        </p:nvSpPr>
        <p:spPr>
          <a:xfrm>
            <a:off x="548640" y="5824728"/>
            <a:ext cx="310896" cy="310896"/>
          </a:xfrm>
          <a:prstGeom prst="roundRect">
            <a:avLst>
              <a:gd name="adj" fmla="val 14706"/>
            </a:avLst>
          </a:prstGeom>
          <a:solidFill>
            <a:srgbClr val="2E86C1"/>
          </a:solidFill>
          <a:ln/>
        </p:spPr>
      </p:sp>
      <p:sp>
        <p:nvSpPr>
          <p:cNvPr id="31" name="Text 29"/>
          <p:cNvSpPr/>
          <p:nvPr/>
        </p:nvSpPr>
        <p:spPr>
          <a:xfrm>
            <a:off x="548640" y="5779008"/>
            <a:ext cx="3108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60120" y="5751576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Senaryo bandı ±%12  </a:t>
            </a:r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Backtest hatasından türetildi: Kötümser 10.531 – İyimser 13.380 araç.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TAHMIN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Talep — senaryo aralığı (7 gün)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02920" y="1600200"/>
          <a:ext cx="7863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8641080" y="1691640"/>
            <a:ext cx="3017520" cy="4297680"/>
          </a:xfrm>
          <a:prstGeom prst="roundRect">
            <a:avLst>
              <a:gd name="adj" fmla="val 2121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869680" y="1874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Okuma notu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869680" y="233172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Zirve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8869680" y="2587752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Tem Cmt — haftanın en yoğun günü (2.034 araç).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8869680" y="326440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Tatil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8869680" y="3520440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Tem Çar resmi tatil; talep haftaiçi ortalamasının üzerinde.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869680" y="4197096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8869680" y="4453128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±%12 senaryo aralığı backtest hatasından (WAPE) ölçeklendi.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8869680" y="5129784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ort.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8869680" y="5385816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günlük ~1.708 araç baz talep.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ANALIZI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Şube tipine göre günlük talep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02920" y="1600200"/>
          <a:ext cx="7863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8641080" y="1691640"/>
            <a:ext cx="3017520" cy="4297680"/>
          </a:xfrm>
          <a:prstGeom prst="roundRect">
            <a:avLst>
              <a:gd name="adj" fmla="val 2121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869680" y="1874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dengesi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869680" y="22860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745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%58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8869680" y="301752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talebin havalimanı şubelerinden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8869680" y="3611880"/>
            <a:ext cx="26060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Havalimanı: </a:t>
            </a:r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uçuş yoğunluğu + walk-in ağırlıklı; volatil.
</a:t>
            </a:r>
            <a:pPr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Şehir: </a:t>
            </a:r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kurumsal/hafta içi; rezervasyon ağırlıklı, istikrarlı.
</a:t>
            </a:r>
            <a:pPr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Otogar: </a:t>
            </a:r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küçük ölçek; kuyruk/kapasite darboğazı riski.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BAZINDA TAHMIN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yüksek talepli 10 şube (7 gün)</a:t>
            </a:r>
            <a:endParaRPr lang="en-US" sz="3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00200"/>
          <a:ext cx="11091672" cy="914400"/>
        </p:xfrm>
        <a:graphic>
          <a:graphicData uri="http://schemas.openxmlformats.org/drawingml/2006/table">
            <a:tbl>
              <a:tblPr/>
              <a:tblGrid>
                <a:gridCol w="3566160"/>
                <a:gridCol w="1554480"/>
                <a:gridCol w="1554480"/>
                <a:gridCol w="1554480"/>
                <a:gridCol w="1554480"/>
                <a:gridCol w="1307592"/>
              </a:tblGrid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Şube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7g Baz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(araç)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Zirve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Doluluk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Arz Açığı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(araç)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Baz Gelir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456B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Muğla Dalaman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1.460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%186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1,16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Antalya Antalya Havalimanı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1.460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%105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1,78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Adana Adana Havalimanı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%112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0,87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İstanbul İstanbul Havalimanı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814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0,94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Ankara Esenboğa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E7D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%99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0,92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İstanbul Sabiha Gökçen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787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%114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0,90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İzmir Adnan Menderes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Havalimanı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720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E7D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%68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0,85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Muğla Marmaris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Şehir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%112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0,39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Antalya Lara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Şehir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348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E7D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%66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0,40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Antalya Konyaaltı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Şehir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347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E7D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%74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C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0,40 M TL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E2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AFD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989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Kırmızı zirve doluluk (&gt;%100) = kapasite aşımı riski; araç kaydırma veya dış tedarik gerekir.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PANOSU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Kapasite baskısı ve riskler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02920" y="1645920"/>
          <a:ext cx="658368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315200" y="1645920"/>
            <a:ext cx="4343400" cy="4480560"/>
          </a:xfrm>
          <a:prstGeom prst="roundRect">
            <a:avLst>
              <a:gd name="adj" fmla="val 1474"/>
            </a:avLst>
          </a:prstGeom>
          <a:solidFill>
            <a:srgbClr val="FBEEE6"/>
          </a:solidFill>
          <a:ln w="12700">
            <a:solidFill>
              <a:srgbClr val="E08E45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543800" y="18288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Aksiyon gerektiren şubeler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543800" y="22860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Muğla Dalaman — KRİTİK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543800" y="2551176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%186 zirve; filo 136. İzmir/İstanbul fazlasından acil araç transferi.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543800" y="32461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Sabiha Gökçen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543800" y="3511296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%114 zirve; hafta sonu ek araç ve vardiya takviyesi.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543800" y="42062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Adana Havalimanı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7543800" y="4471416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%112 zirve; SUV/Premium erken tükeniyor, upsell yönet.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7543800" y="51663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İzmir Adnan Menderes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543800" y="5431536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%68 — bol kapasite; kaynak aktarımı için ana aday.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Talebi etkileyen etkenler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13232" y="1901952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17456B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9019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1792224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Sezon &amp; haftanın günü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2148840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 zirvesi + hafta sonu; taban modelin çekirdeği.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309360" y="1645920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73952" y="1901952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2E86C1"/>
          </a:solidFill>
          <a:ln/>
        </p:spPr>
      </p:sp>
      <p:sp>
        <p:nvSpPr>
          <p:cNvPr id="11" name="Text 9"/>
          <p:cNvSpPr/>
          <p:nvPr/>
        </p:nvSpPr>
        <p:spPr>
          <a:xfrm>
            <a:off x="6473952" y="19019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132320" y="1792224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Resmi &amp; okul tatili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132320" y="2148840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Tem tatili +%17; 14–20 Tem tamamı yaz tatili.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2816352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13232" y="3072384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1AA6A6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" y="307238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71600" y="2962656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 durumu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371600" y="3319272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Yağış şehir walk-in'ini düşürür; aşırı sıcak sahili artırır.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309360" y="2816352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73952" y="3072384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2E86C1"/>
          </a:solidFill>
          <a:ln/>
        </p:spPr>
      </p:sp>
      <p:sp>
        <p:nvSpPr>
          <p:cNvPr id="21" name="Text 19"/>
          <p:cNvSpPr/>
          <p:nvPr/>
        </p:nvSpPr>
        <p:spPr>
          <a:xfrm>
            <a:off x="6473952" y="307238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132320" y="2962656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Uçuş yoğunluğu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132320" y="3319272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Havalimanı walk-in'i uçuş bağlantılı (±%10 tavan).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548640" y="3986784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13232" y="4242816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2E7D5B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" y="424281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1371600" y="4133088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Rezervasyon momentumu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71600" y="4489704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= brüt −%39 iptal/no-show düzeltmesi.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309360" y="3986784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473952" y="4242816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E08E45"/>
          </a:solidFill>
          <a:ln/>
        </p:spPr>
      </p:sp>
      <p:sp>
        <p:nvSpPr>
          <p:cNvPr id="31" name="Text 29"/>
          <p:cNvSpPr/>
          <p:nvPr/>
        </p:nvSpPr>
        <p:spPr>
          <a:xfrm>
            <a:off x="6473952" y="424281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7132320" y="4133088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Bakım penceresi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7132320" y="4489704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Salı–Çarşamba müsait araç −%3 (arz kısıtı).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548640" y="5157216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13232" y="5413248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E08E45"/>
          </a:solidFill>
          <a:ln/>
        </p:spPr>
      </p:sp>
      <p:sp>
        <p:nvSpPr>
          <p:cNvPr id="36" name="Text 34"/>
          <p:cNvSpPr/>
          <p:nvPr/>
        </p:nvSpPr>
        <p:spPr>
          <a:xfrm>
            <a:off x="713232" y="54132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1371600" y="5303520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Kuyruk kaybı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1371600" y="5660136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Otogar 5 kişi eşiği üstü gizli talep telafisi.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6309360" y="5157216"/>
            <a:ext cx="5303520" cy="1024128"/>
          </a:xfrm>
          <a:prstGeom prst="roundRect">
            <a:avLst>
              <a:gd name="adj" fmla="val 5357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473952" y="5413248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6B7280"/>
          </a:solidFill>
          <a:ln/>
        </p:spPr>
      </p:sp>
      <p:sp>
        <p:nvSpPr>
          <p:cNvPr id="41" name="Text 39"/>
          <p:cNvSpPr/>
          <p:nvPr/>
        </p:nvSpPr>
        <p:spPr>
          <a:xfrm>
            <a:off x="6473952" y="54132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000" dirty="0"/>
          </a:p>
        </p:txBody>
      </p:sp>
      <p:sp>
        <p:nvSpPr>
          <p:cNvPr id="42" name="Text 40"/>
          <p:cNvSpPr/>
          <p:nvPr/>
        </p:nvSpPr>
        <p:spPr>
          <a:xfrm>
            <a:off x="7132320" y="5303520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 fiyat (proxy)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7132320" y="5660136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 veri yok; doluluk-tabanlı, düşük ağırlık.</a:t>
            </a:r>
            <a:endParaRPr lang="en-US" sz="1150" dirty="0"/>
          </a:p>
        </p:txBody>
      </p:sp>
      <p:sp>
        <p:nvSpPr>
          <p:cNvPr id="44" name="Text 4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AKSIYON PLANI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Öneriler — bu hafta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91672" cy="859536"/>
          </a:xfrm>
          <a:prstGeom prst="roundRect">
            <a:avLst>
              <a:gd name="adj" fmla="val 5319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1865376"/>
            <a:ext cx="512064" cy="512064"/>
          </a:xfrm>
          <a:prstGeom prst="roundRect">
            <a:avLst>
              <a:gd name="adj" fmla="val 50000"/>
            </a:avLst>
          </a:prstGeom>
          <a:solidFill>
            <a:srgbClr val="17456B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865376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1801368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Araç kaydırma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0" y="1783080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İzmir Adnan Menderes (%68) → Muğla Dalaman &amp; Antalya'ya araç transferi; zirve (17–18 Tem) öncesi tamamlanmalı.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10058400" y="1938528"/>
            <a:ext cx="1463040" cy="365760"/>
          </a:xfrm>
          <a:prstGeom prst="roundRect">
            <a:avLst>
              <a:gd name="adj" fmla="val 50000"/>
            </a:avLst>
          </a:prstGeom>
          <a:solidFill>
            <a:srgbClr val="E4EEF6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0" y="1938528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 Müdürü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48640" y="2624328"/>
            <a:ext cx="11091672" cy="859536"/>
          </a:xfrm>
          <a:prstGeom prst="roundRect">
            <a:avLst>
              <a:gd name="adj" fmla="val 5319"/>
            </a:avLst>
          </a:prstGeom>
          <a:solidFill>
            <a:srgbClr val="F7FAFD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85800" y="2798064"/>
            <a:ext cx="512064" cy="512064"/>
          </a:xfrm>
          <a:prstGeom prst="roundRect">
            <a:avLst>
              <a:gd name="adj" fmla="val 50000"/>
            </a:avLst>
          </a:prstGeom>
          <a:solidFill>
            <a:srgbClr val="17456B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798064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2734056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Tem tatil hazırlığı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29200" y="2715768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Tatil +%17 talep; havalimanı vardiya ve araç hazırlığı bir gün önceden.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0058400" y="2871216"/>
            <a:ext cx="1463040" cy="365760"/>
          </a:xfrm>
          <a:prstGeom prst="roundRect">
            <a:avLst>
              <a:gd name="adj" fmla="val 50000"/>
            </a:avLst>
          </a:prstGeom>
          <a:solidFill>
            <a:srgbClr val="E4EEF6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0" y="2871216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Bayi Müdürü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3557016"/>
            <a:ext cx="11091672" cy="859536"/>
          </a:xfrm>
          <a:prstGeom prst="roundRect">
            <a:avLst>
              <a:gd name="adj" fmla="val 5319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5800" y="3730752"/>
            <a:ext cx="512064" cy="512064"/>
          </a:xfrm>
          <a:prstGeom prst="roundRect">
            <a:avLst>
              <a:gd name="adj" fmla="val 50000"/>
            </a:avLst>
          </a:prstGeom>
          <a:solidFill>
            <a:srgbClr val="17456B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730752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71600" y="3666744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Dinamik fiyatlama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029200" y="3648456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Doluluk &gt;%100 şubelerde kategori bazlı fiyat yukarı; SUV/Premium önceliklendir.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10058400" y="3803904"/>
            <a:ext cx="1463040" cy="365760"/>
          </a:xfrm>
          <a:prstGeom prst="roundRect">
            <a:avLst>
              <a:gd name="adj" fmla="val 50000"/>
            </a:avLst>
          </a:prstGeom>
          <a:solidFill>
            <a:srgbClr val="E4EEF6"/>
          </a:solidFill>
          <a:ln/>
        </p:spPr>
      </p:sp>
      <p:sp>
        <p:nvSpPr>
          <p:cNvPr id="24" name="Text 22"/>
          <p:cNvSpPr/>
          <p:nvPr/>
        </p:nvSpPr>
        <p:spPr>
          <a:xfrm>
            <a:off x="10058400" y="3803904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 + Bayi Müdürü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48640" y="4489704"/>
            <a:ext cx="11091672" cy="859536"/>
          </a:xfrm>
          <a:prstGeom prst="roundRect">
            <a:avLst>
              <a:gd name="adj" fmla="val 5319"/>
            </a:avLst>
          </a:prstGeom>
          <a:solidFill>
            <a:srgbClr val="F7FAFD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85800" y="4663440"/>
            <a:ext cx="512064" cy="512064"/>
          </a:xfrm>
          <a:prstGeom prst="roundRect">
            <a:avLst>
              <a:gd name="adj" fmla="val 50000"/>
            </a:avLst>
          </a:prstGeom>
          <a:solidFill>
            <a:srgbClr val="17456B"/>
          </a:solidFill>
          <a:ln/>
        </p:spPr>
      </p:sp>
      <p:sp>
        <p:nvSpPr>
          <p:cNvPr id="27" name="Text 25"/>
          <p:cNvSpPr/>
          <p:nvPr/>
        </p:nvSpPr>
        <p:spPr>
          <a:xfrm>
            <a:off x="685800" y="466344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1371600" y="4599432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Bakımı yeniden planla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029200" y="4581144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Salı–Çarşamba bakımını düşük talep gününe kaydır; zirvede tam filo.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10058400" y="4736592"/>
            <a:ext cx="1463040" cy="365760"/>
          </a:xfrm>
          <a:prstGeom prst="roundRect">
            <a:avLst>
              <a:gd name="adj" fmla="val 50000"/>
            </a:avLst>
          </a:prstGeom>
          <a:solidFill>
            <a:srgbClr val="E4EEF6"/>
          </a:solidFill>
          <a:ln/>
        </p:spPr>
      </p:sp>
      <p:sp>
        <p:nvSpPr>
          <p:cNvPr id="31" name="Text 29"/>
          <p:cNvSpPr/>
          <p:nvPr/>
        </p:nvSpPr>
        <p:spPr>
          <a:xfrm>
            <a:off x="10058400" y="4736592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 Müdürü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48640" y="5422392"/>
            <a:ext cx="11091672" cy="859536"/>
          </a:xfrm>
          <a:prstGeom prst="roundRect">
            <a:avLst>
              <a:gd name="adj" fmla="val 5319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85800" y="5596128"/>
            <a:ext cx="512064" cy="512064"/>
          </a:xfrm>
          <a:prstGeom prst="roundRect">
            <a:avLst>
              <a:gd name="adj" fmla="val 50000"/>
            </a:avLst>
          </a:prstGeom>
          <a:solidFill>
            <a:srgbClr val="17456B"/>
          </a:solidFill>
          <a:ln/>
        </p:spPr>
      </p:sp>
      <p:sp>
        <p:nvSpPr>
          <p:cNvPr id="34" name="Text 32"/>
          <p:cNvSpPr/>
          <p:nvPr/>
        </p:nvSpPr>
        <p:spPr>
          <a:xfrm>
            <a:off x="685800" y="5596128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1371600" y="55321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Kuyruk yönetimi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5029200" y="5513832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Otogar &amp; yoğun havalimanında 5 kişi eşiği aşılınca ek gişe; kayıp müşteriyi önle.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10058400" y="5669280"/>
            <a:ext cx="1463040" cy="365760"/>
          </a:xfrm>
          <a:prstGeom prst="roundRect">
            <a:avLst>
              <a:gd name="adj" fmla="val 50000"/>
            </a:avLst>
          </a:prstGeom>
          <a:solidFill>
            <a:srgbClr val="E4EEF6"/>
          </a:solidFill>
          <a:ln/>
        </p:spPr>
      </p:sp>
      <p:sp>
        <p:nvSpPr>
          <p:cNvPr id="38" name="Text 36"/>
          <p:cNvSpPr/>
          <p:nvPr/>
        </p:nvSpPr>
        <p:spPr>
          <a:xfrm>
            <a:off x="10058400" y="56692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45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Bayi Çalışanı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AYNI TAHMIN, DÖRT KARAR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Rol bazında yorum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394960" cy="2103120"/>
          </a:xfrm>
          <a:prstGeom prst="roundRect">
            <a:avLst>
              <a:gd name="adj" fmla="val 3043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5394960" cy="566928"/>
          </a:xfrm>
          <a:prstGeom prst="rect">
            <a:avLst/>
          </a:prstGeom>
          <a:solidFill>
            <a:srgbClr val="17456B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691640"/>
            <a:ext cx="5029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Operasyon Müdürü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77240" y="2404872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Karar: Şubeler arası araç kaydırma, bakım ve vardiya planı.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3063240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Ölçüt: Zirve doluluk (&gt;%100 kırmızı), arz açığı, sistem kullanımı.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45352" y="1691640"/>
            <a:ext cx="5394960" cy="2103120"/>
          </a:xfrm>
          <a:prstGeom prst="roundRect">
            <a:avLst>
              <a:gd name="adj" fmla="val 3043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45352" y="1691640"/>
            <a:ext cx="5394960" cy="566928"/>
          </a:xfrm>
          <a:prstGeom prst="rect">
            <a:avLst/>
          </a:prstGeom>
          <a:solidFill>
            <a:srgbClr val="2E86C1"/>
          </a:solidFill>
          <a:ln/>
        </p:spPr>
      </p:sp>
      <p:sp>
        <p:nvSpPr>
          <p:cNvPr id="11" name="Text 9"/>
          <p:cNvSpPr/>
          <p:nvPr/>
        </p:nvSpPr>
        <p:spPr>
          <a:xfrm>
            <a:off x="6473952" y="1691640"/>
            <a:ext cx="5029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Bayi Müdürü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73952" y="2404872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Karar: Personel planı, merkeze ek araç talebi, kategori fiyat/upsell.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473952" y="3063240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Ölçüt: Şube baz talep + band, doluluk, kategori kırılımı, kuyruk.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48640" y="3977640"/>
            <a:ext cx="5394960" cy="2103120"/>
          </a:xfrm>
          <a:prstGeom prst="roundRect">
            <a:avLst>
              <a:gd name="adj" fmla="val 3043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3977640"/>
            <a:ext cx="5394960" cy="566928"/>
          </a:xfrm>
          <a:prstGeom prst="rect">
            <a:avLst/>
          </a:prstGeom>
          <a:solidFill>
            <a:srgbClr val="1AA6A6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3977640"/>
            <a:ext cx="5029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Bayi Çalışanı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777240" y="4690872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Karar: Yoğun saatte hazırlık; tükenen kategoride öncelik; kuyruk uyarısı.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77240" y="5349240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Ölçüt: Günlük talep + kuyruk saati, müsait araç kategorisi.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245352" y="3977640"/>
            <a:ext cx="5394960" cy="2103120"/>
          </a:xfrm>
          <a:prstGeom prst="roundRect">
            <a:avLst>
              <a:gd name="adj" fmla="val 3043"/>
            </a:avLst>
          </a:prstGeom>
          <a:solidFill>
            <a:srgbClr val="F2F6FA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45352" y="3977640"/>
            <a:ext cx="5394960" cy="566928"/>
          </a:xfrm>
          <a:prstGeom prst="rect">
            <a:avLst/>
          </a:prstGeom>
          <a:solidFill>
            <a:srgbClr val="2E7D5B"/>
          </a:solidFill>
          <a:ln/>
        </p:spPr>
      </p:sp>
      <p:sp>
        <p:nvSpPr>
          <p:cNvPr id="21" name="Text 19"/>
          <p:cNvSpPr/>
          <p:nvPr/>
        </p:nvSpPr>
        <p:spPr>
          <a:xfrm>
            <a:off x="6473952" y="3977640"/>
            <a:ext cx="5029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Finans Direktörü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473952" y="4690872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Karar: Kaçan gelir → araç yatırım/transfer bütçesi; fiyat onayı.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73952" y="5349240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Ölçüt: Baz/İyimser/Kötümser TL gelir, kaçırılan gelir, gelir/araç.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Araç Kiralama · Günlük Talep Tahmin Briefi · 14–20 Temmuz 2026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338560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2026-07-13T17:48:03Z</dcterms:created>
  <dcterms:modified xsi:type="dcterms:W3CDTF">2026-07-13T17:48:03Z</dcterms:modified>
</cp:coreProperties>
</file>